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Slides/notesSlide1.xml" ContentType="application/vnd.openxmlformats-officedocument.presentationml.notesSlid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notesSlides/notesSlide2.xml" ContentType="application/vnd.openxmlformats-officedocument.presentationml.notesSlid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media/image20.jpg" ContentType="image/jpg"/>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1"/>
    <p:sldMasterId id="2147483709" r:id="rId2"/>
    <p:sldMasterId id="2147483712" r:id="rId3"/>
  </p:sldMasterIdLst>
  <p:notesMasterIdLst>
    <p:notesMasterId r:id="rId39"/>
  </p:notesMasterIdLst>
  <p:sldIdLst>
    <p:sldId id="266" r:id="rId4"/>
    <p:sldId id="268" r:id="rId5"/>
    <p:sldId id="267" r:id="rId6"/>
    <p:sldId id="270" r:id="rId7"/>
    <p:sldId id="271" r:id="rId8"/>
    <p:sldId id="292" r:id="rId9"/>
    <p:sldId id="294" r:id="rId10"/>
    <p:sldId id="295" r:id="rId11"/>
    <p:sldId id="296" r:id="rId12"/>
    <p:sldId id="297" r:id="rId13"/>
    <p:sldId id="293" r:id="rId14"/>
    <p:sldId id="291" r:id="rId15"/>
    <p:sldId id="269" r:id="rId16"/>
    <p:sldId id="272" r:id="rId17"/>
    <p:sldId id="273" r:id="rId18"/>
    <p:sldId id="274" r:id="rId19"/>
    <p:sldId id="275" r:id="rId20"/>
    <p:sldId id="276" r:id="rId21"/>
    <p:sldId id="277" r:id="rId22"/>
    <p:sldId id="278" r:id="rId23"/>
    <p:sldId id="284" r:id="rId24"/>
    <p:sldId id="279" r:id="rId25"/>
    <p:sldId id="280" r:id="rId26"/>
    <p:sldId id="281" r:id="rId27"/>
    <p:sldId id="259" r:id="rId28"/>
    <p:sldId id="286" r:id="rId29"/>
    <p:sldId id="287" r:id="rId30"/>
    <p:sldId id="288" r:id="rId31"/>
    <p:sldId id="289" r:id="rId32"/>
    <p:sldId id="263" r:id="rId33"/>
    <p:sldId id="262" r:id="rId34"/>
    <p:sldId id="285" r:id="rId35"/>
    <p:sldId id="264" r:id="rId36"/>
    <p:sldId id="282" r:id="rId37"/>
    <p:sldId id="283" r:id="rId3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DEDED"/>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4" autoAdjust="0"/>
    <p:restoredTop sz="81490" autoAdjust="0"/>
  </p:normalViewPr>
  <p:slideViewPr>
    <p:cSldViewPr snapToGrid="0">
      <p:cViewPr varScale="1">
        <p:scale>
          <a:sx n="92" d="100"/>
          <a:sy n="92" d="100"/>
        </p:scale>
        <p:origin x="33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notesMaster" Target="notesMasters/notesMaster1.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presProps" Target="presProps.xml"/><Relationship Id="rId45" Type="http://schemas.openxmlformats.org/officeDocument/2006/relationships/customXml" Target="../customXml/item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customXml" Target="../customXml/item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ableStyles" Target="tableStyle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customXml" Target="../customXml/item3.xml"/><Relationship Id="rId20" Type="http://schemas.openxmlformats.org/officeDocument/2006/relationships/slide" Target="slides/slide17.xml"/><Relationship Id="rId4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19C833-02FE-42D4-815E-FFFAF85B7232}" type="datetimeFigureOut">
              <a:rPr lang="en-GB" smtClean="0"/>
              <a:t>04/07/2024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A2B48A-47C7-4ED7-B4A2-854D1C4DB8DA}" type="slidenum">
              <a:rPr lang="en-GB" smtClean="0"/>
              <a:t>‹#›</a:t>
            </a:fld>
            <a:endParaRPr lang="en-GB"/>
          </a:p>
        </p:txBody>
      </p:sp>
    </p:spTree>
    <p:extLst>
      <p:ext uri="{BB962C8B-B14F-4D97-AF65-F5344CB8AC3E}">
        <p14:creationId xmlns:p14="http://schemas.microsoft.com/office/powerpoint/2010/main" val="17382698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0A2B48A-47C7-4ED7-B4A2-854D1C4DB8DA}" type="slidenum">
              <a:rPr lang="en-GB" smtClean="0"/>
              <a:t>5</a:t>
            </a:fld>
            <a:endParaRPr lang="en-GB"/>
          </a:p>
        </p:txBody>
      </p:sp>
    </p:spTree>
    <p:extLst>
      <p:ext uri="{BB962C8B-B14F-4D97-AF65-F5344CB8AC3E}">
        <p14:creationId xmlns:p14="http://schemas.microsoft.com/office/powerpoint/2010/main" val="20654352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0A2B48A-47C7-4ED7-B4A2-854D1C4DB8DA}" type="slidenum">
              <a:rPr lang="en-GB" smtClean="0"/>
              <a:t>20</a:t>
            </a:fld>
            <a:endParaRPr lang="en-GB"/>
          </a:p>
        </p:txBody>
      </p:sp>
    </p:spTree>
    <p:extLst>
      <p:ext uri="{BB962C8B-B14F-4D97-AF65-F5344CB8AC3E}">
        <p14:creationId xmlns:p14="http://schemas.microsoft.com/office/powerpoint/2010/main" val="28707264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97970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688586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7263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8621769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9B43921-457F-42D7-9A5E-1FB398760551}" type="datetimeFigureOut">
              <a:rPr lang="en-GB" smtClean="0"/>
              <a:t>04/07/2024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1C0A8E-E8C2-469C-905E-C6857145D775}" type="slidenum">
              <a:rPr lang="en-GB" smtClean="0"/>
              <a:t>‹#›</a:t>
            </a:fld>
            <a:endParaRPr lang="en-GB"/>
          </a:p>
        </p:txBody>
      </p:sp>
    </p:spTree>
    <p:extLst>
      <p:ext uri="{BB962C8B-B14F-4D97-AF65-F5344CB8AC3E}">
        <p14:creationId xmlns:p14="http://schemas.microsoft.com/office/powerpoint/2010/main" val="31105670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B43921-457F-42D7-9A5E-1FB398760551}" type="datetimeFigureOut">
              <a:rPr lang="en-GB" smtClean="0"/>
              <a:t>04/07/2024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1C0A8E-E8C2-469C-905E-C6857145D775}" type="slidenum">
              <a:rPr lang="en-GB" smtClean="0"/>
              <a:t>‹#›</a:t>
            </a:fld>
            <a:endParaRPr lang="en-GB"/>
          </a:p>
        </p:txBody>
      </p:sp>
    </p:spTree>
    <p:extLst>
      <p:ext uri="{BB962C8B-B14F-4D97-AF65-F5344CB8AC3E}">
        <p14:creationId xmlns:p14="http://schemas.microsoft.com/office/powerpoint/2010/main" val="21057629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B43921-457F-42D7-9A5E-1FB398760551}" type="datetimeFigureOut">
              <a:rPr lang="en-GB" smtClean="0"/>
              <a:t>04/07/2024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1C0A8E-E8C2-469C-905E-C6857145D775}" type="slidenum">
              <a:rPr lang="en-GB" smtClean="0"/>
              <a:t>‹#›</a:t>
            </a:fld>
            <a:endParaRPr lang="en-GB"/>
          </a:p>
        </p:txBody>
      </p:sp>
    </p:spTree>
    <p:extLst>
      <p:ext uri="{BB962C8B-B14F-4D97-AF65-F5344CB8AC3E}">
        <p14:creationId xmlns:p14="http://schemas.microsoft.com/office/powerpoint/2010/main" val="21887621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9B43921-457F-42D7-9A5E-1FB398760551}" type="datetimeFigureOut">
              <a:rPr lang="en-GB" smtClean="0"/>
              <a:t>04/07/2024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01C0A8E-E8C2-469C-905E-C6857145D775}" type="slidenum">
              <a:rPr lang="en-GB" smtClean="0"/>
              <a:t>‹#›</a:t>
            </a:fld>
            <a:endParaRPr lang="en-GB"/>
          </a:p>
        </p:txBody>
      </p:sp>
    </p:spTree>
    <p:extLst>
      <p:ext uri="{BB962C8B-B14F-4D97-AF65-F5344CB8AC3E}">
        <p14:creationId xmlns:p14="http://schemas.microsoft.com/office/powerpoint/2010/main" val="26507216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9B43921-457F-42D7-9A5E-1FB398760551}" type="datetimeFigureOut">
              <a:rPr lang="en-GB" smtClean="0"/>
              <a:t>04/07/2024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01C0A8E-E8C2-469C-905E-C6857145D775}" type="slidenum">
              <a:rPr lang="en-GB" smtClean="0"/>
              <a:t>‹#›</a:t>
            </a:fld>
            <a:endParaRPr lang="en-GB"/>
          </a:p>
        </p:txBody>
      </p:sp>
    </p:spTree>
    <p:extLst>
      <p:ext uri="{BB962C8B-B14F-4D97-AF65-F5344CB8AC3E}">
        <p14:creationId xmlns:p14="http://schemas.microsoft.com/office/powerpoint/2010/main" val="29177891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9B43921-457F-42D7-9A5E-1FB398760551}" type="datetimeFigureOut">
              <a:rPr lang="en-GB" smtClean="0"/>
              <a:t>04/07/2024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01C0A8E-E8C2-469C-905E-C6857145D775}" type="slidenum">
              <a:rPr lang="en-GB" smtClean="0"/>
              <a:t>‹#›</a:t>
            </a:fld>
            <a:endParaRPr lang="en-GB"/>
          </a:p>
        </p:txBody>
      </p:sp>
    </p:spTree>
    <p:extLst>
      <p:ext uri="{BB962C8B-B14F-4D97-AF65-F5344CB8AC3E}">
        <p14:creationId xmlns:p14="http://schemas.microsoft.com/office/powerpoint/2010/main" val="26206146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B43921-457F-42D7-9A5E-1FB398760551}" type="datetimeFigureOut">
              <a:rPr lang="en-GB" smtClean="0"/>
              <a:t>04/07/2024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01C0A8E-E8C2-469C-905E-C6857145D775}" type="slidenum">
              <a:rPr lang="en-GB" smtClean="0"/>
              <a:t>‹#›</a:t>
            </a:fld>
            <a:endParaRPr lang="en-GB"/>
          </a:p>
        </p:txBody>
      </p:sp>
    </p:spTree>
    <p:extLst>
      <p:ext uri="{BB962C8B-B14F-4D97-AF65-F5344CB8AC3E}">
        <p14:creationId xmlns:p14="http://schemas.microsoft.com/office/powerpoint/2010/main" val="20486226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9B43921-457F-42D7-9A5E-1FB398760551}" type="datetimeFigureOut">
              <a:rPr lang="en-GB" smtClean="0"/>
              <a:t>04/07/2024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01C0A8E-E8C2-469C-905E-C6857145D775}" type="slidenum">
              <a:rPr lang="en-GB" smtClean="0"/>
              <a:t>‹#›</a:t>
            </a:fld>
            <a:endParaRPr lang="en-GB"/>
          </a:p>
        </p:txBody>
      </p:sp>
    </p:spTree>
    <p:extLst>
      <p:ext uri="{BB962C8B-B14F-4D97-AF65-F5344CB8AC3E}">
        <p14:creationId xmlns:p14="http://schemas.microsoft.com/office/powerpoint/2010/main" val="9679649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9B43921-457F-42D7-9A5E-1FB398760551}" type="datetimeFigureOut">
              <a:rPr lang="en-GB" smtClean="0"/>
              <a:t>04/07/2024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01C0A8E-E8C2-469C-905E-C6857145D775}" type="slidenum">
              <a:rPr lang="en-GB" smtClean="0"/>
              <a:t>‹#›</a:t>
            </a:fld>
            <a:endParaRPr lang="en-GB"/>
          </a:p>
        </p:txBody>
      </p:sp>
    </p:spTree>
    <p:extLst>
      <p:ext uri="{BB962C8B-B14F-4D97-AF65-F5344CB8AC3E}">
        <p14:creationId xmlns:p14="http://schemas.microsoft.com/office/powerpoint/2010/main" val="29973653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B43921-457F-42D7-9A5E-1FB398760551}" type="datetimeFigureOut">
              <a:rPr lang="en-GB" smtClean="0"/>
              <a:t>04/07/2024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1C0A8E-E8C2-469C-905E-C6857145D775}" type="slidenum">
              <a:rPr lang="en-GB" smtClean="0"/>
              <a:t>‹#›</a:t>
            </a:fld>
            <a:endParaRPr lang="en-GB"/>
          </a:p>
        </p:txBody>
      </p:sp>
    </p:spTree>
    <p:extLst>
      <p:ext uri="{BB962C8B-B14F-4D97-AF65-F5344CB8AC3E}">
        <p14:creationId xmlns:p14="http://schemas.microsoft.com/office/powerpoint/2010/main" val="11742292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B43921-457F-42D7-9A5E-1FB398760551}" type="datetimeFigureOut">
              <a:rPr lang="en-GB" smtClean="0"/>
              <a:t>04/07/2024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1C0A8E-E8C2-469C-905E-C6857145D775}" type="slidenum">
              <a:rPr lang="en-GB" smtClean="0"/>
              <a:t>‹#›</a:t>
            </a:fld>
            <a:endParaRPr lang="en-GB"/>
          </a:p>
        </p:txBody>
      </p:sp>
    </p:spTree>
    <p:extLst>
      <p:ext uri="{BB962C8B-B14F-4D97-AF65-F5344CB8AC3E}">
        <p14:creationId xmlns:p14="http://schemas.microsoft.com/office/powerpoint/2010/main" val="146107357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4"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2.xml"/><Relationship Id="rId13" Type="http://schemas.openxmlformats.org/officeDocument/2006/relationships/image" Target="../media/image2.png"/><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theme" Target="../theme/theme3.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F06E377-3536-4B59-8057-BF4AAF2CF177}"/>
              </a:ext>
            </a:extLst>
          </p:cNvPr>
          <p:cNvSpPr/>
          <p:nvPr userDrawn="1"/>
        </p:nvSpPr>
        <p:spPr>
          <a:xfrm>
            <a:off x="0" y="0"/>
            <a:ext cx="12192000" cy="830413"/>
          </a:xfrm>
          <a:prstGeom prst="rect">
            <a:avLst/>
          </a:prstGeom>
          <a:solidFill>
            <a:srgbClr val="EDED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8" name="Straight Connector 7">
            <a:extLst>
              <a:ext uri="{FF2B5EF4-FFF2-40B4-BE49-F238E27FC236}">
                <a16:creationId xmlns:a16="http://schemas.microsoft.com/office/drawing/2014/main" id="{39282242-AD1D-4025-9032-79DB59B5E43F}"/>
              </a:ext>
            </a:extLst>
          </p:cNvPr>
          <p:cNvCxnSpPr>
            <a:cxnSpLocks/>
          </p:cNvCxnSpPr>
          <p:nvPr userDrawn="1"/>
        </p:nvCxnSpPr>
        <p:spPr>
          <a:xfrm>
            <a:off x="0" y="830424"/>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57F4B86B-9A70-476B-A2D8-3B63DE3BD5D1}"/>
              </a:ext>
            </a:extLst>
          </p:cNvPr>
          <p:cNvSpPr txBox="1"/>
          <p:nvPr userDrawn="1"/>
        </p:nvSpPr>
        <p:spPr>
          <a:xfrm>
            <a:off x="110185" y="222750"/>
            <a:ext cx="5189241" cy="369332"/>
          </a:xfrm>
          <a:prstGeom prst="rect">
            <a:avLst/>
          </a:prstGeom>
          <a:noFill/>
        </p:spPr>
        <p:txBody>
          <a:bodyPr wrap="none" rtlCol="0">
            <a:spAutoFit/>
          </a:bodyPr>
          <a:lstStyle/>
          <a:p>
            <a:r>
              <a:rPr lang="en-GB" b="1" dirty="0">
                <a:latin typeface="+mj-lt"/>
              </a:rPr>
              <a:t>Run Length Encoding Compression Algorithm</a:t>
            </a:r>
          </a:p>
        </p:txBody>
      </p:sp>
      <p:grpSp>
        <p:nvGrpSpPr>
          <p:cNvPr id="10" name="Group 9">
            <a:extLst>
              <a:ext uri="{FF2B5EF4-FFF2-40B4-BE49-F238E27FC236}">
                <a16:creationId xmlns:a16="http://schemas.microsoft.com/office/drawing/2014/main" id="{2D9FA4B4-4B1A-40C7-B56C-3BF50E578466}"/>
              </a:ext>
            </a:extLst>
          </p:cNvPr>
          <p:cNvGrpSpPr/>
          <p:nvPr userDrawn="1"/>
        </p:nvGrpSpPr>
        <p:grpSpPr>
          <a:xfrm>
            <a:off x="10487885" y="177048"/>
            <a:ext cx="1593930" cy="476316"/>
            <a:chOff x="10487885" y="222750"/>
            <a:chExt cx="1593930" cy="476316"/>
          </a:xfrm>
        </p:grpSpPr>
        <p:pic>
          <p:nvPicPr>
            <p:cNvPr id="11" name="Picture 10" descr="A close up of ware&#10;&#10;Description automatically generated">
              <a:extLst>
                <a:ext uri="{FF2B5EF4-FFF2-40B4-BE49-F238E27FC236}">
                  <a16:creationId xmlns:a16="http://schemas.microsoft.com/office/drawing/2014/main" id="{4CED7A0C-2FBA-443A-86A8-E27EEFE1BEC9}"/>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487885" y="222750"/>
              <a:ext cx="476316" cy="476316"/>
            </a:xfrm>
            <a:prstGeom prst="rect">
              <a:avLst/>
            </a:prstGeom>
          </p:spPr>
        </p:pic>
        <p:sp>
          <p:nvSpPr>
            <p:cNvPr id="12" name="TextBox 11">
              <a:extLst>
                <a:ext uri="{FF2B5EF4-FFF2-40B4-BE49-F238E27FC236}">
                  <a16:creationId xmlns:a16="http://schemas.microsoft.com/office/drawing/2014/main" id="{F72DD8C3-0805-4E5D-8F19-6465A8241F2B}"/>
                </a:ext>
              </a:extLst>
            </p:cNvPr>
            <p:cNvSpPr txBox="1"/>
            <p:nvPr userDrawn="1"/>
          </p:nvSpPr>
          <p:spPr>
            <a:xfrm>
              <a:off x="10964201" y="330103"/>
              <a:ext cx="1117614" cy="261610"/>
            </a:xfrm>
            <a:prstGeom prst="rect">
              <a:avLst/>
            </a:prstGeom>
            <a:noFill/>
          </p:spPr>
          <p:txBody>
            <a:bodyPr wrap="none" rtlCol="0">
              <a:spAutoFit/>
            </a:bodyPr>
            <a:lstStyle/>
            <a:p>
              <a:r>
                <a:rPr lang="en-GB" sz="1100" dirty="0" err="1">
                  <a:latin typeface="+mj-lt"/>
                </a:rPr>
                <a:t>Craig’n’Dave</a:t>
              </a:r>
              <a:endParaRPr lang="en-GB" sz="1100" dirty="0">
                <a:latin typeface="+mj-lt"/>
              </a:endParaRPr>
            </a:p>
          </p:txBody>
        </p:sp>
      </p:grpSp>
    </p:spTree>
    <p:extLst>
      <p:ext uri="{BB962C8B-B14F-4D97-AF65-F5344CB8AC3E}">
        <p14:creationId xmlns:p14="http://schemas.microsoft.com/office/powerpoint/2010/main" val="393171925"/>
      </p:ext>
    </p:extLst>
  </p:cSld>
  <p:clrMap bg1="lt1" tx1="dk1" bg2="lt2" tx2="dk2" accent1="accent1" accent2="accent2" accent3="accent3" accent4="accent4" accent5="accent5" accent6="accent6" hlink="hlink" folHlink="folHlink"/>
  <p:sldLayoutIdLst>
    <p:sldLayoutId id="2147483702" r:id="rId1"/>
    <p:sldLayoutId id="2147483708"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F06E377-3536-4B59-8057-BF4AAF2CF177}"/>
              </a:ext>
            </a:extLst>
          </p:cNvPr>
          <p:cNvSpPr/>
          <p:nvPr userDrawn="1"/>
        </p:nvSpPr>
        <p:spPr>
          <a:xfrm>
            <a:off x="0" y="0"/>
            <a:ext cx="12192000" cy="830413"/>
          </a:xfrm>
          <a:prstGeom prst="rect">
            <a:avLst/>
          </a:prstGeom>
          <a:solidFill>
            <a:srgbClr val="EDED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8" name="Straight Connector 7">
            <a:extLst>
              <a:ext uri="{FF2B5EF4-FFF2-40B4-BE49-F238E27FC236}">
                <a16:creationId xmlns:a16="http://schemas.microsoft.com/office/drawing/2014/main" id="{39282242-AD1D-4025-9032-79DB59B5E43F}"/>
              </a:ext>
            </a:extLst>
          </p:cNvPr>
          <p:cNvCxnSpPr>
            <a:cxnSpLocks/>
          </p:cNvCxnSpPr>
          <p:nvPr userDrawn="1"/>
        </p:nvCxnSpPr>
        <p:spPr>
          <a:xfrm>
            <a:off x="0" y="830424"/>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57F4B86B-9A70-476B-A2D8-3B63DE3BD5D1}"/>
              </a:ext>
            </a:extLst>
          </p:cNvPr>
          <p:cNvSpPr txBox="1"/>
          <p:nvPr userDrawn="1"/>
        </p:nvSpPr>
        <p:spPr>
          <a:xfrm>
            <a:off x="110185" y="222750"/>
            <a:ext cx="3906839" cy="369332"/>
          </a:xfrm>
          <a:prstGeom prst="rect">
            <a:avLst/>
          </a:prstGeom>
          <a:noFill/>
        </p:spPr>
        <p:txBody>
          <a:bodyPr wrap="none" rtlCol="0">
            <a:spAutoFit/>
          </a:bodyPr>
          <a:lstStyle/>
          <a:p>
            <a:r>
              <a:rPr lang="en-GB" b="1" dirty="0">
                <a:latin typeface="+mj-lt"/>
              </a:rPr>
              <a:t>A Level Computer Science (OCR)</a:t>
            </a:r>
          </a:p>
        </p:txBody>
      </p:sp>
      <p:grpSp>
        <p:nvGrpSpPr>
          <p:cNvPr id="10" name="Group 9">
            <a:extLst>
              <a:ext uri="{FF2B5EF4-FFF2-40B4-BE49-F238E27FC236}">
                <a16:creationId xmlns:a16="http://schemas.microsoft.com/office/drawing/2014/main" id="{2D9FA4B4-4B1A-40C7-B56C-3BF50E578466}"/>
              </a:ext>
            </a:extLst>
          </p:cNvPr>
          <p:cNvGrpSpPr/>
          <p:nvPr userDrawn="1"/>
        </p:nvGrpSpPr>
        <p:grpSpPr>
          <a:xfrm>
            <a:off x="10487885" y="177048"/>
            <a:ext cx="1593930" cy="476316"/>
            <a:chOff x="10487885" y="222750"/>
            <a:chExt cx="1593930" cy="476316"/>
          </a:xfrm>
        </p:grpSpPr>
        <p:pic>
          <p:nvPicPr>
            <p:cNvPr id="11" name="Picture 10" descr="A close up of ware&#10;&#10;Description automatically generated">
              <a:extLst>
                <a:ext uri="{FF2B5EF4-FFF2-40B4-BE49-F238E27FC236}">
                  <a16:creationId xmlns:a16="http://schemas.microsoft.com/office/drawing/2014/main" id="{4CED7A0C-2FBA-443A-86A8-E27EEFE1BEC9}"/>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487885" y="222750"/>
              <a:ext cx="476316" cy="476316"/>
            </a:xfrm>
            <a:prstGeom prst="rect">
              <a:avLst/>
            </a:prstGeom>
          </p:spPr>
        </p:pic>
        <p:sp>
          <p:nvSpPr>
            <p:cNvPr id="12" name="TextBox 11">
              <a:extLst>
                <a:ext uri="{FF2B5EF4-FFF2-40B4-BE49-F238E27FC236}">
                  <a16:creationId xmlns:a16="http://schemas.microsoft.com/office/drawing/2014/main" id="{F72DD8C3-0805-4E5D-8F19-6465A8241F2B}"/>
                </a:ext>
              </a:extLst>
            </p:cNvPr>
            <p:cNvSpPr txBox="1"/>
            <p:nvPr userDrawn="1"/>
          </p:nvSpPr>
          <p:spPr>
            <a:xfrm>
              <a:off x="10964201" y="330103"/>
              <a:ext cx="1117614" cy="261610"/>
            </a:xfrm>
            <a:prstGeom prst="rect">
              <a:avLst/>
            </a:prstGeom>
            <a:noFill/>
          </p:spPr>
          <p:txBody>
            <a:bodyPr wrap="none" rtlCol="0">
              <a:spAutoFit/>
            </a:bodyPr>
            <a:lstStyle/>
            <a:p>
              <a:r>
                <a:rPr lang="en-GB" sz="1100" dirty="0" err="1">
                  <a:latin typeface="+mj-lt"/>
                </a:rPr>
                <a:t>Craig’n’Dave</a:t>
              </a:r>
              <a:endParaRPr lang="en-GB" sz="1100" dirty="0">
                <a:latin typeface="+mj-lt"/>
              </a:endParaRPr>
            </a:p>
          </p:txBody>
        </p:sp>
      </p:grpSp>
    </p:spTree>
    <p:extLst>
      <p:ext uri="{BB962C8B-B14F-4D97-AF65-F5344CB8AC3E}">
        <p14:creationId xmlns:p14="http://schemas.microsoft.com/office/powerpoint/2010/main" val="640121471"/>
      </p:ext>
    </p:extLst>
  </p:cSld>
  <p:clrMap bg1="lt1" tx1="dk1" bg2="lt2" tx2="dk2" accent1="accent1" accent2="accent2" accent3="accent3" accent4="accent4" accent5="accent5" accent6="accent6" hlink="hlink" folHlink="folHlink"/>
  <p:sldLayoutIdLst>
    <p:sldLayoutId id="2147483710" r:id="rId1"/>
    <p:sldLayoutId id="2147483711"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16" name="Picture 15"/>
          <p:cNvPicPr>
            <a:picLocks noChangeAspect="1"/>
          </p:cNvPicPr>
          <p:nvPr userDrawn="1"/>
        </p:nvPicPr>
        <p:blipFill rotWithShape="1">
          <a:blip r:embed="rId13" cstate="print">
            <a:extLst>
              <a:ext uri="{28A0092B-C50C-407E-A947-70E740481C1C}">
                <a14:useLocalDpi xmlns:a14="http://schemas.microsoft.com/office/drawing/2010/main" val="0"/>
              </a:ext>
            </a:extLst>
          </a:blip>
          <a:srcRect l="18478"/>
          <a:stretch/>
        </p:blipFill>
        <p:spPr>
          <a:xfrm>
            <a:off x="0" y="-22878"/>
            <a:ext cx="12191999" cy="1337328"/>
          </a:xfrm>
          <a:prstGeom prst="rect">
            <a:avLst/>
          </a:prstGeom>
        </p:spPr>
      </p:pic>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B43921-457F-42D7-9A5E-1FB398760551}" type="datetimeFigureOut">
              <a:rPr lang="en-GB" smtClean="0"/>
              <a:t>04/07/2024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1C0A8E-E8C2-469C-905E-C6857145D775}" type="slidenum">
              <a:rPr lang="en-GB" smtClean="0"/>
              <a:t>‹#›</a:t>
            </a:fld>
            <a:endParaRPr lang="en-GB"/>
          </a:p>
        </p:txBody>
      </p:sp>
      <p:cxnSp>
        <p:nvCxnSpPr>
          <p:cNvPr id="14" name="Straight Connector 13"/>
          <p:cNvCxnSpPr/>
          <p:nvPr userDrawn="1"/>
        </p:nvCxnSpPr>
        <p:spPr>
          <a:xfrm>
            <a:off x="0" y="1314450"/>
            <a:ext cx="12192000"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pic>
        <p:nvPicPr>
          <p:cNvPr id="62" name="Picture 61"/>
          <p:cNvPicPr>
            <a:picLocks noChangeAspect="1"/>
          </p:cNvPicPr>
          <p:nvPr userDrawn="1"/>
        </p:nvPicPr>
        <p:blipFill>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6253601"/>
            <a:ext cx="1225454" cy="604399"/>
          </a:xfrm>
          <a:prstGeom prst="rect">
            <a:avLst/>
          </a:prstGeom>
        </p:spPr>
      </p:pic>
    </p:spTree>
    <p:extLst>
      <p:ext uri="{BB962C8B-B14F-4D97-AF65-F5344CB8AC3E}">
        <p14:creationId xmlns:p14="http://schemas.microsoft.com/office/powerpoint/2010/main" val="1577531437"/>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8.jpeg"/><Relationship Id="rId5" Type="http://schemas.openxmlformats.org/officeDocument/2006/relationships/image" Target="../media/image4.jpe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 Id="rId6" Type="http://schemas.microsoft.com/office/2007/relationships/hdphoto" Target="../media/hdphoto2.wdp"/><Relationship Id="rId5" Type="http://schemas.openxmlformats.org/officeDocument/2006/relationships/image" Target="../media/image13.png"/><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hyperlink" Target="https://student.craigndave.org/" TargetMode="External"/><Relationship Id="rId2" Type="http://schemas.openxmlformats.org/officeDocument/2006/relationships/hyperlink" Target="https://student.craigndave.org/a-level-videos" TargetMode="Externa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jpg"/></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s://www.youtube.com/watch?v=3gHmQW9rgoI" TargetMode="External"/><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2.png"/><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2.png"/><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39.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164BB1B-E528-4080-B10B-C09883065209}"/>
              </a:ext>
            </a:extLst>
          </p:cNvPr>
          <p:cNvSpPr txBox="1"/>
          <p:nvPr/>
        </p:nvSpPr>
        <p:spPr>
          <a:xfrm>
            <a:off x="1469204" y="2828835"/>
            <a:ext cx="8352890" cy="1200329"/>
          </a:xfrm>
          <a:prstGeom prst="rect">
            <a:avLst/>
          </a:prstGeom>
          <a:noFill/>
        </p:spPr>
        <p:txBody>
          <a:bodyPr wrap="square" rtlCol="0">
            <a:spAutoFit/>
          </a:bodyPr>
          <a:lstStyle/>
          <a:p>
            <a:pPr algn="ctr"/>
            <a:r>
              <a:rPr lang="en-GB" sz="3600" dirty="0"/>
              <a:t>Welcome to A Level Computer Science</a:t>
            </a:r>
          </a:p>
          <a:p>
            <a:pPr algn="ctr"/>
            <a:r>
              <a:rPr lang="en-GB" sz="3600" b="1" dirty="0"/>
              <a:t>Mr Gorvin</a:t>
            </a:r>
          </a:p>
        </p:txBody>
      </p:sp>
      <p:pic>
        <p:nvPicPr>
          <p:cNvPr id="3" name="Picture 2" descr="A computer science logo with text&#10;&#10;Description automatically generated">
            <a:extLst>
              <a:ext uri="{FF2B5EF4-FFF2-40B4-BE49-F238E27FC236}">
                <a16:creationId xmlns:a16="http://schemas.microsoft.com/office/drawing/2014/main" id="{AF846F7D-8944-4DD6-7DB8-916315109B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08236" y="969673"/>
            <a:ext cx="2474825" cy="1962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85515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762780B-4A1A-4B23-AC37-60BBFD529AF0}"/>
              </a:ext>
            </a:extLst>
          </p:cNvPr>
          <p:cNvGraphicFramePr>
            <a:graphicFrameLocks noGrp="1"/>
          </p:cNvGraphicFramePr>
          <p:nvPr>
            <p:extLst>
              <p:ext uri="{D42A27DB-BD31-4B8C-83A1-F6EECF244321}">
                <p14:modId xmlns:p14="http://schemas.microsoft.com/office/powerpoint/2010/main" val="1243662649"/>
              </p:ext>
            </p:extLst>
          </p:nvPr>
        </p:nvGraphicFramePr>
        <p:xfrm>
          <a:off x="325508" y="1787479"/>
          <a:ext cx="11110631" cy="4556990"/>
        </p:xfrm>
        <a:graphic>
          <a:graphicData uri="http://schemas.openxmlformats.org/drawingml/2006/table">
            <a:tbl>
              <a:tblPr firstRow="1" bandRow="1">
                <a:tableStyleId>{7DF18680-E054-41AD-8BC1-D1AEF772440D}</a:tableStyleId>
              </a:tblPr>
              <a:tblGrid>
                <a:gridCol w="1563087">
                  <a:extLst>
                    <a:ext uri="{9D8B030D-6E8A-4147-A177-3AD203B41FA5}">
                      <a16:colId xmlns:a16="http://schemas.microsoft.com/office/drawing/2014/main" val="2523375976"/>
                    </a:ext>
                  </a:extLst>
                </a:gridCol>
                <a:gridCol w="3072166">
                  <a:extLst>
                    <a:ext uri="{9D8B030D-6E8A-4147-A177-3AD203B41FA5}">
                      <a16:colId xmlns:a16="http://schemas.microsoft.com/office/drawing/2014/main" val="3480328316"/>
                    </a:ext>
                  </a:extLst>
                </a:gridCol>
                <a:gridCol w="3237689">
                  <a:extLst>
                    <a:ext uri="{9D8B030D-6E8A-4147-A177-3AD203B41FA5}">
                      <a16:colId xmlns:a16="http://schemas.microsoft.com/office/drawing/2014/main" val="751348980"/>
                    </a:ext>
                  </a:extLst>
                </a:gridCol>
                <a:gridCol w="3237689">
                  <a:extLst>
                    <a:ext uri="{9D8B030D-6E8A-4147-A177-3AD203B41FA5}">
                      <a16:colId xmlns:a16="http://schemas.microsoft.com/office/drawing/2014/main" val="1829699988"/>
                    </a:ext>
                  </a:extLst>
                </a:gridCol>
              </a:tblGrid>
              <a:tr h="815455">
                <a:tc>
                  <a:txBody>
                    <a:bodyPr/>
                    <a:lstStyle/>
                    <a:p>
                      <a:endParaRPr lang="en-GB" sz="2000" dirty="0">
                        <a:solidFill>
                          <a:schemeClr val="tx1"/>
                        </a:solidFill>
                      </a:endParaRPr>
                    </a:p>
                  </a:txBody>
                  <a:tcPr/>
                </a:tc>
                <a:tc>
                  <a:txBody>
                    <a:bodyPr/>
                    <a:lstStyle/>
                    <a:p>
                      <a:r>
                        <a:rPr lang="en-GB" sz="2000" dirty="0">
                          <a:solidFill>
                            <a:schemeClr val="tx1"/>
                          </a:solidFill>
                        </a:rPr>
                        <a:t>Component 1: </a:t>
                      </a:r>
                    </a:p>
                    <a:p>
                      <a:r>
                        <a:rPr lang="en-GB" sz="2000" dirty="0">
                          <a:solidFill>
                            <a:schemeClr val="tx1"/>
                          </a:solidFill>
                        </a:rPr>
                        <a:t>Computer systems</a:t>
                      </a:r>
                    </a:p>
                  </a:txBody>
                  <a:tcPr anchor="ctr"/>
                </a:tc>
                <a:tc>
                  <a:txBody>
                    <a:bodyPr/>
                    <a:lstStyle/>
                    <a:p>
                      <a:r>
                        <a:rPr lang="en-GB" sz="2000" dirty="0">
                          <a:solidFill>
                            <a:schemeClr val="tx1"/>
                          </a:solidFill>
                        </a:rPr>
                        <a:t>Component 2: </a:t>
                      </a:r>
                    </a:p>
                    <a:p>
                      <a:r>
                        <a:rPr lang="en-GB" sz="2000" dirty="0">
                          <a:solidFill>
                            <a:schemeClr val="tx1"/>
                          </a:solidFill>
                        </a:rPr>
                        <a:t>Computational thinking, algorithms and programming</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tx1"/>
                          </a:solidFill>
                        </a:rPr>
                        <a:t>Practical programming experience</a:t>
                      </a:r>
                    </a:p>
                  </a:txBody>
                  <a:tcPr anchor="ctr"/>
                </a:tc>
                <a:extLst>
                  <a:ext uri="{0D108BD9-81ED-4DB2-BD59-A6C34878D82A}">
                    <a16:rowId xmlns:a16="http://schemas.microsoft.com/office/drawing/2014/main" val="2953516826"/>
                  </a:ext>
                </a:extLst>
              </a:tr>
              <a:tr h="815455">
                <a:tc>
                  <a:txBody>
                    <a:bodyPr/>
                    <a:lstStyle/>
                    <a:p>
                      <a:r>
                        <a:rPr lang="en-GB" sz="2000" dirty="0"/>
                        <a:t>How is it assessed</a:t>
                      </a:r>
                    </a:p>
                  </a:txBody>
                  <a:tcPr anchor="ctr"/>
                </a:tc>
                <a:tc>
                  <a:txBody>
                    <a:bodyPr/>
                    <a:lstStyle/>
                    <a:p>
                      <a:r>
                        <a:rPr lang="en-GB" sz="2000" kern="1200" dirty="0">
                          <a:solidFill>
                            <a:schemeClr val="dk1"/>
                          </a:solidFill>
                          <a:latin typeface="+mn-lt"/>
                          <a:ea typeface="+mn-ea"/>
                          <a:cs typeface="+mn-cs"/>
                        </a:rPr>
                        <a:t>Written exam</a:t>
                      </a:r>
                    </a:p>
                    <a:p>
                      <a:r>
                        <a:rPr lang="en-GB" sz="2000" kern="1200" dirty="0">
                          <a:solidFill>
                            <a:schemeClr val="dk1"/>
                          </a:solidFill>
                          <a:latin typeface="+mn-lt"/>
                          <a:ea typeface="+mn-ea"/>
                          <a:cs typeface="+mn-cs"/>
                        </a:rPr>
                        <a:t>2 hour 30 minutes</a:t>
                      </a:r>
                    </a:p>
                  </a:txBody>
                  <a:tcPr anchor="ctr"/>
                </a:tc>
                <a:tc>
                  <a:txBody>
                    <a:bodyPr/>
                    <a:lstStyle/>
                    <a:p>
                      <a:r>
                        <a:rPr lang="en-GB" sz="2000" kern="1200" dirty="0">
                          <a:solidFill>
                            <a:schemeClr val="dk1"/>
                          </a:solidFill>
                          <a:latin typeface="+mn-lt"/>
                          <a:ea typeface="+mn-ea"/>
                          <a:cs typeface="+mn-cs"/>
                        </a:rPr>
                        <a:t>Written exam</a:t>
                      </a:r>
                    </a:p>
                    <a:p>
                      <a:pPr marL="0" indent="0">
                        <a:buFont typeface="Arial" panose="020B0604020202020204" pitchFamily="34" charset="0"/>
                        <a:buNone/>
                      </a:pPr>
                      <a:r>
                        <a:rPr lang="en-GB" sz="2000" kern="1200" dirty="0">
                          <a:solidFill>
                            <a:schemeClr val="dk1"/>
                          </a:solidFill>
                          <a:latin typeface="+mn-lt"/>
                          <a:ea typeface="+mn-ea"/>
                          <a:cs typeface="+mn-cs"/>
                        </a:rPr>
                        <a:t>2 hour 30 minutes</a:t>
                      </a:r>
                    </a:p>
                  </a:txBody>
                  <a:tcPr anchor="ctr"/>
                </a:tc>
                <a:tc>
                  <a:txBody>
                    <a:bodyPr/>
                    <a:lstStyle/>
                    <a:p>
                      <a:r>
                        <a:rPr lang="en-GB" sz="2000" kern="1200" dirty="0">
                          <a:solidFill>
                            <a:schemeClr val="dk1"/>
                          </a:solidFill>
                          <a:latin typeface="+mn-lt"/>
                          <a:ea typeface="+mn-ea"/>
                          <a:cs typeface="+mn-cs"/>
                        </a:rPr>
                        <a:t>Marked by your teacher and moderated by </a:t>
                      </a:r>
                      <a:r>
                        <a:rPr lang="en-GB" sz="2000" kern="1200" dirty="0" err="1">
                          <a:solidFill>
                            <a:schemeClr val="dk1"/>
                          </a:solidFill>
                          <a:latin typeface="+mn-lt"/>
                          <a:ea typeface="+mn-ea"/>
                          <a:cs typeface="+mn-cs"/>
                        </a:rPr>
                        <a:t>examboard</a:t>
                      </a:r>
                      <a:r>
                        <a:rPr lang="en-GB" sz="2000" kern="1200" dirty="0">
                          <a:solidFill>
                            <a:schemeClr val="dk1"/>
                          </a:solidFill>
                          <a:latin typeface="+mn-lt"/>
                          <a:ea typeface="+mn-ea"/>
                          <a:cs typeface="+mn-cs"/>
                        </a:rPr>
                        <a:t>.</a:t>
                      </a:r>
                    </a:p>
                  </a:txBody>
                  <a:tcPr anchor="ctr"/>
                </a:tc>
                <a:extLst>
                  <a:ext uri="{0D108BD9-81ED-4DB2-BD59-A6C34878D82A}">
                    <a16:rowId xmlns:a16="http://schemas.microsoft.com/office/drawing/2014/main" val="294210375"/>
                  </a:ext>
                </a:extLst>
              </a:tr>
              <a:tr h="815455">
                <a:tc>
                  <a:txBody>
                    <a:bodyPr/>
                    <a:lstStyle/>
                    <a:p>
                      <a:r>
                        <a:rPr lang="en-GB" sz="2000" dirty="0"/>
                        <a:t>How much is it worth</a:t>
                      </a:r>
                    </a:p>
                  </a:txBody>
                  <a:tcPr anchor="ctr"/>
                </a:tc>
                <a:tc>
                  <a:txBody>
                    <a:bodyPr/>
                    <a:lstStyle/>
                    <a:p>
                      <a:r>
                        <a:rPr lang="en-GB" sz="2000" kern="1200" dirty="0">
                          <a:solidFill>
                            <a:schemeClr val="dk1"/>
                          </a:solidFill>
                          <a:latin typeface="+mn-lt"/>
                          <a:ea typeface="+mn-ea"/>
                          <a:cs typeface="+mn-cs"/>
                        </a:rPr>
                        <a:t>140 marks</a:t>
                      </a:r>
                    </a:p>
                    <a:p>
                      <a:r>
                        <a:rPr lang="en-GB" sz="2000" kern="1200" dirty="0">
                          <a:solidFill>
                            <a:schemeClr val="dk1"/>
                          </a:solidFill>
                          <a:latin typeface="+mn-lt"/>
                          <a:ea typeface="+mn-ea"/>
                          <a:cs typeface="+mn-cs"/>
                        </a:rPr>
                        <a:t>Worth 40%</a:t>
                      </a:r>
                    </a:p>
                  </a:txBody>
                  <a:tcPr anchor="ctr"/>
                </a:tc>
                <a:tc>
                  <a:txBody>
                    <a:bodyPr/>
                    <a:lstStyle/>
                    <a:p>
                      <a:r>
                        <a:rPr lang="en-GB" sz="2000" kern="1200" dirty="0">
                          <a:solidFill>
                            <a:schemeClr val="dk1"/>
                          </a:solidFill>
                          <a:latin typeface="+mn-lt"/>
                          <a:ea typeface="+mn-ea"/>
                          <a:cs typeface="+mn-cs"/>
                        </a:rPr>
                        <a:t>140 marks</a:t>
                      </a:r>
                    </a:p>
                    <a:p>
                      <a:r>
                        <a:rPr lang="en-GB" sz="2000" kern="1200" dirty="0">
                          <a:solidFill>
                            <a:schemeClr val="dk1"/>
                          </a:solidFill>
                          <a:latin typeface="+mn-lt"/>
                          <a:ea typeface="+mn-ea"/>
                          <a:cs typeface="+mn-cs"/>
                        </a:rPr>
                        <a:t>Worth 40%</a:t>
                      </a:r>
                    </a:p>
                  </a:txBody>
                  <a:tcPr anchor="ctr"/>
                </a:tc>
                <a:tc>
                  <a:txBody>
                    <a:bodyPr/>
                    <a:lstStyle/>
                    <a:p>
                      <a:r>
                        <a:rPr lang="en-GB" sz="2000" kern="1200" dirty="0">
                          <a:solidFill>
                            <a:schemeClr val="dk1"/>
                          </a:solidFill>
                          <a:latin typeface="+mn-lt"/>
                          <a:ea typeface="+mn-ea"/>
                          <a:cs typeface="+mn-cs"/>
                        </a:rPr>
                        <a:t>70 marks</a:t>
                      </a:r>
                    </a:p>
                    <a:p>
                      <a:r>
                        <a:rPr lang="en-GB" sz="2000" kern="1200" dirty="0">
                          <a:solidFill>
                            <a:schemeClr val="dk1"/>
                          </a:solidFill>
                          <a:latin typeface="+mn-lt"/>
                          <a:ea typeface="+mn-ea"/>
                          <a:cs typeface="+mn-cs"/>
                        </a:rPr>
                        <a:t>Worth 20%</a:t>
                      </a:r>
                    </a:p>
                  </a:txBody>
                  <a:tcPr anchor="ctr"/>
                </a:tc>
                <a:extLst>
                  <a:ext uri="{0D108BD9-81ED-4DB2-BD59-A6C34878D82A}">
                    <a16:rowId xmlns:a16="http://schemas.microsoft.com/office/drawing/2014/main" val="12250521"/>
                  </a:ext>
                </a:extLst>
              </a:tr>
              <a:tr h="1298687">
                <a:tc>
                  <a:txBody>
                    <a:bodyPr/>
                    <a:lstStyle/>
                    <a:p>
                      <a:r>
                        <a:rPr lang="en-GB" sz="2000" dirty="0"/>
                        <a:t>Other information</a:t>
                      </a:r>
                    </a:p>
                  </a:txBody>
                  <a:tcPr anchor="ctr"/>
                </a:tc>
                <a:tc>
                  <a:txBody>
                    <a:bodyPr/>
                    <a:lstStyle/>
                    <a:p>
                      <a:r>
                        <a:rPr lang="en-GB" sz="2000" kern="1200" dirty="0">
                          <a:solidFill>
                            <a:schemeClr val="dk1"/>
                          </a:solidFill>
                          <a:latin typeface="+mn-lt"/>
                          <a:ea typeface="+mn-ea"/>
                          <a:cs typeface="+mn-cs"/>
                        </a:rPr>
                        <a:t>A series of short-answer and extended-answer questions.</a:t>
                      </a:r>
                    </a:p>
                  </a:txBody>
                  <a:tcPr anchor="ctr"/>
                </a:tc>
                <a:tc>
                  <a:txBody>
                    <a:bodyPr/>
                    <a:lstStyle/>
                    <a:p>
                      <a:r>
                        <a:rPr lang="en-GB" sz="2000" kern="1200" dirty="0">
                          <a:solidFill>
                            <a:schemeClr val="dk1"/>
                          </a:solidFill>
                          <a:latin typeface="+mn-lt"/>
                          <a:ea typeface="+mn-ea"/>
                          <a:cs typeface="+mn-cs"/>
                        </a:rPr>
                        <a:t>A series of short-answer and extended-answer questions.</a:t>
                      </a:r>
                    </a:p>
                  </a:txBody>
                  <a:tcPr anchor="ctr"/>
                </a:tc>
                <a:tc>
                  <a:txBody>
                    <a:bodyPr/>
                    <a:lstStyle/>
                    <a:p>
                      <a:r>
                        <a:rPr lang="en-GB" sz="2000" kern="1200" dirty="0">
                          <a:solidFill>
                            <a:schemeClr val="dk1"/>
                          </a:solidFill>
                          <a:latin typeface="+mn-lt"/>
                          <a:ea typeface="+mn-ea"/>
                          <a:cs typeface="+mn-cs"/>
                        </a:rPr>
                        <a:t>Assesses student's ability to</a:t>
                      </a:r>
                    </a:p>
                    <a:p>
                      <a:r>
                        <a:rPr lang="en-GB" sz="2000" kern="1200" dirty="0">
                          <a:solidFill>
                            <a:schemeClr val="dk1"/>
                          </a:solidFill>
                          <a:latin typeface="+mn-lt"/>
                          <a:ea typeface="+mn-ea"/>
                          <a:cs typeface="+mn-cs"/>
                        </a:rPr>
                        <a:t>use the knowledge and skills</a:t>
                      </a:r>
                    </a:p>
                    <a:p>
                      <a:r>
                        <a:rPr lang="en-GB" sz="2000" kern="1200" dirty="0">
                          <a:solidFill>
                            <a:schemeClr val="dk1"/>
                          </a:solidFill>
                          <a:latin typeface="+mn-lt"/>
                          <a:ea typeface="+mn-ea"/>
                          <a:cs typeface="+mn-cs"/>
                        </a:rPr>
                        <a:t>gained through the course</a:t>
                      </a:r>
                    </a:p>
                    <a:p>
                      <a:r>
                        <a:rPr lang="en-GB" sz="2000" kern="1200" dirty="0">
                          <a:solidFill>
                            <a:schemeClr val="dk1"/>
                          </a:solidFill>
                          <a:latin typeface="+mn-lt"/>
                          <a:ea typeface="+mn-ea"/>
                          <a:cs typeface="+mn-cs"/>
                        </a:rPr>
                        <a:t>to solve or investigate a</a:t>
                      </a:r>
                    </a:p>
                    <a:p>
                      <a:r>
                        <a:rPr lang="en-GB" sz="2000" kern="1200" dirty="0">
                          <a:solidFill>
                            <a:schemeClr val="dk1"/>
                          </a:solidFill>
                          <a:latin typeface="+mn-lt"/>
                          <a:ea typeface="+mn-ea"/>
                          <a:cs typeface="+mn-cs"/>
                        </a:rPr>
                        <a:t>practical problem.</a:t>
                      </a:r>
                    </a:p>
                  </a:txBody>
                  <a:tcPr anchor="ctr"/>
                </a:tc>
                <a:extLst>
                  <a:ext uri="{0D108BD9-81ED-4DB2-BD59-A6C34878D82A}">
                    <a16:rowId xmlns:a16="http://schemas.microsoft.com/office/drawing/2014/main" val="3631185172"/>
                  </a:ext>
                </a:extLst>
              </a:tr>
            </a:tbl>
          </a:graphicData>
        </a:graphic>
      </p:graphicFrame>
      <p:sp>
        <p:nvSpPr>
          <p:cNvPr id="3" name="Title 1">
            <a:extLst>
              <a:ext uri="{FF2B5EF4-FFF2-40B4-BE49-F238E27FC236}">
                <a16:creationId xmlns:a16="http://schemas.microsoft.com/office/drawing/2014/main" id="{2BE322A1-4340-4B09-B987-4E0393EB3A52}"/>
              </a:ext>
            </a:extLst>
          </p:cNvPr>
          <p:cNvSpPr txBox="1">
            <a:spLocks/>
          </p:cNvSpPr>
          <p:nvPr/>
        </p:nvSpPr>
        <p:spPr>
          <a:xfrm>
            <a:off x="325508" y="1103602"/>
            <a:ext cx="5213873" cy="499552"/>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25000"/>
              </a:lnSpc>
              <a:spcBef>
                <a:spcPts val="0"/>
              </a:spcBef>
            </a:pPr>
            <a:r>
              <a:rPr lang="en-GB" sz="2400" b="1" dirty="0">
                <a:latin typeface="Century Gothic" panose="020B0502020202020204" pitchFamily="34" charset="0"/>
              </a:rPr>
              <a:t>OCR A level course structure</a:t>
            </a:r>
            <a:endParaRPr lang="en-GB" sz="2400" b="1" dirty="0">
              <a:solidFill>
                <a:srgbClr val="823554"/>
              </a:solidFill>
              <a:latin typeface="Century Gothic" panose="020B0502020202020204" pitchFamily="34" charset="0"/>
            </a:endParaRPr>
          </a:p>
        </p:txBody>
      </p:sp>
    </p:spTree>
    <p:extLst>
      <p:ext uri="{BB962C8B-B14F-4D97-AF65-F5344CB8AC3E}">
        <p14:creationId xmlns:p14="http://schemas.microsoft.com/office/powerpoint/2010/main" val="15473501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D503E5B-29DD-45A6-92AF-1BBDCF8B4F01}"/>
              </a:ext>
            </a:extLst>
          </p:cNvPr>
          <p:cNvSpPr txBox="1"/>
          <p:nvPr/>
        </p:nvSpPr>
        <p:spPr>
          <a:xfrm>
            <a:off x="169524" y="1089329"/>
            <a:ext cx="6113122" cy="461665"/>
          </a:xfrm>
          <a:prstGeom prst="rect">
            <a:avLst/>
          </a:prstGeom>
          <a:noFill/>
        </p:spPr>
        <p:txBody>
          <a:bodyPr wrap="square">
            <a:spAutoFit/>
          </a:bodyPr>
          <a:lstStyle/>
          <a:p>
            <a:r>
              <a:rPr lang="en-GB" sz="2400" dirty="0"/>
              <a:t>Key Information:</a:t>
            </a:r>
          </a:p>
        </p:txBody>
      </p:sp>
      <p:sp>
        <p:nvSpPr>
          <p:cNvPr id="6" name="Rectangle 5">
            <a:extLst>
              <a:ext uri="{FF2B5EF4-FFF2-40B4-BE49-F238E27FC236}">
                <a16:creationId xmlns:a16="http://schemas.microsoft.com/office/drawing/2014/main" id="{BBA96DE2-E130-4D6F-BDD1-F9B90F137541}"/>
              </a:ext>
            </a:extLst>
          </p:cNvPr>
          <p:cNvSpPr/>
          <p:nvPr/>
        </p:nvSpPr>
        <p:spPr>
          <a:xfrm>
            <a:off x="348141" y="1882314"/>
            <a:ext cx="5311995" cy="4585871"/>
          </a:xfrm>
          <a:prstGeom prst="rect">
            <a:avLst/>
          </a:prstGeom>
          <a:solidFill>
            <a:schemeClr val="bg1">
              <a:lumMod val="75000"/>
            </a:schemeClr>
          </a:solidFill>
          <a:ln>
            <a:solidFill>
              <a:schemeClr val="tx1"/>
            </a:solidFill>
          </a:ln>
        </p:spPr>
        <p:txBody>
          <a:bodyPr wrap="square">
            <a:spAutoFit/>
          </a:bodyPr>
          <a:lstStyle/>
          <a:p>
            <a:pPr>
              <a:spcBef>
                <a:spcPts val="600"/>
              </a:spcBef>
            </a:pPr>
            <a:r>
              <a:rPr lang="en-GB" b="1" u="sng" dirty="0"/>
              <a:t>Unit 1: Computer systems</a:t>
            </a:r>
          </a:p>
          <a:p>
            <a:pPr>
              <a:spcBef>
                <a:spcPts val="600"/>
              </a:spcBef>
            </a:pPr>
            <a:r>
              <a:rPr lang="en-GB" dirty="0"/>
              <a:t>Students are introduced to the internal workings of the (CPU), data exchange, software development, data types and legal and ethical issues. The resulting knowledge and understanding will underpin their work in the NEA programming project.</a:t>
            </a:r>
          </a:p>
          <a:p>
            <a:pPr>
              <a:spcBef>
                <a:spcPts val="600"/>
              </a:spcBef>
            </a:pPr>
            <a:r>
              <a:rPr lang="en-GB" dirty="0"/>
              <a:t>It covers:</a:t>
            </a:r>
          </a:p>
          <a:p>
            <a:pPr marL="285750" indent="-285750">
              <a:spcBef>
                <a:spcPts val="600"/>
              </a:spcBef>
              <a:buFont typeface="Arial" panose="020B0604020202020204" pitchFamily="34" charset="0"/>
              <a:buChar char="•"/>
            </a:pPr>
            <a:r>
              <a:rPr lang="en-GB" dirty="0"/>
              <a:t>Characteristics of processors, input, output and storage devices</a:t>
            </a:r>
          </a:p>
          <a:p>
            <a:pPr marL="285750" indent="-285750">
              <a:spcBef>
                <a:spcPts val="600"/>
              </a:spcBef>
              <a:buFont typeface="Arial" panose="020B0604020202020204" pitchFamily="34" charset="0"/>
              <a:buChar char="•"/>
            </a:pPr>
            <a:r>
              <a:rPr lang="en-GB" dirty="0"/>
              <a:t>Software development</a:t>
            </a:r>
          </a:p>
          <a:p>
            <a:pPr marL="285750" indent="-285750">
              <a:spcBef>
                <a:spcPts val="600"/>
              </a:spcBef>
              <a:buFont typeface="Arial" panose="020B0604020202020204" pitchFamily="34" charset="0"/>
              <a:buChar char="•"/>
            </a:pPr>
            <a:r>
              <a:rPr lang="en-GB" dirty="0"/>
              <a:t>Networking and the Internet</a:t>
            </a:r>
          </a:p>
          <a:p>
            <a:pPr marL="285750" indent="-285750">
              <a:spcBef>
                <a:spcPts val="600"/>
              </a:spcBef>
              <a:buFont typeface="Arial" panose="020B0604020202020204" pitchFamily="34" charset="0"/>
              <a:buChar char="•"/>
            </a:pPr>
            <a:r>
              <a:rPr lang="en-GB" dirty="0"/>
              <a:t>Programming techniques</a:t>
            </a:r>
          </a:p>
          <a:p>
            <a:pPr marL="285750" indent="-285750">
              <a:spcBef>
                <a:spcPts val="600"/>
              </a:spcBef>
              <a:buFont typeface="Arial" panose="020B0604020202020204" pitchFamily="34" charset="0"/>
              <a:buChar char="•"/>
            </a:pPr>
            <a:r>
              <a:rPr lang="en-GB" dirty="0"/>
              <a:t>Cyber security</a:t>
            </a:r>
          </a:p>
          <a:p>
            <a:pPr marL="285750" indent="-285750">
              <a:spcBef>
                <a:spcPts val="600"/>
              </a:spcBef>
              <a:buFont typeface="Arial" panose="020B0604020202020204" pitchFamily="34" charset="0"/>
              <a:buChar char="•"/>
            </a:pPr>
            <a:r>
              <a:rPr lang="en-GB" dirty="0"/>
              <a:t>Effect of digital technology on society</a:t>
            </a:r>
          </a:p>
        </p:txBody>
      </p:sp>
      <p:sp>
        <p:nvSpPr>
          <p:cNvPr id="7" name="Rectangle 6">
            <a:extLst>
              <a:ext uri="{FF2B5EF4-FFF2-40B4-BE49-F238E27FC236}">
                <a16:creationId xmlns:a16="http://schemas.microsoft.com/office/drawing/2014/main" id="{04CDC90C-9992-4308-8395-4114598E47A7}"/>
              </a:ext>
            </a:extLst>
          </p:cNvPr>
          <p:cNvSpPr/>
          <p:nvPr/>
        </p:nvSpPr>
        <p:spPr>
          <a:xfrm>
            <a:off x="5897016" y="1874191"/>
            <a:ext cx="6096000" cy="4524315"/>
          </a:xfrm>
          <a:prstGeom prst="rect">
            <a:avLst/>
          </a:prstGeom>
          <a:solidFill>
            <a:schemeClr val="bg1">
              <a:lumMod val="75000"/>
            </a:schemeClr>
          </a:solidFill>
          <a:ln>
            <a:solidFill>
              <a:schemeClr val="tx1"/>
            </a:solidFill>
          </a:ln>
        </p:spPr>
        <p:txBody>
          <a:bodyPr>
            <a:spAutoFit/>
          </a:bodyPr>
          <a:lstStyle/>
          <a:p>
            <a:r>
              <a:rPr lang="en-GB" b="1" u="sng" dirty="0"/>
              <a:t>Unit 2: Algorithms and programming</a:t>
            </a:r>
          </a:p>
          <a:p>
            <a:r>
              <a:rPr lang="en-GB" dirty="0"/>
              <a:t>This builds on component 01 to include computational thinking and problem-solving.</a:t>
            </a:r>
          </a:p>
          <a:p>
            <a:r>
              <a:rPr lang="en-GB" dirty="0"/>
              <a:t>It covers:</a:t>
            </a:r>
          </a:p>
          <a:p>
            <a:pPr marL="285750" indent="-285750">
              <a:buFont typeface="Arial" panose="020B0604020202020204" pitchFamily="34" charset="0"/>
              <a:buChar char="•"/>
            </a:pPr>
            <a:r>
              <a:rPr lang="en-GB" dirty="0"/>
              <a:t>What is meant by computational thinking (thinking abstractly, thinking ahead, thinking procedurally etc.)</a:t>
            </a:r>
          </a:p>
          <a:p>
            <a:pPr marL="285750" indent="-285750">
              <a:buFont typeface="Arial" panose="020B0604020202020204" pitchFamily="34" charset="0"/>
              <a:buChar char="•"/>
            </a:pPr>
            <a:r>
              <a:rPr lang="en-GB" dirty="0"/>
              <a:t>Problem solving and programming – how computers and programs can be used to solve problems</a:t>
            </a:r>
          </a:p>
          <a:p>
            <a:pPr marL="285750" indent="-285750">
              <a:buFont typeface="Arial" panose="020B0604020202020204" pitchFamily="34" charset="0"/>
              <a:buChar char="•"/>
            </a:pPr>
            <a:r>
              <a:rPr lang="en-GB" dirty="0"/>
              <a:t>Algorithms and how they can be used to describe and solve problems.</a:t>
            </a:r>
          </a:p>
          <a:p>
            <a:pPr marL="285750" indent="-285750">
              <a:buFont typeface="Arial" panose="020B0604020202020204" pitchFamily="34" charset="0"/>
              <a:buChar char="•"/>
            </a:pPr>
            <a:endParaRPr lang="en-GB" dirty="0"/>
          </a:p>
          <a:p>
            <a:r>
              <a:rPr lang="en-GB" b="1" u="sng" dirty="0"/>
              <a:t>Programming Project</a:t>
            </a:r>
          </a:p>
          <a:p>
            <a:r>
              <a:rPr lang="en-GB" dirty="0"/>
              <a:t>Students are expected to apply the principles of computational thinking to a practical coding programming project. They will analyse, design, develop, test, evaluate and document a program written in a suitable programming language.</a:t>
            </a:r>
          </a:p>
        </p:txBody>
      </p:sp>
    </p:spTree>
    <p:extLst>
      <p:ext uri="{BB962C8B-B14F-4D97-AF65-F5344CB8AC3E}">
        <p14:creationId xmlns:p14="http://schemas.microsoft.com/office/powerpoint/2010/main" val="41545072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139613F-D24F-4492-8585-2ED00E40DB78}"/>
              </a:ext>
            </a:extLst>
          </p:cNvPr>
          <p:cNvPicPr>
            <a:picLocks noChangeAspect="1"/>
          </p:cNvPicPr>
          <p:nvPr/>
        </p:nvPicPr>
        <p:blipFill>
          <a:blip r:embed="rId2"/>
          <a:stretch>
            <a:fillRect/>
          </a:stretch>
        </p:blipFill>
        <p:spPr>
          <a:xfrm>
            <a:off x="0" y="983404"/>
            <a:ext cx="12192000" cy="5874596"/>
          </a:xfrm>
          <a:prstGeom prst="rect">
            <a:avLst/>
          </a:prstGeom>
        </p:spPr>
      </p:pic>
    </p:spTree>
    <p:extLst>
      <p:ext uri="{BB962C8B-B14F-4D97-AF65-F5344CB8AC3E}">
        <p14:creationId xmlns:p14="http://schemas.microsoft.com/office/powerpoint/2010/main" val="35217708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1B7BEA7-A5E3-46CB-9ACE-BCA6C3EF0EE9}"/>
              </a:ext>
            </a:extLst>
          </p:cNvPr>
          <p:cNvSpPr txBox="1"/>
          <p:nvPr/>
        </p:nvSpPr>
        <p:spPr>
          <a:xfrm>
            <a:off x="333828" y="1654628"/>
            <a:ext cx="6807200" cy="2923877"/>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n-GB" sz="2400" dirty="0"/>
              <a:t>Go to: </a:t>
            </a:r>
            <a:r>
              <a:rPr lang="en-GB" sz="2400" b="1" dirty="0"/>
              <a:t>www.outlook.com</a:t>
            </a:r>
          </a:p>
          <a:p>
            <a:pPr marL="285750" indent="-285750">
              <a:spcAft>
                <a:spcPts val="1200"/>
              </a:spcAft>
              <a:buFont typeface="Arial" panose="020B0604020202020204" pitchFamily="34" charset="0"/>
              <a:buChar char="•"/>
            </a:pPr>
            <a:r>
              <a:rPr lang="en-GB" sz="2400" dirty="0"/>
              <a:t>Sign in with your school email/password</a:t>
            </a:r>
          </a:p>
          <a:p>
            <a:pPr marL="285750" indent="-285750">
              <a:spcAft>
                <a:spcPts val="1200"/>
              </a:spcAft>
              <a:buFont typeface="Arial" panose="020B0604020202020204" pitchFamily="34" charset="0"/>
              <a:buChar char="•"/>
            </a:pPr>
            <a:r>
              <a:rPr lang="en-GB" sz="2400" dirty="0"/>
              <a:t>Click ‘</a:t>
            </a:r>
            <a:r>
              <a:rPr lang="en-GB" sz="2400" b="1" dirty="0"/>
              <a:t>Microsoft Teams</a:t>
            </a:r>
            <a:r>
              <a:rPr lang="en-GB" sz="2400" dirty="0"/>
              <a:t>’ icon </a:t>
            </a:r>
            <a:br>
              <a:rPr lang="en-GB" sz="2400" dirty="0"/>
            </a:br>
            <a:r>
              <a:rPr lang="en-GB" sz="2400" dirty="0"/>
              <a:t>(found by clicking the square icon in top corner)</a:t>
            </a:r>
          </a:p>
          <a:p>
            <a:pPr marL="285750" indent="-285750">
              <a:spcAft>
                <a:spcPts val="1200"/>
              </a:spcAft>
              <a:buFont typeface="Arial" panose="020B0604020202020204" pitchFamily="34" charset="0"/>
              <a:buChar char="•"/>
            </a:pPr>
            <a:r>
              <a:rPr lang="en-GB" sz="2400" dirty="0"/>
              <a:t>Select Team ‘</a:t>
            </a:r>
            <a:r>
              <a:rPr lang="en-GB" sz="2400" b="1" dirty="0" err="1"/>
              <a:t>Y12</a:t>
            </a:r>
            <a:r>
              <a:rPr lang="en-GB" sz="2400" b="1" dirty="0"/>
              <a:t> – A Level Computer Science</a:t>
            </a:r>
            <a:r>
              <a:rPr lang="en-GB" sz="2400" dirty="0"/>
              <a:t>’</a:t>
            </a:r>
          </a:p>
          <a:p>
            <a:pPr marL="285750" indent="-285750">
              <a:spcAft>
                <a:spcPts val="1200"/>
              </a:spcAft>
              <a:buFont typeface="Arial" panose="020B0604020202020204" pitchFamily="34" charset="0"/>
              <a:buChar char="•"/>
            </a:pPr>
            <a:r>
              <a:rPr lang="en-GB" sz="2400" dirty="0"/>
              <a:t>Go to ‘</a:t>
            </a:r>
            <a:r>
              <a:rPr lang="en-GB" sz="2400" b="1" dirty="0"/>
              <a:t>Assignments</a:t>
            </a:r>
            <a:r>
              <a:rPr lang="en-GB" sz="2400" dirty="0"/>
              <a:t>’</a:t>
            </a:r>
          </a:p>
        </p:txBody>
      </p:sp>
      <p:pic>
        <p:nvPicPr>
          <p:cNvPr id="5" name="Picture 4">
            <a:extLst>
              <a:ext uri="{FF2B5EF4-FFF2-40B4-BE49-F238E27FC236}">
                <a16:creationId xmlns:a16="http://schemas.microsoft.com/office/drawing/2014/main" id="{AA6AB7E1-5952-D9D7-C379-DEC9D92686F6}"/>
              </a:ext>
            </a:extLst>
          </p:cNvPr>
          <p:cNvPicPr>
            <a:picLocks noChangeAspect="1"/>
          </p:cNvPicPr>
          <p:nvPr/>
        </p:nvPicPr>
        <p:blipFill>
          <a:blip r:embed="rId3"/>
          <a:stretch>
            <a:fillRect/>
          </a:stretch>
        </p:blipFill>
        <p:spPr>
          <a:xfrm>
            <a:off x="5048775" y="2861728"/>
            <a:ext cx="333375" cy="276225"/>
          </a:xfrm>
          <a:prstGeom prst="rect">
            <a:avLst/>
          </a:prstGeom>
        </p:spPr>
      </p:pic>
      <p:pic>
        <p:nvPicPr>
          <p:cNvPr id="8" name="Picture 7">
            <a:extLst>
              <a:ext uri="{FF2B5EF4-FFF2-40B4-BE49-F238E27FC236}">
                <a16:creationId xmlns:a16="http://schemas.microsoft.com/office/drawing/2014/main" id="{EE56B067-CA50-CFC8-8BD2-69A07785014E}"/>
              </a:ext>
            </a:extLst>
          </p:cNvPr>
          <p:cNvPicPr>
            <a:picLocks noChangeAspect="1"/>
          </p:cNvPicPr>
          <p:nvPr/>
        </p:nvPicPr>
        <p:blipFill>
          <a:blip r:embed="rId4"/>
          <a:stretch>
            <a:fillRect/>
          </a:stretch>
        </p:blipFill>
        <p:spPr>
          <a:xfrm>
            <a:off x="5721803" y="1483478"/>
            <a:ext cx="1419225" cy="1481138"/>
          </a:xfrm>
          <a:prstGeom prst="rect">
            <a:avLst/>
          </a:prstGeom>
        </p:spPr>
      </p:pic>
      <p:cxnSp>
        <p:nvCxnSpPr>
          <p:cNvPr id="10" name="Straight Arrow Connector 9">
            <a:extLst>
              <a:ext uri="{FF2B5EF4-FFF2-40B4-BE49-F238E27FC236}">
                <a16:creationId xmlns:a16="http://schemas.microsoft.com/office/drawing/2014/main" id="{7662063D-EB2C-AF9C-D864-37E658691140}"/>
              </a:ext>
            </a:extLst>
          </p:cNvPr>
          <p:cNvCxnSpPr>
            <a:endCxn id="8" idx="2"/>
          </p:cNvCxnSpPr>
          <p:nvPr/>
        </p:nvCxnSpPr>
        <p:spPr>
          <a:xfrm flipV="1">
            <a:off x="5794625" y="2964616"/>
            <a:ext cx="636791" cy="1519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026" name="Picture 2" descr="A computer science logo with text&#10;&#10;Description automatically generated">
            <a:extLst>
              <a:ext uri="{FF2B5EF4-FFF2-40B4-BE49-F238E27FC236}">
                <a16:creationId xmlns:a16="http://schemas.microsoft.com/office/drawing/2014/main" id="{EDB7F5AB-6454-4E31-F521-863ED807A04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93202" y="502082"/>
            <a:ext cx="2474825" cy="196279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 screenshot of a computer&#10;&#10;Description automatically generated">
            <a:extLst>
              <a:ext uri="{FF2B5EF4-FFF2-40B4-BE49-F238E27FC236}">
                <a16:creationId xmlns:a16="http://schemas.microsoft.com/office/drawing/2014/main" id="{8A4D395E-ED45-29F3-DCFC-6D9BA06B4C3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53691" y="2578255"/>
            <a:ext cx="4105275" cy="2000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61266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E6927B3-E88F-4A54-B41F-0FFD47C7CFAC}"/>
              </a:ext>
            </a:extLst>
          </p:cNvPr>
          <p:cNvSpPr txBox="1"/>
          <p:nvPr/>
        </p:nvSpPr>
        <p:spPr>
          <a:xfrm>
            <a:off x="169523" y="1089329"/>
            <a:ext cx="11419725" cy="646331"/>
          </a:xfrm>
          <a:prstGeom prst="rect">
            <a:avLst/>
          </a:prstGeom>
          <a:noFill/>
        </p:spPr>
        <p:txBody>
          <a:bodyPr wrap="square">
            <a:spAutoFit/>
          </a:bodyPr>
          <a:lstStyle/>
          <a:p>
            <a:pPr algn="ctr"/>
            <a:r>
              <a:rPr lang="en-GB" sz="3600" b="1" dirty="0"/>
              <a:t>What is a typical (theory) lesson like?</a:t>
            </a:r>
          </a:p>
        </p:txBody>
      </p:sp>
      <p:sp>
        <p:nvSpPr>
          <p:cNvPr id="3" name="TextBox 2">
            <a:extLst>
              <a:ext uri="{FF2B5EF4-FFF2-40B4-BE49-F238E27FC236}">
                <a16:creationId xmlns:a16="http://schemas.microsoft.com/office/drawing/2014/main" id="{61B0BB3D-E220-42E1-8A29-8286995671EE}"/>
              </a:ext>
            </a:extLst>
          </p:cNvPr>
          <p:cNvSpPr txBox="1"/>
          <p:nvPr/>
        </p:nvSpPr>
        <p:spPr>
          <a:xfrm>
            <a:off x="333827" y="1613532"/>
            <a:ext cx="11584195" cy="4539704"/>
          </a:xfrm>
          <a:prstGeom prst="rect">
            <a:avLst/>
          </a:prstGeom>
          <a:noFill/>
        </p:spPr>
        <p:txBody>
          <a:bodyPr wrap="square" rtlCol="0">
            <a:spAutoFit/>
          </a:bodyPr>
          <a:lstStyle/>
          <a:p>
            <a:pPr>
              <a:spcAft>
                <a:spcPts val="300"/>
              </a:spcAft>
            </a:pPr>
            <a:r>
              <a:rPr lang="en-GB" sz="2400" b="1" dirty="0"/>
              <a:t>Starter</a:t>
            </a:r>
          </a:p>
          <a:p>
            <a:pPr marL="342900" indent="-342900">
              <a:spcAft>
                <a:spcPts val="300"/>
              </a:spcAft>
              <a:buFont typeface="Arial" panose="020B0604020202020204" pitchFamily="34" charset="0"/>
              <a:buChar char="•"/>
            </a:pPr>
            <a:r>
              <a:rPr lang="en-GB" sz="2400" dirty="0"/>
              <a:t>Interleaving questions (Past, Previous, Present)</a:t>
            </a:r>
          </a:p>
          <a:p>
            <a:pPr marL="342900" indent="-342900">
              <a:spcAft>
                <a:spcPts val="300"/>
              </a:spcAft>
              <a:buFont typeface="Arial" panose="020B0604020202020204" pitchFamily="34" charset="0"/>
              <a:buChar char="•"/>
            </a:pPr>
            <a:r>
              <a:rPr lang="en-GB" sz="2400" dirty="0"/>
              <a:t>Independent Learning check (Notebooks)</a:t>
            </a:r>
          </a:p>
          <a:p>
            <a:pPr>
              <a:spcAft>
                <a:spcPts val="300"/>
              </a:spcAft>
            </a:pPr>
            <a:r>
              <a:rPr lang="en-GB" sz="2400" b="1" dirty="0"/>
              <a:t>Introduction</a:t>
            </a:r>
          </a:p>
          <a:p>
            <a:pPr marL="342900" indent="-342900">
              <a:spcAft>
                <a:spcPts val="300"/>
              </a:spcAft>
              <a:buFont typeface="Arial" panose="020B0604020202020204" pitchFamily="34" charset="0"/>
              <a:buChar char="•"/>
            </a:pPr>
            <a:r>
              <a:rPr lang="en-GB" sz="2400" dirty="0"/>
              <a:t>Teaching / Discussion of topic covered in Independent Learning</a:t>
            </a:r>
          </a:p>
          <a:p>
            <a:pPr marL="342900" indent="-342900">
              <a:spcAft>
                <a:spcPts val="300"/>
              </a:spcAft>
              <a:buFont typeface="Arial" panose="020B0604020202020204" pitchFamily="34" charset="0"/>
              <a:buChar char="•"/>
            </a:pPr>
            <a:r>
              <a:rPr lang="en-GB" sz="2400" dirty="0"/>
              <a:t>Answering any questions</a:t>
            </a:r>
          </a:p>
          <a:p>
            <a:pPr>
              <a:spcAft>
                <a:spcPts val="300"/>
              </a:spcAft>
            </a:pPr>
            <a:r>
              <a:rPr lang="en-GB" sz="2400" b="1" dirty="0"/>
              <a:t>Activity</a:t>
            </a:r>
          </a:p>
          <a:p>
            <a:pPr marL="342900" indent="-342900">
              <a:spcAft>
                <a:spcPts val="300"/>
              </a:spcAft>
              <a:buFont typeface="Arial" panose="020B0604020202020204" pitchFamily="34" charset="0"/>
              <a:buChar char="•"/>
            </a:pPr>
            <a:r>
              <a:rPr lang="en-GB" sz="2400" dirty="0"/>
              <a:t>Task based on topic being covered e.g. Word doc</a:t>
            </a:r>
          </a:p>
          <a:p>
            <a:pPr>
              <a:spcAft>
                <a:spcPts val="300"/>
              </a:spcAft>
            </a:pPr>
            <a:r>
              <a:rPr lang="en-GB" sz="2400" b="1"/>
              <a:t>Plenary</a:t>
            </a:r>
            <a:endParaRPr lang="en-GB" sz="2400" b="1" dirty="0"/>
          </a:p>
          <a:p>
            <a:pPr marL="342900" indent="-342900">
              <a:spcAft>
                <a:spcPts val="300"/>
              </a:spcAft>
              <a:buFont typeface="Arial" panose="020B0604020202020204" pitchFamily="34" charset="0"/>
              <a:buChar char="•"/>
            </a:pPr>
            <a:r>
              <a:rPr lang="en-GB" sz="2400" dirty="0"/>
              <a:t>Smart Revise (Quiz mode)</a:t>
            </a:r>
          </a:p>
          <a:p>
            <a:pPr marL="342900" indent="-342900">
              <a:spcAft>
                <a:spcPts val="300"/>
              </a:spcAft>
              <a:buFont typeface="Arial" panose="020B0604020202020204" pitchFamily="34" charset="0"/>
              <a:buChar char="•"/>
            </a:pPr>
            <a:r>
              <a:rPr lang="en-GB" sz="2400" dirty="0"/>
              <a:t>Independent Learning set (Due next lesson)</a:t>
            </a:r>
          </a:p>
        </p:txBody>
      </p:sp>
    </p:spTree>
    <p:extLst>
      <p:ext uri="{BB962C8B-B14F-4D97-AF65-F5344CB8AC3E}">
        <p14:creationId xmlns:p14="http://schemas.microsoft.com/office/powerpoint/2010/main" val="9201191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icture containing text, document&#10;&#10;Description automatically generated">
            <a:extLst>
              <a:ext uri="{FF2B5EF4-FFF2-40B4-BE49-F238E27FC236}">
                <a16:creationId xmlns:a16="http://schemas.microsoft.com/office/drawing/2014/main" id="{41DD743F-76DF-4803-B0A2-958CFF8081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36681" y="809203"/>
            <a:ext cx="4402931" cy="5870575"/>
          </a:xfrm>
          <a:prstGeom prst="rect">
            <a:avLst/>
          </a:prstGeom>
        </p:spPr>
      </p:pic>
      <p:sp>
        <p:nvSpPr>
          <p:cNvPr id="3" name="Rectangle 2">
            <a:extLst>
              <a:ext uri="{FF2B5EF4-FFF2-40B4-BE49-F238E27FC236}">
                <a16:creationId xmlns:a16="http://schemas.microsoft.com/office/drawing/2014/main" id="{9C2BCAA4-53CA-4CDA-A102-88988185A487}"/>
              </a:ext>
            </a:extLst>
          </p:cNvPr>
          <p:cNvSpPr/>
          <p:nvPr/>
        </p:nvSpPr>
        <p:spPr>
          <a:xfrm>
            <a:off x="115841" y="900164"/>
            <a:ext cx="7620840" cy="507831"/>
          </a:xfrm>
          <a:prstGeom prst="rect">
            <a:avLst/>
          </a:prstGeom>
        </p:spPr>
        <p:txBody>
          <a:bodyPr wrap="square">
            <a:spAutoFit/>
          </a:bodyPr>
          <a:lstStyle/>
          <a:p>
            <a:r>
              <a:rPr lang="en-GB" sz="2700" b="1" i="1" kern="0" dirty="0">
                <a:solidFill>
                  <a:prstClr val="black"/>
                </a:solidFill>
              </a:rPr>
              <a:t>Introducing your new </a:t>
            </a:r>
            <a:r>
              <a:rPr lang="en-GB" sz="2700" b="1" i="1" kern="0" dirty="0" err="1">
                <a:solidFill>
                  <a:prstClr val="black"/>
                </a:solidFill>
              </a:rPr>
              <a:t>cornell</a:t>
            </a:r>
            <a:r>
              <a:rPr lang="en-GB" sz="2700" b="1" i="1" kern="0" dirty="0">
                <a:solidFill>
                  <a:prstClr val="black"/>
                </a:solidFill>
              </a:rPr>
              <a:t> notes book</a:t>
            </a:r>
          </a:p>
        </p:txBody>
      </p:sp>
      <p:sp>
        <p:nvSpPr>
          <p:cNvPr id="5" name="TextBox 4">
            <a:extLst>
              <a:ext uri="{FF2B5EF4-FFF2-40B4-BE49-F238E27FC236}">
                <a16:creationId xmlns:a16="http://schemas.microsoft.com/office/drawing/2014/main" id="{E651A50C-4B32-4727-A1AC-F0D7A64517EE}"/>
              </a:ext>
            </a:extLst>
          </p:cNvPr>
          <p:cNvSpPr txBox="1"/>
          <p:nvPr/>
        </p:nvSpPr>
        <p:spPr>
          <a:xfrm>
            <a:off x="3868341" y="1669206"/>
            <a:ext cx="3229755" cy="4593565"/>
          </a:xfrm>
          <a:prstGeom prst="rect">
            <a:avLst/>
          </a:prstGeom>
          <a:noFill/>
        </p:spPr>
        <p:txBody>
          <a:bodyPr wrap="square">
            <a:spAutoFit/>
          </a:bodyPr>
          <a:lstStyle/>
          <a:p>
            <a:pPr marL="214313" indent="-214313">
              <a:spcAft>
                <a:spcPts val="900"/>
              </a:spcAft>
              <a:buFont typeface="Arial" panose="020B0604020202020204" pitchFamily="34" charset="0"/>
              <a:buChar char="•"/>
            </a:pPr>
            <a:r>
              <a:rPr lang="en-GB" kern="0" dirty="0">
                <a:solidFill>
                  <a:prstClr val="black"/>
                </a:solidFill>
                <a:latin typeface="Calibri"/>
              </a:rPr>
              <a:t>A simple clear way of organising your notes for the topics we learn about (the main points you need to learn and remember)</a:t>
            </a:r>
          </a:p>
          <a:p>
            <a:pPr marL="214313" indent="-214313">
              <a:spcAft>
                <a:spcPts val="900"/>
              </a:spcAft>
              <a:buFont typeface="Arial" panose="020B0604020202020204" pitchFamily="34" charset="0"/>
              <a:buChar char="•"/>
            </a:pPr>
            <a:r>
              <a:rPr lang="en-GB" kern="0" dirty="0">
                <a:solidFill>
                  <a:prstClr val="black"/>
                </a:solidFill>
                <a:latin typeface="Calibri"/>
              </a:rPr>
              <a:t>Each topic section has a page to record the key points from Video watched</a:t>
            </a:r>
          </a:p>
          <a:p>
            <a:pPr marL="214313" indent="-214313">
              <a:spcAft>
                <a:spcPts val="900"/>
              </a:spcAft>
              <a:buFont typeface="Arial" panose="020B0604020202020204" pitchFamily="34" charset="0"/>
              <a:buChar char="•"/>
            </a:pPr>
            <a:r>
              <a:rPr lang="en-GB" kern="0" dirty="0">
                <a:solidFill>
                  <a:prstClr val="black"/>
                </a:solidFill>
                <a:latin typeface="Calibri"/>
              </a:rPr>
              <a:t>Based on a system called ‘Cornell Notes’ (created by Cornell University, USA)</a:t>
            </a:r>
          </a:p>
          <a:p>
            <a:pPr marL="214313" indent="-214313">
              <a:spcAft>
                <a:spcPts val="900"/>
              </a:spcAft>
              <a:buFont typeface="Arial" panose="020B0604020202020204" pitchFamily="34" charset="0"/>
              <a:buChar char="•"/>
            </a:pPr>
            <a:r>
              <a:rPr lang="en-GB" kern="0" dirty="0">
                <a:solidFill>
                  <a:prstClr val="black"/>
                </a:solidFill>
                <a:latin typeface="Calibri"/>
              </a:rPr>
              <a:t>Will make it MUCH easier to present your knowledge, revise, and to check/mark your learning</a:t>
            </a:r>
            <a:endParaRPr lang="en-GB" dirty="0"/>
          </a:p>
        </p:txBody>
      </p:sp>
      <p:pic>
        <p:nvPicPr>
          <p:cNvPr id="7" name="Picture 6">
            <a:extLst>
              <a:ext uri="{FF2B5EF4-FFF2-40B4-BE49-F238E27FC236}">
                <a16:creationId xmlns:a16="http://schemas.microsoft.com/office/drawing/2014/main" id="{C7AF83EF-80C0-4686-B4F5-B3BB6AB9C270}"/>
              </a:ext>
            </a:extLst>
          </p:cNvPr>
          <p:cNvPicPr>
            <a:picLocks noChangeAspect="1"/>
          </p:cNvPicPr>
          <p:nvPr/>
        </p:nvPicPr>
        <p:blipFill>
          <a:blip r:embed="rId3"/>
          <a:stretch>
            <a:fillRect/>
          </a:stretch>
        </p:blipFill>
        <p:spPr>
          <a:xfrm>
            <a:off x="0" y="1669206"/>
            <a:ext cx="3391041" cy="4772346"/>
          </a:xfrm>
          <a:prstGeom prst="rect">
            <a:avLst/>
          </a:prstGeom>
        </p:spPr>
      </p:pic>
    </p:spTree>
    <p:extLst>
      <p:ext uri="{BB962C8B-B14F-4D97-AF65-F5344CB8AC3E}">
        <p14:creationId xmlns:p14="http://schemas.microsoft.com/office/powerpoint/2010/main" val="783349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4FAF85A-AD0C-408D-AB82-4F81F462F0FC}"/>
              </a:ext>
            </a:extLst>
          </p:cNvPr>
          <p:cNvPicPr>
            <a:picLocks noChangeAspect="1"/>
          </p:cNvPicPr>
          <p:nvPr/>
        </p:nvPicPr>
        <p:blipFill rotWithShape="1">
          <a:blip r:embed="rId2"/>
          <a:srcRect t="5332" b="3386"/>
          <a:stretch/>
        </p:blipFill>
        <p:spPr>
          <a:xfrm>
            <a:off x="3115960" y="1389018"/>
            <a:ext cx="3574067" cy="4622006"/>
          </a:xfrm>
          <a:prstGeom prst="rect">
            <a:avLst/>
          </a:prstGeom>
        </p:spPr>
      </p:pic>
      <p:sp>
        <p:nvSpPr>
          <p:cNvPr id="3" name="Rectangle 2">
            <a:extLst>
              <a:ext uri="{FF2B5EF4-FFF2-40B4-BE49-F238E27FC236}">
                <a16:creationId xmlns:a16="http://schemas.microsoft.com/office/drawing/2014/main" id="{E9431EB4-312B-4EAB-B9A2-9B3EC1AD8386}"/>
              </a:ext>
            </a:extLst>
          </p:cNvPr>
          <p:cNvSpPr/>
          <p:nvPr/>
        </p:nvSpPr>
        <p:spPr>
          <a:xfrm>
            <a:off x="646859" y="910438"/>
            <a:ext cx="7620840" cy="507831"/>
          </a:xfrm>
          <a:prstGeom prst="rect">
            <a:avLst/>
          </a:prstGeom>
        </p:spPr>
        <p:txBody>
          <a:bodyPr wrap="square">
            <a:spAutoFit/>
          </a:bodyPr>
          <a:lstStyle/>
          <a:p>
            <a:r>
              <a:rPr lang="en-GB" sz="2700" b="1" i="1" kern="0" dirty="0">
                <a:solidFill>
                  <a:prstClr val="black"/>
                </a:solidFill>
              </a:rPr>
              <a:t>How does it work?</a:t>
            </a:r>
          </a:p>
        </p:txBody>
      </p:sp>
      <p:sp>
        <p:nvSpPr>
          <p:cNvPr id="4" name="TextBox 3">
            <a:extLst>
              <a:ext uri="{FF2B5EF4-FFF2-40B4-BE49-F238E27FC236}">
                <a16:creationId xmlns:a16="http://schemas.microsoft.com/office/drawing/2014/main" id="{7C1C58CA-A87E-4A45-9798-E59E108CA4A3}"/>
              </a:ext>
            </a:extLst>
          </p:cNvPr>
          <p:cNvSpPr txBox="1"/>
          <p:nvPr/>
        </p:nvSpPr>
        <p:spPr>
          <a:xfrm>
            <a:off x="3594427" y="910438"/>
            <a:ext cx="5640258" cy="461665"/>
          </a:xfrm>
          <a:prstGeom prst="rect">
            <a:avLst/>
          </a:prstGeom>
          <a:noFill/>
        </p:spPr>
        <p:txBody>
          <a:bodyPr wrap="square">
            <a:spAutoFit/>
          </a:bodyPr>
          <a:lstStyle/>
          <a:p>
            <a:pPr marL="214313" indent="-214313" defTabSz="685800">
              <a:spcAft>
                <a:spcPts val="900"/>
              </a:spcAft>
              <a:buFont typeface="Arial" panose="020B0604020202020204" pitchFamily="34" charset="0"/>
              <a:buChar char="•"/>
              <a:defRPr/>
            </a:pPr>
            <a:r>
              <a:rPr lang="en-GB" sz="2400" kern="0" dirty="0">
                <a:solidFill>
                  <a:srgbClr val="002060"/>
                </a:solidFill>
                <a:latin typeface="Calibri"/>
              </a:rPr>
              <a:t>Every page has this basic simple layout</a:t>
            </a:r>
          </a:p>
        </p:txBody>
      </p:sp>
      <p:grpSp>
        <p:nvGrpSpPr>
          <p:cNvPr id="5" name="Group 4">
            <a:extLst>
              <a:ext uri="{FF2B5EF4-FFF2-40B4-BE49-F238E27FC236}">
                <a16:creationId xmlns:a16="http://schemas.microsoft.com/office/drawing/2014/main" id="{90DFC243-2FA9-4535-82F8-AFBDC66EE0F0}"/>
              </a:ext>
            </a:extLst>
          </p:cNvPr>
          <p:cNvGrpSpPr/>
          <p:nvPr/>
        </p:nvGrpSpPr>
        <p:grpSpPr>
          <a:xfrm>
            <a:off x="646860" y="1527517"/>
            <a:ext cx="2798808" cy="830997"/>
            <a:chOff x="154456" y="879991"/>
            <a:chExt cx="3731744" cy="1107996"/>
          </a:xfrm>
        </p:grpSpPr>
        <p:sp>
          <p:nvSpPr>
            <p:cNvPr id="6" name="TextBox 5">
              <a:extLst>
                <a:ext uri="{FF2B5EF4-FFF2-40B4-BE49-F238E27FC236}">
                  <a16:creationId xmlns:a16="http://schemas.microsoft.com/office/drawing/2014/main" id="{DD76B2D9-E66B-4BC9-8283-6DD422F83193}"/>
                </a:ext>
              </a:extLst>
            </p:cNvPr>
            <p:cNvSpPr txBox="1"/>
            <p:nvPr/>
          </p:nvSpPr>
          <p:spPr>
            <a:xfrm>
              <a:off x="154456" y="879991"/>
              <a:ext cx="3188820" cy="1107996"/>
            </a:xfrm>
            <a:prstGeom prst="rect">
              <a:avLst/>
            </a:prstGeom>
            <a:noFill/>
          </p:spPr>
          <p:txBody>
            <a:bodyPr wrap="square">
              <a:spAutoFit/>
            </a:bodyPr>
            <a:lstStyle/>
            <a:p>
              <a:pPr defTabSz="685800">
                <a:spcAft>
                  <a:spcPts val="900"/>
                </a:spcAft>
                <a:defRPr/>
              </a:pPr>
              <a:r>
                <a:rPr lang="en-GB" kern="0" dirty="0">
                  <a:solidFill>
                    <a:prstClr val="black"/>
                  </a:solidFill>
                  <a:latin typeface="Calibri"/>
                </a:rPr>
                <a:t>Title of video goes here</a:t>
              </a:r>
              <a:br>
                <a:rPr lang="en-GB" kern="0" dirty="0">
                  <a:solidFill>
                    <a:prstClr val="black"/>
                  </a:solidFill>
                  <a:latin typeface="Calibri"/>
                </a:rPr>
              </a:br>
              <a:r>
                <a:rPr lang="en-GB" sz="1500" b="1" i="1" kern="0" dirty="0">
                  <a:solidFill>
                    <a:prstClr val="black"/>
                  </a:solidFill>
                  <a:latin typeface="Calibri"/>
                </a:rPr>
                <a:t>e.g. </a:t>
              </a:r>
              <a:r>
                <a:rPr lang="en-GB" sz="1500" b="1" i="1" kern="0" dirty="0" err="1">
                  <a:solidFill>
                    <a:prstClr val="black"/>
                  </a:solidFill>
                  <a:latin typeface="Calibri"/>
                </a:rPr>
                <a:t>1.1.1a</a:t>
              </a:r>
              <a:r>
                <a:rPr lang="en-GB" sz="1500" b="1" i="1" kern="0" dirty="0">
                  <a:solidFill>
                    <a:prstClr val="black"/>
                  </a:solidFill>
                  <a:latin typeface="Calibri"/>
                </a:rPr>
                <a:t> – ALU, CU, Registers and Buses</a:t>
              </a:r>
              <a:endParaRPr lang="en-GB" b="1" i="1" kern="0" dirty="0">
                <a:solidFill>
                  <a:prstClr val="black"/>
                </a:solidFill>
                <a:latin typeface="Calibri"/>
              </a:endParaRPr>
            </a:p>
          </p:txBody>
        </p:sp>
        <p:cxnSp>
          <p:nvCxnSpPr>
            <p:cNvPr id="7" name="Straight Arrow Connector 6">
              <a:extLst>
                <a:ext uri="{FF2B5EF4-FFF2-40B4-BE49-F238E27FC236}">
                  <a16:creationId xmlns:a16="http://schemas.microsoft.com/office/drawing/2014/main" id="{9D4B9036-94A4-4C43-AA94-14591FB09230}"/>
                </a:ext>
              </a:extLst>
            </p:cNvPr>
            <p:cNvCxnSpPr/>
            <p:nvPr/>
          </p:nvCxnSpPr>
          <p:spPr>
            <a:xfrm flipV="1">
              <a:off x="3105150" y="956190"/>
              <a:ext cx="781050" cy="415498"/>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p:grpSp>
      <p:grpSp>
        <p:nvGrpSpPr>
          <p:cNvPr id="8" name="Group 7">
            <a:extLst>
              <a:ext uri="{FF2B5EF4-FFF2-40B4-BE49-F238E27FC236}">
                <a16:creationId xmlns:a16="http://schemas.microsoft.com/office/drawing/2014/main" id="{5704C3A5-6AB9-496F-9EDE-ED486CDEC195}"/>
              </a:ext>
            </a:extLst>
          </p:cNvPr>
          <p:cNvGrpSpPr/>
          <p:nvPr/>
        </p:nvGrpSpPr>
        <p:grpSpPr>
          <a:xfrm>
            <a:off x="6096000" y="1584667"/>
            <a:ext cx="3636169" cy="830997"/>
            <a:chOff x="7419975" y="956190"/>
            <a:chExt cx="4848225" cy="1107996"/>
          </a:xfrm>
        </p:grpSpPr>
        <p:sp>
          <p:nvSpPr>
            <p:cNvPr id="9" name="TextBox 8">
              <a:extLst>
                <a:ext uri="{FF2B5EF4-FFF2-40B4-BE49-F238E27FC236}">
                  <a16:creationId xmlns:a16="http://schemas.microsoft.com/office/drawing/2014/main" id="{76AF7228-7336-4955-AD54-65D2A25A3B37}"/>
                </a:ext>
              </a:extLst>
            </p:cNvPr>
            <p:cNvSpPr txBox="1"/>
            <p:nvPr/>
          </p:nvSpPr>
          <p:spPr>
            <a:xfrm>
              <a:off x="8315326" y="956190"/>
              <a:ext cx="3952874" cy="1107996"/>
            </a:xfrm>
            <a:prstGeom prst="rect">
              <a:avLst/>
            </a:prstGeom>
            <a:noFill/>
          </p:spPr>
          <p:txBody>
            <a:bodyPr wrap="square">
              <a:spAutoFit/>
            </a:bodyPr>
            <a:lstStyle/>
            <a:p>
              <a:pPr defTabSz="685800">
                <a:spcAft>
                  <a:spcPts val="900"/>
                </a:spcAft>
                <a:defRPr/>
              </a:pPr>
              <a:r>
                <a:rPr lang="en-GB" kern="0" dirty="0">
                  <a:solidFill>
                    <a:prstClr val="black"/>
                  </a:solidFill>
                  <a:latin typeface="Calibri"/>
                </a:rPr>
                <a:t>Title of topic unit goes here </a:t>
              </a:r>
              <a:r>
                <a:rPr lang="en-GB" sz="1500" b="1" i="1" kern="0" dirty="0">
                  <a:solidFill>
                    <a:prstClr val="black"/>
                  </a:solidFill>
                  <a:latin typeface="Calibri"/>
                </a:rPr>
                <a:t>e.g. </a:t>
              </a:r>
              <a:r>
                <a:rPr lang="en-GB" sz="1500" b="1" i="1" kern="0" dirty="0" err="1">
                  <a:solidFill>
                    <a:prstClr val="black"/>
                  </a:solidFill>
                  <a:latin typeface="Calibri"/>
                </a:rPr>
                <a:t>SLR1</a:t>
              </a:r>
              <a:r>
                <a:rPr lang="en-GB" sz="1500" b="1" i="1" kern="0" dirty="0">
                  <a:solidFill>
                    <a:prstClr val="black"/>
                  </a:solidFill>
                  <a:latin typeface="Calibri"/>
                </a:rPr>
                <a:t> – Structure and function of the processor</a:t>
              </a:r>
              <a:endParaRPr lang="en-GB" b="1" i="1" kern="0" dirty="0">
                <a:solidFill>
                  <a:prstClr val="black"/>
                </a:solidFill>
                <a:latin typeface="Calibri"/>
              </a:endParaRPr>
            </a:p>
          </p:txBody>
        </p:sp>
        <p:cxnSp>
          <p:nvCxnSpPr>
            <p:cNvPr id="10" name="Straight Arrow Connector 9">
              <a:extLst>
                <a:ext uri="{FF2B5EF4-FFF2-40B4-BE49-F238E27FC236}">
                  <a16:creationId xmlns:a16="http://schemas.microsoft.com/office/drawing/2014/main" id="{57CB2A65-F079-426E-A084-51040A8246DF}"/>
                </a:ext>
              </a:extLst>
            </p:cNvPr>
            <p:cNvCxnSpPr>
              <a:cxnSpLocks/>
            </p:cNvCxnSpPr>
            <p:nvPr/>
          </p:nvCxnSpPr>
          <p:spPr>
            <a:xfrm flipH="1" flipV="1">
              <a:off x="7419975" y="1017746"/>
              <a:ext cx="870809" cy="277743"/>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p:grpSp>
      <p:grpSp>
        <p:nvGrpSpPr>
          <p:cNvPr id="11" name="Group 10">
            <a:extLst>
              <a:ext uri="{FF2B5EF4-FFF2-40B4-BE49-F238E27FC236}">
                <a16:creationId xmlns:a16="http://schemas.microsoft.com/office/drawing/2014/main" id="{02F7BAE8-A080-4338-8F80-FEE2E4D896DD}"/>
              </a:ext>
            </a:extLst>
          </p:cNvPr>
          <p:cNvGrpSpPr/>
          <p:nvPr/>
        </p:nvGrpSpPr>
        <p:grpSpPr>
          <a:xfrm>
            <a:off x="558985" y="2836431"/>
            <a:ext cx="3013346" cy="1851967"/>
            <a:chOff x="37288" y="2255342"/>
            <a:chExt cx="4017795" cy="2469289"/>
          </a:xfrm>
        </p:grpSpPr>
        <p:sp>
          <p:nvSpPr>
            <p:cNvPr id="12" name="TextBox 11">
              <a:extLst>
                <a:ext uri="{FF2B5EF4-FFF2-40B4-BE49-F238E27FC236}">
                  <a16:creationId xmlns:a16="http://schemas.microsoft.com/office/drawing/2014/main" id="{DFDCFE06-1D50-4E55-B387-27AF01FCFD10}"/>
                </a:ext>
              </a:extLst>
            </p:cNvPr>
            <p:cNvSpPr txBox="1"/>
            <p:nvPr/>
          </p:nvSpPr>
          <p:spPr>
            <a:xfrm>
              <a:off x="37288" y="3247303"/>
              <a:ext cx="3493620" cy="1477328"/>
            </a:xfrm>
            <a:prstGeom prst="rect">
              <a:avLst/>
            </a:prstGeom>
            <a:noFill/>
          </p:spPr>
          <p:txBody>
            <a:bodyPr wrap="square">
              <a:spAutoFit/>
            </a:bodyPr>
            <a:lstStyle/>
            <a:p>
              <a:pPr defTabSz="685800">
                <a:spcAft>
                  <a:spcPts val="900"/>
                </a:spcAft>
                <a:defRPr/>
              </a:pPr>
              <a:r>
                <a:rPr lang="en-GB" kern="0" dirty="0">
                  <a:solidFill>
                    <a:prstClr val="black"/>
                  </a:solidFill>
                  <a:latin typeface="Calibri"/>
                </a:rPr>
                <a:t>Key Questions will go here </a:t>
              </a:r>
              <a:br>
                <a:rPr lang="en-GB" kern="0" dirty="0">
                  <a:solidFill>
                    <a:prstClr val="black"/>
                  </a:solidFill>
                  <a:latin typeface="Calibri"/>
                </a:rPr>
              </a:br>
              <a:r>
                <a:rPr lang="en-GB" sz="1500" b="1" i="1" kern="0" dirty="0">
                  <a:solidFill>
                    <a:prstClr val="black"/>
                  </a:solidFill>
                  <a:latin typeface="Calibri"/>
                </a:rPr>
                <a:t>e.g. What is a protocol?</a:t>
              </a:r>
              <a:br>
                <a:rPr lang="en-GB" sz="1500" b="1" i="1" kern="0" dirty="0">
                  <a:solidFill>
                    <a:prstClr val="black"/>
                  </a:solidFill>
                  <a:latin typeface="Calibri"/>
                </a:rPr>
              </a:br>
              <a:r>
                <a:rPr lang="en-GB" sz="1500" b="1" i="1" kern="0" dirty="0">
                  <a:solidFill>
                    <a:prstClr val="black"/>
                  </a:solidFill>
                  <a:latin typeface="Calibri"/>
                </a:rPr>
                <a:t>What is TCP/IP?</a:t>
              </a:r>
              <a:endParaRPr lang="en-GB" b="1" i="1" kern="0" dirty="0">
                <a:solidFill>
                  <a:prstClr val="black"/>
                </a:solidFill>
                <a:highlight>
                  <a:srgbClr val="FFFF00"/>
                </a:highlight>
                <a:latin typeface="Calibri"/>
              </a:endParaRPr>
            </a:p>
          </p:txBody>
        </p:sp>
        <p:cxnSp>
          <p:nvCxnSpPr>
            <p:cNvPr id="13" name="Straight Arrow Connector 12">
              <a:extLst>
                <a:ext uri="{FF2B5EF4-FFF2-40B4-BE49-F238E27FC236}">
                  <a16:creationId xmlns:a16="http://schemas.microsoft.com/office/drawing/2014/main" id="{8C2DBB97-0293-490C-B544-15B9712CA3BB}"/>
                </a:ext>
              </a:extLst>
            </p:cNvPr>
            <p:cNvCxnSpPr>
              <a:cxnSpLocks/>
            </p:cNvCxnSpPr>
            <p:nvPr/>
          </p:nvCxnSpPr>
          <p:spPr>
            <a:xfrm flipV="1">
              <a:off x="3090686" y="2255342"/>
              <a:ext cx="964397" cy="1369318"/>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p:grpSp>
      <p:grpSp>
        <p:nvGrpSpPr>
          <p:cNvPr id="14" name="Group 13">
            <a:extLst>
              <a:ext uri="{FF2B5EF4-FFF2-40B4-BE49-F238E27FC236}">
                <a16:creationId xmlns:a16="http://schemas.microsoft.com/office/drawing/2014/main" id="{2ECACE8F-A564-4FA2-81A3-186240C9B491}"/>
              </a:ext>
            </a:extLst>
          </p:cNvPr>
          <p:cNvGrpSpPr/>
          <p:nvPr/>
        </p:nvGrpSpPr>
        <p:grpSpPr>
          <a:xfrm>
            <a:off x="5660619" y="2371968"/>
            <a:ext cx="4071549" cy="3510997"/>
            <a:chOff x="6839468" y="2005925"/>
            <a:chExt cx="5428732" cy="4681330"/>
          </a:xfrm>
        </p:grpSpPr>
        <p:sp>
          <p:nvSpPr>
            <p:cNvPr id="15" name="TextBox 14">
              <a:extLst>
                <a:ext uri="{FF2B5EF4-FFF2-40B4-BE49-F238E27FC236}">
                  <a16:creationId xmlns:a16="http://schemas.microsoft.com/office/drawing/2014/main" id="{DA3A311D-5234-4C6C-880D-B94FB2ADA3B1}"/>
                </a:ext>
              </a:extLst>
            </p:cNvPr>
            <p:cNvSpPr txBox="1"/>
            <p:nvPr/>
          </p:nvSpPr>
          <p:spPr>
            <a:xfrm>
              <a:off x="8069137" y="2101384"/>
              <a:ext cx="4199063" cy="4585871"/>
            </a:xfrm>
            <a:prstGeom prst="rect">
              <a:avLst/>
            </a:prstGeom>
            <a:noFill/>
          </p:spPr>
          <p:txBody>
            <a:bodyPr wrap="square">
              <a:spAutoFit/>
            </a:bodyPr>
            <a:lstStyle/>
            <a:p>
              <a:pPr defTabSz="685800">
                <a:spcAft>
                  <a:spcPts val="900"/>
                </a:spcAft>
                <a:defRPr/>
              </a:pPr>
              <a:r>
                <a:rPr lang="en-GB" kern="0" dirty="0">
                  <a:solidFill>
                    <a:prstClr val="black"/>
                  </a:solidFill>
                  <a:latin typeface="Calibri"/>
                </a:rPr>
                <a:t>Your notes on the topic go here. </a:t>
              </a:r>
            </a:p>
            <a:p>
              <a:pPr defTabSz="685800">
                <a:spcAft>
                  <a:spcPts val="900"/>
                </a:spcAft>
                <a:defRPr/>
              </a:pPr>
              <a:r>
                <a:rPr lang="en-GB" kern="0" dirty="0">
                  <a:solidFill>
                    <a:prstClr val="black"/>
                  </a:solidFill>
                  <a:latin typeface="Calibri"/>
                </a:rPr>
                <a:t>These are the ‘Key Points’ (not an essay). This could include…</a:t>
              </a:r>
              <a:br>
                <a:rPr lang="en-GB" kern="0" dirty="0">
                  <a:solidFill>
                    <a:prstClr val="black"/>
                  </a:solidFill>
                  <a:latin typeface="Calibri"/>
                </a:rPr>
              </a:br>
              <a:r>
                <a:rPr lang="en-GB" kern="0" dirty="0">
                  <a:solidFill>
                    <a:prstClr val="black"/>
                  </a:solidFill>
                  <a:latin typeface="Calibri"/>
                </a:rPr>
                <a:t>Keywords &amp; ideas</a:t>
              </a:r>
            </a:p>
            <a:p>
              <a:pPr marL="257175" indent="-257175" defTabSz="685800">
                <a:spcAft>
                  <a:spcPts val="900"/>
                </a:spcAft>
                <a:buFont typeface="Arial" panose="020B0604020202020204" pitchFamily="34" charset="0"/>
                <a:buChar char="•"/>
                <a:defRPr/>
              </a:pPr>
              <a:r>
                <a:rPr lang="en-GB" kern="0" dirty="0">
                  <a:solidFill>
                    <a:prstClr val="black"/>
                  </a:solidFill>
                  <a:latin typeface="Calibri"/>
                </a:rPr>
                <a:t>Important words / dates / people / places</a:t>
              </a:r>
            </a:p>
            <a:p>
              <a:pPr marL="257175" indent="-257175" defTabSz="685800">
                <a:spcAft>
                  <a:spcPts val="900"/>
                </a:spcAft>
                <a:buFont typeface="Arial" panose="020B0604020202020204" pitchFamily="34" charset="0"/>
                <a:buChar char="•"/>
                <a:defRPr/>
              </a:pPr>
              <a:r>
                <a:rPr lang="en-GB" kern="0" dirty="0">
                  <a:solidFill>
                    <a:prstClr val="black"/>
                  </a:solidFill>
                  <a:latin typeface="Calibri"/>
                </a:rPr>
                <a:t>Ideas/brainstorms</a:t>
              </a:r>
            </a:p>
            <a:p>
              <a:pPr marL="257175" indent="-257175" defTabSz="685800">
                <a:spcAft>
                  <a:spcPts val="900"/>
                </a:spcAft>
                <a:buFont typeface="Arial" panose="020B0604020202020204" pitchFamily="34" charset="0"/>
                <a:buChar char="•"/>
                <a:defRPr/>
              </a:pPr>
              <a:r>
                <a:rPr lang="en-GB" kern="0" dirty="0">
                  <a:solidFill>
                    <a:prstClr val="black"/>
                  </a:solidFill>
                  <a:latin typeface="Calibri"/>
                </a:rPr>
                <a:t>Diagrams &amp; Pictures</a:t>
              </a:r>
            </a:p>
            <a:p>
              <a:pPr marL="257175" indent="-257175" defTabSz="685800">
                <a:spcAft>
                  <a:spcPts val="900"/>
                </a:spcAft>
                <a:buFont typeface="Arial" panose="020B0604020202020204" pitchFamily="34" charset="0"/>
                <a:buChar char="•"/>
                <a:defRPr/>
              </a:pPr>
              <a:r>
                <a:rPr lang="en-GB" kern="0" dirty="0">
                  <a:solidFill>
                    <a:prstClr val="black"/>
                  </a:solidFill>
                  <a:latin typeface="Calibri"/>
                </a:rPr>
                <a:t>Formulas</a:t>
              </a:r>
            </a:p>
          </p:txBody>
        </p:sp>
        <p:cxnSp>
          <p:nvCxnSpPr>
            <p:cNvPr id="16" name="Straight Arrow Connector 15">
              <a:extLst>
                <a:ext uri="{FF2B5EF4-FFF2-40B4-BE49-F238E27FC236}">
                  <a16:creationId xmlns:a16="http://schemas.microsoft.com/office/drawing/2014/main" id="{6C81670B-31EE-4DB8-8F40-DFEA8075FB38}"/>
                </a:ext>
              </a:extLst>
            </p:cNvPr>
            <p:cNvCxnSpPr>
              <a:cxnSpLocks/>
            </p:cNvCxnSpPr>
            <p:nvPr/>
          </p:nvCxnSpPr>
          <p:spPr>
            <a:xfrm flipH="1" flipV="1">
              <a:off x="6839468" y="2005925"/>
              <a:ext cx="1166296" cy="437307"/>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p:grpSp>
      <p:grpSp>
        <p:nvGrpSpPr>
          <p:cNvPr id="17" name="Group 16">
            <a:extLst>
              <a:ext uri="{FF2B5EF4-FFF2-40B4-BE49-F238E27FC236}">
                <a16:creationId xmlns:a16="http://schemas.microsoft.com/office/drawing/2014/main" id="{431C6E3D-47A0-43A6-86CD-6CFA4A23B5C3}"/>
              </a:ext>
            </a:extLst>
          </p:cNvPr>
          <p:cNvGrpSpPr/>
          <p:nvPr/>
        </p:nvGrpSpPr>
        <p:grpSpPr>
          <a:xfrm>
            <a:off x="571303" y="5111178"/>
            <a:ext cx="3181547" cy="1154162"/>
            <a:chOff x="53713" y="5288340"/>
            <a:chExt cx="4242062" cy="1538883"/>
          </a:xfrm>
        </p:grpSpPr>
        <p:sp>
          <p:nvSpPr>
            <p:cNvPr id="18" name="TextBox 17">
              <a:extLst>
                <a:ext uri="{FF2B5EF4-FFF2-40B4-BE49-F238E27FC236}">
                  <a16:creationId xmlns:a16="http://schemas.microsoft.com/office/drawing/2014/main" id="{CF8256F6-987B-4F07-8536-3BFE3E8651B2}"/>
                </a:ext>
              </a:extLst>
            </p:cNvPr>
            <p:cNvSpPr txBox="1"/>
            <p:nvPr/>
          </p:nvSpPr>
          <p:spPr>
            <a:xfrm>
              <a:off x="53713" y="5288340"/>
              <a:ext cx="3493619" cy="1538883"/>
            </a:xfrm>
            <a:prstGeom prst="rect">
              <a:avLst/>
            </a:prstGeom>
            <a:noFill/>
          </p:spPr>
          <p:txBody>
            <a:bodyPr wrap="square">
              <a:spAutoFit/>
            </a:bodyPr>
            <a:lstStyle/>
            <a:p>
              <a:pPr defTabSz="685800">
                <a:spcAft>
                  <a:spcPts val="900"/>
                </a:spcAft>
                <a:defRPr/>
              </a:pPr>
              <a:r>
                <a:rPr lang="en-GB" kern="0" dirty="0">
                  <a:solidFill>
                    <a:prstClr val="black"/>
                  </a:solidFill>
                  <a:latin typeface="Calibri"/>
                </a:rPr>
                <a:t>Key terms that we have covered to remember go here </a:t>
              </a:r>
              <a:r>
                <a:rPr lang="en-GB" sz="1500" b="1" i="1" kern="0" dirty="0">
                  <a:solidFill>
                    <a:prstClr val="black"/>
                  </a:solidFill>
                  <a:latin typeface="Calibri"/>
                </a:rPr>
                <a:t>e.g. Protocol, TCP/IP, Packet Switching</a:t>
              </a:r>
              <a:endParaRPr lang="en-GB" b="1" i="1" kern="0" dirty="0">
                <a:solidFill>
                  <a:prstClr val="black"/>
                </a:solidFill>
                <a:latin typeface="Calibri"/>
              </a:endParaRPr>
            </a:p>
          </p:txBody>
        </p:sp>
        <p:cxnSp>
          <p:nvCxnSpPr>
            <p:cNvPr id="19" name="Straight Arrow Connector 18">
              <a:extLst>
                <a:ext uri="{FF2B5EF4-FFF2-40B4-BE49-F238E27FC236}">
                  <a16:creationId xmlns:a16="http://schemas.microsoft.com/office/drawing/2014/main" id="{513F5D77-5EA8-46BA-953B-2824B9EE386D}"/>
                </a:ext>
              </a:extLst>
            </p:cNvPr>
            <p:cNvCxnSpPr>
              <a:cxnSpLocks/>
            </p:cNvCxnSpPr>
            <p:nvPr/>
          </p:nvCxnSpPr>
          <p:spPr>
            <a:xfrm>
              <a:off x="3495675" y="6196663"/>
              <a:ext cx="800100" cy="242237"/>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p:grpSp>
      <p:grpSp>
        <p:nvGrpSpPr>
          <p:cNvPr id="20" name="Group 19">
            <a:extLst>
              <a:ext uri="{FF2B5EF4-FFF2-40B4-BE49-F238E27FC236}">
                <a16:creationId xmlns:a16="http://schemas.microsoft.com/office/drawing/2014/main" id="{72A4D445-83C8-4904-9B69-963BFB66D0FD}"/>
              </a:ext>
            </a:extLst>
          </p:cNvPr>
          <p:cNvGrpSpPr/>
          <p:nvPr/>
        </p:nvGrpSpPr>
        <p:grpSpPr>
          <a:xfrm>
            <a:off x="625977" y="2145989"/>
            <a:ext cx="3322911" cy="900607"/>
            <a:chOff x="126612" y="1334753"/>
            <a:chExt cx="4430548" cy="1200808"/>
          </a:xfrm>
        </p:grpSpPr>
        <p:sp>
          <p:nvSpPr>
            <p:cNvPr id="21" name="TextBox 20">
              <a:extLst>
                <a:ext uri="{FF2B5EF4-FFF2-40B4-BE49-F238E27FC236}">
                  <a16:creationId xmlns:a16="http://schemas.microsoft.com/office/drawing/2014/main" id="{9E9B6694-3AAC-44BF-B6B1-233D8EB1371F}"/>
                </a:ext>
              </a:extLst>
            </p:cNvPr>
            <p:cNvSpPr txBox="1"/>
            <p:nvPr/>
          </p:nvSpPr>
          <p:spPr>
            <a:xfrm>
              <a:off x="126612" y="1735343"/>
              <a:ext cx="3493620" cy="800218"/>
            </a:xfrm>
            <a:prstGeom prst="rect">
              <a:avLst/>
            </a:prstGeom>
            <a:noFill/>
          </p:spPr>
          <p:txBody>
            <a:bodyPr wrap="square">
              <a:spAutoFit/>
            </a:bodyPr>
            <a:lstStyle/>
            <a:p>
              <a:pPr defTabSz="685800">
                <a:spcAft>
                  <a:spcPts val="900"/>
                </a:spcAft>
                <a:defRPr/>
              </a:pPr>
              <a:r>
                <a:rPr lang="en-GB" kern="0" dirty="0">
                  <a:solidFill>
                    <a:prstClr val="black"/>
                  </a:solidFill>
                  <a:latin typeface="Calibri"/>
                </a:rPr>
                <a:t>Date due goes here  </a:t>
              </a:r>
              <a:r>
                <a:rPr lang="en-GB" sz="1500" b="1" i="1" kern="0" dirty="0">
                  <a:solidFill>
                    <a:prstClr val="black"/>
                  </a:solidFill>
                  <a:latin typeface="Calibri"/>
                </a:rPr>
                <a:t>e.g. Monday 10</a:t>
              </a:r>
              <a:r>
                <a:rPr lang="en-GB" sz="1500" b="1" i="1" kern="0" baseline="30000" dirty="0">
                  <a:solidFill>
                    <a:prstClr val="black"/>
                  </a:solidFill>
                  <a:latin typeface="Calibri"/>
                </a:rPr>
                <a:t>th</a:t>
              </a:r>
              <a:r>
                <a:rPr lang="en-GB" sz="1500" b="1" i="1" kern="0" dirty="0">
                  <a:solidFill>
                    <a:prstClr val="black"/>
                  </a:solidFill>
                  <a:latin typeface="Calibri"/>
                </a:rPr>
                <a:t> January 2022</a:t>
              </a:r>
              <a:endParaRPr lang="en-GB" b="1" i="1" kern="0" dirty="0">
                <a:solidFill>
                  <a:prstClr val="black"/>
                </a:solidFill>
                <a:latin typeface="Calibri"/>
              </a:endParaRPr>
            </a:p>
          </p:txBody>
        </p:sp>
        <p:cxnSp>
          <p:nvCxnSpPr>
            <p:cNvPr id="22" name="Straight Arrow Connector 21">
              <a:extLst>
                <a:ext uri="{FF2B5EF4-FFF2-40B4-BE49-F238E27FC236}">
                  <a16:creationId xmlns:a16="http://schemas.microsoft.com/office/drawing/2014/main" id="{3A6A9CD7-695C-4C91-8811-D5881BC3B1DA}"/>
                </a:ext>
              </a:extLst>
            </p:cNvPr>
            <p:cNvCxnSpPr>
              <a:cxnSpLocks/>
            </p:cNvCxnSpPr>
            <p:nvPr/>
          </p:nvCxnSpPr>
          <p:spPr>
            <a:xfrm flipV="1">
              <a:off x="3521680" y="1334753"/>
              <a:ext cx="1035480" cy="600096"/>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34745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D2DAC293-CFF7-4427-9E6F-0233BCB1DBA9}"/>
              </a:ext>
            </a:extLst>
          </p:cNvPr>
          <p:cNvGrpSpPr/>
          <p:nvPr/>
        </p:nvGrpSpPr>
        <p:grpSpPr>
          <a:xfrm>
            <a:off x="1859624" y="1306416"/>
            <a:ext cx="5222081" cy="5053929"/>
            <a:chOff x="3219450" y="311069"/>
            <a:chExt cx="5268787" cy="5099131"/>
          </a:xfrm>
        </p:grpSpPr>
        <p:pic>
          <p:nvPicPr>
            <p:cNvPr id="3" name="Picture 2">
              <a:extLst>
                <a:ext uri="{FF2B5EF4-FFF2-40B4-BE49-F238E27FC236}">
                  <a16:creationId xmlns:a16="http://schemas.microsoft.com/office/drawing/2014/main" id="{F171DC51-6A25-457C-A875-8100F19DD4AF}"/>
                </a:ext>
              </a:extLst>
            </p:cNvPr>
            <p:cNvPicPr>
              <a:picLocks noChangeAspect="1"/>
            </p:cNvPicPr>
            <p:nvPr/>
          </p:nvPicPr>
          <p:blipFill rotWithShape="1">
            <a:blip r:embed="rId2"/>
            <a:srcRect t="76962" b="3386"/>
            <a:stretch/>
          </p:blipFill>
          <p:spPr>
            <a:xfrm>
              <a:off x="3219450" y="3943349"/>
              <a:ext cx="5268787" cy="1466851"/>
            </a:xfrm>
            <a:prstGeom prst="rect">
              <a:avLst/>
            </a:prstGeom>
          </p:spPr>
        </p:pic>
        <p:pic>
          <p:nvPicPr>
            <p:cNvPr id="4" name="Picture 3">
              <a:extLst>
                <a:ext uri="{FF2B5EF4-FFF2-40B4-BE49-F238E27FC236}">
                  <a16:creationId xmlns:a16="http://schemas.microsoft.com/office/drawing/2014/main" id="{DB82C7C4-A23A-438F-9A3B-1493962709A4}"/>
                </a:ext>
              </a:extLst>
            </p:cNvPr>
            <p:cNvPicPr>
              <a:picLocks noChangeAspect="1"/>
            </p:cNvPicPr>
            <p:nvPr/>
          </p:nvPicPr>
          <p:blipFill rotWithShape="1">
            <a:blip r:embed="rId2"/>
            <a:srcRect t="5332" b="46006"/>
            <a:stretch/>
          </p:blipFill>
          <p:spPr>
            <a:xfrm>
              <a:off x="3219450" y="311069"/>
              <a:ext cx="5268787" cy="3632279"/>
            </a:xfrm>
            <a:prstGeom prst="rect">
              <a:avLst/>
            </a:prstGeom>
          </p:spPr>
        </p:pic>
      </p:grpSp>
      <p:sp>
        <p:nvSpPr>
          <p:cNvPr id="5" name="TextBox 4">
            <a:extLst>
              <a:ext uri="{FF2B5EF4-FFF2-40B4-BE49-F238E27FC236}">
                <a16:creationId xmlns:a16="http://schemas.microsoft.com/office/drawing/2014/main" id="{5E856F32-3EF4-4247-B6CB-8863A83C5AE2}"/>
              </a:ext>
            </a:extLst>
          </p:cNvPr>
          <p:cNvSpPr txBox="1"/>
          <p:nvPr/>
        </p:nvSpPr>
        <p:spPr>
          <a:xfrm>
            <a:off x="2166805" y="1507567"/>
            <a:ext cx="2150269" cy="246221"/>
          </a:xfrm>
          <a:prstGeom prst="rect">
            <a:avLst/>
          </a:prstGeom>
          <a:noFill/>
        </p:spPr>
        <p:txBody>
          <a:bodyPr wrap="square" rtlCol="0">
            <a:spAutoFit/>
          </a:bodyPr>
          <a:lstStyle/>
          <a:p>
            <a:r>
              <a:rPr lang="en-GB" sz="1000" dirty="0" err="1">
                <a:solidFill>
                  <a:srgbClr val="002060"/>
                </a:solidFill>
              </a:rPr>
              <a:t>1.1.1a</a:t>
            </a:r>
            <a:r>
              <a:rPr lang="en-GB" sz="1000" dirty="0">
                <a:solidFill>
                  <a:srgbClr val="002060"/>
                </a:solidFill>
              </a:rPr>
              <a:t> – ALU, CU, Registers and Buses</a:t>
            </a:r>
          </a:p>
        </p:txBody>
      </p:sp>
      <p:sp>
        <p:nvSpPr>
          <p:cNvPr id="6" name="TextBox 5">
            <a:extLst>
              <a:ext uri="{FF2B5EF4-FFF2-40B4-BE49-F238E27FC236}">
                <a16:creationId xmlns:a16="http://schemas.microsoft.com/office/drawing/2014/main" id="{51157787-23C4-40BF-A15D-4CA16BEF438E}"/>
              </a:ext>
            </a:extLst>
          </p:cNvPr>
          <p:cNvSpPr txBox="1"/>
          <p:nvPr/>
        </p:nvSpPr>
        <p:spPr>
          <a:xfrm>
            <a:off x="4509955" y="1456197"/>
            <a:ext cx="2150269" cy="400110"/>
          </a:xfrm>
          <a:prstGeom prst="rect">
            <a:avLst/>
          </a:prstGeom>
          <a:noFill/>
        </p:spPr>
        <p:txBody>
          <a:bodyPr wrap="square" rtlCol="0">
            <a:spAutoFit/>
          </a:bodyPr>
          <a:lstStyle/>
          <a:p>
            <a:r>
              <a:rPr lang="en-GB" sz="1000" dirty="0" err="1">
                <a:solidFill>
                  <a:srgbClr val="002060"/>
                </a:solidFill>
              </a:rPr>
              <a:t>SLR1</a:t>
            </a:r>
            <a:r>
              <a:rPr lang="en-GB" sz="1000" dirty="0">
                <a:solidFill>
                  <a:srgbClr val="002060"/>
                </a:solidFill>
              </a:rPr>
              <a:t> – Structure and function of the processor</a:t>
            </a:r>
          </a:p>
        </p:txBody>
      </p:sp>
      <p:sp>
        <p:nvSpPr>
          <p:cNvPr id="7" name="TextBox 6">
            <a:extLst>
              <a:ext uri="{FF2B5EF4-FFF2-40B4-BE49-F238E27FC236}">
                <a16:creationId xmlns:a16="http://schemas.microsoft.com/office/drawing/2014/main" id="{1E9832A4-4DE9-46BB-B305-38C5FF3B146F}"/>
              </a:ext>
            </a:extLst>
          </p:cNvPr>
          <p:cNvSpPr txBox="1"/>
          <p:nvPr/>
        </p:nvSpPr>
        <p:spPr>
          <a:xfrm>
            <a:off x="2166805" y="2331345"/>
            <a:ext cx="1114426" cy="438582"/>
          </a:xfrm>
          <a:prstGeom prst="rect">
            <a:avLst/>
          </a:prstGeom>
          <a:noFill/>
        </p:spPr>
        <p:txBody>
          <a:bodyPr wrap="square" rtlCol="0">
            <a:spAutoFit/>
          </a:bodyPr>
          <a:lstStyle/>
          <a:p>
            <a:r>
              <a:rPr lang="en-GB" sz="1125" dirty="0">
                <a:solidFill>
                  <a:srgbClr val="002060"/>
                </a:solidFill>
              </a:rPr>
              <a:t>What is a protocol?</a:t>
            </a:r>
          </a:p>
        </p:txBody>
      </p:sp>
      <p:sp>
        <p:nvSpPr>
          <p:cNvPr id="8" name="TextBox 7">
            <a:extLst>
              <a:ext uri="{FF2B5EF4-FFF2-40B4-BE49-F238E27FC236}">
                <a16:creationId xmlns:a16="http://schemas.microsoft.com/office/drawing/2014/main" id="{767D2632-6DF3-47D4-A348-493F0F0C1CE3}"/>
              </a:ext>
            </a:extLst>
          </p:cNvPr>
          <p:cNvSpPr txBox="1"/>
          <p:nvPr/>
        </p:nvSpPr>
        <p:spPr>
          <a:xfrm>
            <a:off x="3241939" y="2371595"/>
            <a:ext cx="3361135" cy="392415"/>
          </a:xfrm>
          <a:prstGeom prst="rect">
            <a:avLst/>
          </a:prstGeom>
          <a:noFill/>
        </p:spPr>
        <p:txBody>
          <a:bodyPr wrap="square" rtlCol="0">
            <a:spAutoFit/>
          </a:bodyPr>
          <a:lstStyle/>
          <a:p>
            <a:r>
              <a:rPr lang="en-GB" sz="975" kern="0" dirty="0">
                <a:solidFill>
                  <a:srgbClr val="002060"/>
                </a:solidFill>
              </a:rPr>
              <a:t>A set of rules for how devices communicate and how data is transmitted across a network</a:t>
            </a:r>
            <a:endParaRPr lang="en-GB" sz="975" dirty="0">
              <a:solidFill>
                <a:srgbClr val="002060"/>
              </a:solidFill>
            </a:endParaRPr>
          </a:p>
        </p:txBody>
      </p:sp>
      <p:sp>
        <p:nvSpPr>
          <p:cNvPr id="9" name="TextBox 8">
            <a:extLst>
              <a:ext uri="{FF2B5EF4-FFF2-40B4-BE49-F238E27FC236}">
                <a16:creationId xmlns:a16="http://schemas.microsoft.com/office/drawing/2014/main" id="{7AFCE104-0C01-45B5-A086-D5D59F23EC0F}"/>
              </a:ext>
            </a:extLst>
          </p:cNvPr>
          <p:cNvSpPr txBox="1"/>
          <p:nvPr/>
        </p:nvSpPr>
        <p:spPr>
          <a:xfrm>
            <a:off x="2166805" y="2817234"/>
            <a:ext cx="1114426" cy="265457"/>
          </a:xfrm>
          <a:prstGeom prst="rect">
            <a:avLst/>
          </a:prstGeom>
          <a:noFill/>
        </p:spPr>
        <p:txBody>
          <a:bodyPr wrap="square" rtlCol="0">
            <a:spAutoFit/>
          </a:bodyPr>
          <a:lstStyle/>
          <a:p>
            <a:r>
              <a:rPr lang="en-GB" sz="1125" dirty="0">
                <a:solidFill>
                  <a:srgbClr val="002060"/>
                </a:solidFill>
              </a:rPr>
              <a:t>What is TCP/IP?</a:t>
            </a:r>
          </a:p>
        </p:txBody>
      </p:sp>
      <p:sp>
        <p:nvSpPr>
          <p:cNvPr id="10" name="TextBox 9">
            <a:extLst>
              <a:ext uri="{FF2B5EF4-FFF2-40B4-BE49-F238E27FC236}">
                <a16:creationId xmlns:a16="http://schemas.microsoft.com/office/drawing/2014/main" id="{7C62060B-D29A-4F35-BA06-543760ED5F4E}"/>
              </a:ext>
            </a:extLst>
          </p:cNvPr>
          <p:cNvSpPr txBox="1"/>
          <p:nvPr/>
        </p:nvSpPr>
        <p:spPr>
          <a:xfrm>
            <a:off x="3241939" y="2795403"/>
            <a:ext cx="3361135" cy="692497"/>
          </a:xfrm>
          <a:prstGeom prst="rect">
            <a:avLst/>
          </a:prstGeom>
          <a:noFill/>
        </p:spPr>
        <p:txBody>
          <a:bodyPr wrap="square" rtlCol="0">
            <a:spAutoFit/>
          </a:bodyPr>
          <a:lstStyle/>
          <a:p>
            <a:r>
              <a:rPr lang="en-GB" sz="975" kern="0" dirty="0">
                <a:solidFill>
                  <a:srgbClr val="002060"/>
                </a:solidFill>
                <a:highlight>
                  <a:srgbClr val="00FFFF"/>
                </a:highlight>
              </a:rPr>
              <a:t>TCP (Transmission Control Protocol)</a:t>
            </a:r>
            <a:br>
              <a:rPr lang="en-GB" sz="975" kern="0" dirty="0">
                <a:solidFill>
                  <a:srgbClr val="002060"/>
                </a:solidFill>
                <a:highlight>
                  <a:srgbClr val="00FFFF"/>
                </a:highlight>
              </a:rPr>
            </a:br>
            <a:r>
              <a:rPr lang="en-GB" sz="975" kern="0" dirty="0">
                <a:solidFill>
                  <a:srgbClr val="002060"/>
                </a:solidFill>
              </a:rPr>
              <a:t>–In charge of how devices connect to network.</a:t>
            </a:r>
            <a:br>
              <a:rPr lang="en-GB" sz="975" kern="0" dirty="0">
                <a:solidFill>
                  <a:srgbClr val="002060"/>
                </a:solidFill>
              </a:rPr>
            </a:br>
            <a:r>
              <a:rPr lang="en-GB" sz="975" kern="0" dirty="0">
                <a:solidFill>
                  <a:srgbClr val="002060"/>
                </a:solidFill>
              </a:rPr>
              <a:t>Splits data up into packets, reassembles packets into correct order, checks data sent and delivered correctly </a:t>
            </a:r>
            <a:endParaRPr lang="en-GB" sz="975" dirty="0">
              <a:solidFill>
                <a:srgbClr val="002060"/>
              </a:solidFill>
            </a:endParaRPr>
          </a:p>
        </p:txBody>
      </p:sp>
      <p:sp>
        <p:nvSpPr>
          <p:cNvPr id="11" name="TextBox 10">
            <a:extLst>
              <a:ext uri="{FF2B5EF4-FFF2-40B4-BE49-F238E27FC236}">
                <a16:creationId xmlns:a16="http://schemas.microsoft.com/office/drawing/2014/main" id="{DE004B21-0C3D-4002-87DC-1F8F4DB98B8D}"/>
              </a:ext>
            </a:extLst>
          </p:cNvPr>
          <p:cNvSpPr txBox="1"/>
          <p:nvPr/>
        </p:nvSpPr>
        <p:spPr>
          <a:xfrm>
            <a:off x="3263370" y="3441848"/>
            <a:ext cx="3454004" cy="392415"/>
          </a:xfrm>
          <a:prstGeom prst="rect">
            <a:avLst/>
          </a:prstGeom>
          <a:noFill/>
        </p:spPr>
        <p:txBody>
          <a:bodyPr wrap="square" rtlCol="0">
            <a:spAutoFit/>
          </a:bodyPr>
          <a:lstStyle/>
          <a:p>
            <a:r>
              <a:rPr lang="en-GB" sz="975" kern="0" dirty="0">
                <a:solidFill>
                  <a:srgbClr val="002060"/>
                </a:solidFill>
                <a:highlight>
                  <a:srgbClr val="00FFFF"/>
                </a:highlight>
              </a:rPr>
              <a:t>IP (Internet Protocol)</a:t>
            </a:r>
            <a:br>
              <a:rPr lang="en-GB" sz="975" kern="0" dirty="0">
                <a:solidFill>
                  <a:srgbClr val="002060"/>
                </a:solidFill>
              </a:rPr>
            </a:br>
            <a:r>
              <a:rPr lang="en-GB" sz="975" kern="0" dirty="0">
                <a:solidFill>
                  <a:srgbClr val="002060"/>
                </a:solidFill>
              </a:rPr>
              <a:t>– Responsible for directing the packets using Packet Switching</a:t>
            </a:r>
            <a:endParaRPr lang="en-GB" sz="975" dirty="0">
              <a:solidFill>
                <a:srgbClr val="002060"/>
              </a:solidFill>
            </a:endParaRPr>
          </a:p>
        </p:txBody>
      </p:sp>
      <p:sp>
        <p:nvSpPr>
          <p:cNvPr id="12" name="Rectangle 11">
            <a:extLst>
              <a:ext uri="{FF2B5EF4-FFF2-40B4-BE49-F238E27FC236}">
                <a16:creationId xmlns:a16="http://schemas.microsoft.com/office/drawing/2014/main" id="{DD41EB98-999A-45AB-A0ED-D58C20E766FA}"/>
              </a:ext>
            </a:extLst>
          </p:cNvPr>
          <p:cNvSpPr/>
          <p:nvPr/>
        </p:nvSpPr>
        <p:spPr>
          <a:xfrm>
            <a:off x="8177870" y="1202281"/>
            <a:ext cx="1920128" cy="507831"/>
          </a:xfrm>
          <a:prstGeom prst="rect">
            <a:avLst/>
          </a:prstGeom>
        </p:spPr>
        <p:txBody>
          <a:bodyPr wrap="square">
            <a:spAutoFit/>
          </a:bodyPr>
          <a:lstStyle/>
          <a:p>
            <a:r>
              <a:rPr lang="en-GB" sz="2700" b="1" i="1" kern="0" dirty="0">
                <a:solidFill>
                  <a:prstClr val="black"/>
                </a:solidFill>
              </a:rPr>
              <a:t>Example…</a:t>
            </a:r>
          </a:p>
        </p:txBody>
      </p:sp>
      <p:sp>
        <p:nvSpPr>
          <p:cNvPr id="13" name="TextBox 12">
            <a:extLst>
              <a:ext uri="{FF2B5EF4-FFF2-40B4-BE49-F238E27FC236}">
                <a16:creationId xmlns:a16="http://schemas.microsoft.com/office/drawing/2014/main" id="{31A6B610-1753-4990-99D3-69218B040381}"/>
              </a:ext>
            </a:extLst>
          </p:cNvPr>
          <p:cNvSpPr txBox="1"/>
          <p:nvPr/>
        </p:nvSpPr>
        <p:spPr>
          <a:xfrm>
            <a:off x="8177870" y="1802226"/>
            <a:ext cx="3953294" cy="4339650"/>
          </a:xfrm>
          <a:prstGeom prst="rect">
            <a:avLst/>
          </a:prstGeom>
          <a:noFill/>
        </p:spPr>
        <p:txBody>
          <a:bodyPr wrap="square" rtlCol="0">
            <a:spAutoFit/>
          </a:bodyPr>
          <a:lstStyle/>
          <a:p>
            <a:r>
              <a:rPr lang="en-GB" sz="1500" dirty="0"/>
              <a:t>Presentation is VERY important.</a:t>
            </a:r>
          </a:p>
          <a:p>
            <a:endParaRPr lang="en-GB" sz="1500" dirty="0"/>
          </a:p>
          <a:p>
            <a:r>
              <a:rPr lang="en-GB" sz="1500" dirty="0"/>
              <a:t>They are your NOTES so they need to be clear and concise (easy to read back and understand)</a:t>
            </a:r>
          </a:p>
          <a:p>
            <a:endParaRPr lang="en-GB" sz="1500" dirty="0"/>
          </a:p>
          <a:p>
            <a:r>
              <a:rPr lang="en-GB" sz="1500" dirty="0"/>
              <a:t>You can use different techniques to present…</a:t>
            </a:r>
          </a:p>
          <a:p>
            <a:pPr marL="214313" indent="-214313">
              <a:buFont typeface="Wingdings" panose="05000000000000000000" pitchFamily="2" charset="2"/>
              <a:buChar char="ü"/>
            </a:pPr>
            <a:r>
              <a:rPr lang="en-GB" sz="1500" dirty="0"/>
              <a:t>Coloured pens</a:t>
            </a:r>
          </a:p>
          <a:p>
            <a:pPr marL="214313" indent="-214313">
              <a:buFont typeface="Wingdings" panose="05000000000000000000" pitchFamily="2" charset="2"/>
              <a:buChar char="ü"/>
            </a:pPr>
            <a:r>
              <a:rPr lang="en-GB" sz="1500" dirty="0"/>
              <a:t>Highlighters</a:t>
            </a:r>
          </a:p>
          <a:p>
            <a:pPr marL="214313" indent="-214313">
              <a:buFont typeface="Wingdings" panose="05000000000000000000" pitchFamily="2" charset="2"/>
              <a:buChar char="ü"/>
            </a:pPr>
            <a:r>
              <a:rPr lang="en-GB" sz="1500" dirty="0"/>
              <a:t>Underline</a:t>
            </a:r>
          </a:p>
          <a:p>
            <a:pPr marL="214313" indent="-214313">
              <a:buFont typeface="Wingdings" panose="05000000000000000000" pitchFamily="2" charset="2"/>
              <a:buChar char="ü"/>
            </a:pPr>
            <a:r>
              <a:rPr lang="en-GB" sz="1500" dirty="0"/>
              <a:t>Bullet points</a:t>
            </a:r>
          </a:p>
          <a:p>
            <a:pPr marL="214313" indent="-214313">
              <a:buFont typeface="Wingdings" panose="05000000000000000000" pitchFamily="2" charset="2"/>
              <a:buChar char="ü"/>
            </a:pPr>
            <a:r>
              <a:rPr lang="en-GB" sz="1500" dirty="0"/>
              <a:t>Diagrams</a:t>
            </a:r>
          </a:p>
          <a:p>
            <a:endParaRPr lang="en-GB" sz="1500" dirty="0"/>
          </a:p>
          <a:p>
            <a:r>
              <a:rPr lang="en-GB" sz="1500" dirty="0"/>
              <a:t>I will be checking these books regularly and looking for the BEST presentation (regular rewards for best/most improved)</a:t>
            </a:r>
          </a:p>
          <a:p>
            <a:endParaRPr lang="en-GB" sz="1500" dirty="0"/>
          </a:p>
          <a:p>
            <a:pPr algn="ctr"/>
            <a:r>
              <a:rPr lang="en-GB" b="1" dirty="0">
                <a:highlight>
                  <a:srgbClr val="FFFF00"/>
                </a:highlight>
              </a:rPr>
              <a:t>TAKE PRIDE IN YOUR NOTES, THEY ARE YOURS, TAKE OWNERSHIP</a:t>
            </a:r>
          </a:p>
        </p:txBody>
      </p:sp>
      <p:pic>
        <p:nvPicPr>
          <p:cNvPr id="1026" name="Picture 2" descr="Image preview">
            <a:extLst>
              <a:ext uri="{FF2B5EF4-FFF2-40B4-BE49-F238E27FC236}">
                <a16:creationId xmlns:a16="http://schemas.microsoft.com/office/drawing/2014/main" id="{0E35FB4F-7A12-42CE-98DB-821BDC63167E}"/>
              </a:ext>
            </a:extLst>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brightnessContrast bright="20000" contrast="-20000"/>
                    </a14:imgEffect>
                  </a14:imgLayer>
                </a14:imgProps>
              </a:ext>
              <a:ext uri="{28A0092B-C50C-407E-A947-70E740481C1C}">
                <a14:useLocalDpi xmlns:a14="http://schemas.microsoft.com/office/drawing/2010/main" val="0"/>
              </a:ext>
            </a:extLst>
          </a:blip>
          <a:srcRect l="4149" t="2484" r="7418" b="1505"/>
          <a:stretch/>
        </p:blipFill>
        <p:spPr bwMode="auto">
          <a:xfrm>
            <a:off x="184935" y="1037690"/>
            <a:ext cx="3903539" cy="5650786"/>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3A917490-31A2-42CC-B4CF-3B449F75A0F9}"/>
              </a:ext>
            </a:extLst>
          </p:cNvPr>
          <p:cNvPicPr>
            <a:picLocks noChangeAspect="1"/>
          </p:cNvPicPr>
          <p:nvPr/>
        </p:nvPicPr>
        <p:blipFill rotWithShape="1">
          <a:blip r:embed="rId5">
            <a:extLst>
              <a:ext uri="{BEBA8EAE-BF5A-486C-A8C5-ECC9F3942E4B}">
                <a14:imgProps xmlns:a14="http://schemas.microsoft.com/office/drawing/2010/main">
                  <a14:imgLayer r:embed="rId6">
                    <a14:imgEffect>
                      <a14:brightnessContrast bright="20000" contrast="-40000"/>
                    </a14:imgEffect>
                  </a14:imgLayer>
                </a14:imgProps>
              </a:ext>
            </a:extLst>
          </a:blip>
          <a:srcRect l="3828" t="4511" r="1464" b="5258"/>
          <a:stretch/>
        </p:blipFill>
        <p:spPr>
          <a:xfrm rot="5400000">
            <a:off x="3333605" y="1844211"/>
            <a:ext cx="5650786" cy="4037744"/>
          </a:xfrm>
          <a:prstGeom prst="rect">
            <a:avLst/>
          </a:prstGeom>
        </p:spPr>
      </p:pic>
    </p:spTree>
    <p:extLst>
      <p:ext uri="{BB962C8B-B14F-4D97-AF65-F5344CB8AC3E}">
        <p14:creationId xmlns:p14="http://schemas.microsoft.com/office/powerpoint/2010/main" val="1645447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9B63045-DBC5-462C-84B3-E262C2202A72}"/>
              </a:ext>
            </a:extLst>
          </p:cNvPr>
          <p:cNvSpPr txBox="1"/>
          <p:nvPr/>
        </p:nvSpPr>
        <p:spPr>
          <a:xfrm>
            <a:off x="87330" y="3105834"/>
            <a:ext cx="11419725" cy="646331"/>
          </a:xfrm>
          <a:prstGeom prst="rect">
            <a:avLst/>
          </a:prstGeom>
          <a:noFill/>
        </p:spPr>
        <p:txBody>
          <a:bodyPr wrap="square">
            <a:spAutoFit/>
          </a:bodyPr>
          <a:lstStyle/>
          <a:p>
            <a:pPr algn="ctr"/>
            <a:r>
              <a:rPr lang="en-GB" sz="3600" b="1" dirty="0" err="1"/>
              <a:t>Craig’n’Dave</a:t>
            </a:r>
            <a:r>
              <a:rPr lang="en-GB" sz="3600" b="1" dirty="0"/>
              <a:t> Videos (DEMO &amp; DISCUSS)</a:t>
            </a:r>
          </a:p>
        </p:txBody>
      </p:sp>
      <p:sp>
        <p:nvSpPr>
          <p:cNvPr id="4" name="TextBox 3">
            <a:extLst>
              <a:ext uri="{FF2B5EF4-FFF2-40B4-BE49-F238E27FC236}">
                <a16:creationId xmlns:a16="http://schemas.microsoft.com/office/drawing/2014/main" id="{16B79C6D-89F4-4F87-A2EE-8DF9FCB717ED}"/>
              </a:ext>
            </a:extLst>
          </p:cNvPr>
          <p:cNvSpPr txBox="1"/>
          <p:nvPr/>
        </p:nvSpPr>
        <p:spPr>
          <a:xfrm>
            <a:off x="3673012" y="3752165"/>
            <a:ext cx="6113122" cy="369332"/>
          </a:xfrm>
          <a:prstGeom prst="rect">
            <a:avLst/>
          </a:prstGeom>
          <a:noFill/>
        </p:spPr>
        <p:txBody>
          <a:bodyPr wrap="square">
            <a:spAutoFit/>
          </a:bodyPr>
          <a:lstStyle/>
          <a:p>
            <a:r>
              <a:rPr lang="en-GB" dirty="0">
                <a:hlinkClick r:id="rId2"/>
              </a:rPr>
              <a:t>https://student.craigndave.org/a-level-videos</a:t>
            </a:r>
            <a:r>
              <a:rPr lang="en-GB" dirty="0"/>
              <a:t> </a:t>
            </a:r>
          </a:p>
        </p:txBody>
      </p:sp>
      <p:sp>
        <p:nvSpPr>
          <p:cNvPr id="6" name="TextBox 5">
            <a:extLst>
              <a:ext uri="{FF2B5EF4-FFF2-40B4-BE49-F238E27FC236}">
                <a16:creationId xmlns:a16="http://schemas.microsoft.com/office/drawing/2014/main" id="{4F9B5B38-55C6-41BC-8EE2-5634FBD1FB59}"/>
              </a:ext>
            </a:extLst>
          </p:cNvPr>
          <p:cNvSpPr txBox="1"/>
          <p:nvPr/>
        </p:nvSpPr>
        <p:spPr>
          <a:xfrm>
            <a:off x="3673012" y="4220315"/>
            <a:ext cx="6926494" cy="707886"/>
          </a:xfrm>
          <a:prstGeom prst="rect">
            <a:avLst/>
          </a:prstGeom>
          <a:noFill/>
        </p:spPr>
        <p:txBody>
          <a:bodyPr wrap="square">
            <a:spAutoFit/>
          </a:bodyPr>
          <a:lstStyle/>
          <a:p>
            <a:r>
              <a:rPr lang="en-GB" sz="4000" dirty="0">
                <a:hlinkClick r:id="rId3"/>
              </a:rPr>
              <a:t>student.craigndave.org</a:t>
            </a:r>
            <a:r>
              <a:rPr lang="en-GB" sz="4000" dirty="0"/>
              <a:t> </a:t>
            </a:r>
          </a:p>
        </p:txBody>
      </p:sp>
    </p:spTree>
    <p:extLst>
      <p:ext uri="{BB962C8B-B14F-4D97-AF65-F5344CB8AC3E}">
        <p14:creationId xmlns:p14="http://schemas.microsoft.com/office/powerpoint/2010/main" val="419473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2C9AE9D-2BC0-46B3-A72F-69B589BC622F}"/>
              </a:ext>
            </a:extLst>
          </p:cNvPr>
          <p:cNvSpPr txBox="1"/>
          <p:nvPr/>
        </p:nvSpPr>
        <p:spPr>
          <a:xfrm>
            <a:off x="179798" y="907164"/>
            <a:ext cx="11419725" cy="646331"/>
          </a:xfrm>
          <a:prstGeom prst="rect">
            <a:avLst/>
          </a:prstGeom>
          <a:noFill/>
        </p:spPr>
        <p:txBody>
          <a:bodyPr wrap="square">
            <a:spAutoFit/>
          </a:bodyPr>
          <a:lstStyle/>
          <a:p>
            <a:pPr algn="ctr"/>
            <a:r>
              <a:rPr lang="en-GB" sz="3600" b="1" dirty="0"/>
              <a:t>Explaining the Activities</a:t>
            </a:r>
          </a:p>
        </p:txBody>
      </p:sp>
      <p:pic>
        <p:nvPicPr>
          <p:cNvPr id="5" name="Picture 4">
            <a:extLst>
              <a:ext uri="{FF2B5EF4-FFF2-40B4-BE49-F238E27FC236}">
                <a16:creationId xmlns:a16="http://schemas.microsoft.com/office/drawing/2014/main" id="{8B30EB31-F3C5-0192-3EF1-97EB4B95B064}"/>
              </a:ext>
            </a:extLst>
          </p:cNvPr>
          <p:cNvPicPr>
            <a:picLocks noChangeAspect="1"/>
          </p:cNvPicPr>
          <p:nvPr/>
        </p:nvPicPr>
        <p:blipFill>
          <a:blip r:embed="rId2"/>
          <a:stretch>
            <a:fillRect/>
          </a:stretch>
        </p:blipFill>
        <p:spPr>
          <a:xfrm>
            <a:off x="1961791" y="2074682"/>
            <a:ext cx="8268417" cy="4359018"/>
          </a:xfrm>
          <a:prstGeom prst="rect">
            <a:avLst/>
          </a:prstGeom>
        </p:spPr>
      </p:pic>
    </p:spTree>
    <p:extLst>
      <p:ext uri="{BB962C8B-B14F-4D97-AF65-F5344CB8AC3E}">
        <p14:creationId xmlns:p14="http://schemas.microsoft.com/office/powerpoint/2010/main" val="10866060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BF980DA-6835-5F79-3EA3-9A524963A451}"/>
              </a:ext>
            </a:extLst>
          </p:cNvPr>
          <p:cNvPicPr>
            <a:picLocks noChangeAspect="1"/>
          </p:cNvPicPr>
          <p:nvPr/>
        </p:nvPicPr>
        <p:blipFill>
          <a:blip r:embed="rId2"/>
          <a:stretch>
            <a:fillRect/>
          </a:stretch>
        </p:blipFill>
        <p:spPr>
          <a:xfrm>
            <a:off x="570215" y="732038"/>
            <a:ext cx="11051569" cy="6037491"/>
          </a:xfrm>
          <a:prstGeom prst="rect">
            <a:avLst/>
          </a:prstGeom>
        </p:spPr>
      </p:pic>
      <p:sp>
        <p:nvSpPr>
          <p:cNvPr id="5" name="TextBox 4">
            <a:extLst>
              <a:ext uri="{FF2B5EF4-FFF2-40B4-BE49-F238E27FC236}">
                <a16:creationId xmlns:a16="http://schemas.microsoft.com/office/drawing/2014/main" id="{FCB6DF68-B700-1734-205F-FB5B11CC6FDD}"/>
              </a:ext>
            </a:extLst>
          </p:cNvPr>
          <p:cNvSpPr txBox="1"/>
          <p:nvPr/>
        </p:nvSpPr>
        <p:spPr>
          <a:xfrm>
            <a:off x="4009490" y="-37403"/>
            <a:ext cx="6107986" cy="769441"/>
          </a:xfrm>
          <a:prstGeom prst="rect">
            <a:avLst/>
          </a:prstGeom>
          <a:noFill/>
        </p:spPr>
        <p:txBody>
          <a:bodyPr wrap="square">
            <a:spAutoFit/>
          </a:bodyPr>
          <a:lstStyle/>
          <a:p>
            <a:r>
              <a:rPr lang="en-GB" sz="4400" b="1" dirty="0"/>
              <a:t>Transition Tasks</a:t>
            </a:r>
            <a:endParaRPr lang="en-GB" sz="4400" dirty="0"/>
          </a:p>
        </p:txBody>
      </p:sp>
    </p:spTree>
    <p:extLst>
      <p:ext uri="{BB962C8B-B14F-4D97-AF65-F5344CB8AC3E}">
        <p14:creationId xmlns:p14="http://schemas.microsoft.com/office/powerpoint/2010/main" val="28276716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44FF2D5-180B-438F-9F74-CDEF3C4A304E}"/>
              </a:ext>
            </a:extLst>
          </p:cNvPr>
          <p:cNvSpPr txBox="1"/>
          <p:nvPr/>
        </p:nvSpPr>
        <p:spPr>
          <a:xfrm>
            <a:off x="1469204" y="2828835"/>
            <a:ext cx="8352890" cy="1754326"/>
          </a:xfrm>
          <a:prstGeom prst="rect">
            <a:avLst/>
          </a:prstGeom>
          <a:noFill/>
        </p:spPr>
        <p:txBody>
          <a:bodyPr wrap="square" rtlCol="0">
            <a:spAutoFit/>
          </a:bodyPr>
          <a:lstStyle/>
          <a:p>
            <a:pPr algn="ctr"/>
            <a:r>
              <a:rPr lang="en-GB" sz="3600" dirty="0"/>
              <a:t>TASTER LESSON</a:t>
            </a:r>
          </a:p>
          <a:p>
            <a:pPr algn="ctr"/>
            <a:r>
              <a:rPr lang="en-GB" sz="3600" b="1" dirty="0"/>
              <a:t>- Run Length Encoding</a:t>
            </a:r>
            <a:br>
              <a:rPr lang="en-GB" sz="3600" b="1" dirty="0"/>
            </a:br>
            <a:r>
              <a:rPr lang="en-GB" sz="3600" b="1" dirty="0"/>
              <a:t>(Lossless Compression for Images)</a:t>
            </a:r>
          </a:p>
        </p:txBody>
      </p:sp>
    </p:spTree>
    <p:extLst>
      <p:ext uri="{BB962C8B-B14F-4D97-AF65-F5344CB8AC3E}">
        <p14:creationId xmlns:p14="http://schemas.microsoft.com/office/powerpoint/2010/main" val="42261937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Arrow Connector 1">
            <a:extLst>
              <a:ext uri="{FF2B5EF4-FFF2-40B4-BE49-F238E27FC236}">
                <a16:creationId xmlns:a16="http://schemas.microsoft.com/office/drawing/2014/main" id="{A6B94F35-CD71-4C8D-82EE-37208657D504}"/>
              </a:ext>
            </a:extLst>
          </p:cNvPr>
          <p:cNvCxnSpPr/>
          <p:nvPr/>
        </p:nvCxnSpPr>
        <p:spPr>
          <a:xfrm>
            <a:off x="461628" y="4520639"/>
            <a:ext cx="0" cy="151216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pic>
        <p:nvPicPr>
          <p:cNvPr id="3" name="Picture 2" descr="http://www.globatron.org/wp-content/uploads/2010/07/vector-vs-bitmap.jpg">
            <a:extLst>
              <a:ext uri="{FF2B5EF4-FFF2-40B4-BE49-F238E27FC236}">
                <a16:creationId xmlns:a16="http://schemas.microsoft.com/office/drawing/2014/main" id="{A441BE9B-D9E4-483B-AAD1-23E74BE7B6C5}"/>
              </a:ext>
            </a:extLst>
          </p:cNvPr>
          <p:cNvPicPr>
            <a:picLocks noChangeAspect="1" noChangeArrowheads="1"/>
          </p:cNvPicPr>
          <p:nvPr/>
        </p:nvPicPr>
        <p:blipFill>
          <a:blip r:embed="rId2" cstate="print"/>
          <a:srcRect t="48489"/>
          <a:stretch>
            <a:fillRect/>
          </a:stretch>
        </p:blipFill>
        <p:spPr bwMode="auto">
          <a:xfrm>
            <a:off x="7374396" y="1604705"/>
            <a:ext cx="2872690" cy="2141577"/>
          </a:xfrm>
          <a:prstGeom prst="rect">
            <a:avLst/>
          </a:prstGeom>
          <a:noFill/>
        </p:spPr>
      </p:pic>
      <p:sp>
        <p:nvSpPr>
          <p:cNvPr id="4" name="Rectangle 3">
            <a:extLst>
              <a:ext uri="{FF2B5EF4-FFF2-40B4-BE49-F238E27FC236}">
                <a16:creationId xmlns:a16="http://schemas.microsoft.com/office/drawing/2014/main" id="{04704C3E-2BE1-4F4C-B6DE-C5578550B324}"/>
              </a:ext>
            </a:extLst>
          </p:cNvPr>
          <p:cNvSpPr/>
          <p:nvPr/>
        </p:nvSpPr>
        <p:spPr>
          <a:xfrm>
            <a:off x="101588" y="881803"/>
            <a:ext cx="9144000" cy="369332"/>
          </a:xfrm>
          <a:prstGeom prst="rect">
            <a:avLst/>
          </a:prstGeom>
        </p:spPr>
        <p:txBody>
          <a:bodyPr wrap="square">
            <a:spAutoFit/>
          </a:bodyPr>
          <a:lstStyle/>
          <a:p>
            <a:pPr marL="342900" lvl="0" indent="-342900">
              <a:spcBef>
                <a:spcPct val="20000"/>
              </a:spcBef>
              <a:defRPr/>
            </a:pPr>
            <a:r>
              <a:rPr lang="en-GB" b="1" kern="0" dirty="0">
                <a:solidFill>
                  <a:srgbClr val="FF0000"/>
                </a:solidFill>
                <a:latin typeface="Arial" panose="020B0604020202020204" pitchFamily="34" charset="0"/>
                <a:cs typeface="Arial" panose="020B0604020202020204" pitchFamily="34" charset="0"/>
              </a:rPr>
              <a:t>Quick Recap…</a:t>
            </a:r>
          </a:p>
        </p:txBody>
      </p:sp>
      <p:sp>
        <p:nvSpPr>
          <p:cNvPr id="5" name="AutoShape 14" descr="data:image/jpeg;base64,/9j/4AAQSkZJRgABAQAAAQABAAD/2wCEAAkGBhQSEBQUExQWFRUUFBQWFxcVFhgVGBcVFxQVFRgUFhQXHCYfFxokGRQUIC8gIycpLCwsFR4xNTAqNSYrLCkBCQoKDgwOFw8PFykcHBwpKjUwNSkpKSksKi4qLykqKi0pKSwsKSkpNSk1KSkpKjUpKSkuKi0sKSovKSwsMC0sLP/AABEIALsBDgMBIgACEQEDEQH/xAAcAAABBQEBAQAAAAAAAAAAAAAAAwQFBgcCCAH/xABLEAABAwIDBQQFBwYNBAMAAAABAAIDBBEFITEGEkFRYRNxgZEHIjKhsRRCUmJyksEIM4Ki0fAVFiMkQ1ODk7KzwtLhVGOj8WRzw//EABoBAQEBAAMBAAAAAAAAAAAAAAABAgMEBQb/xAAnEQEAAgIBAwQCAgMAAAAAAAAAARECAwQSITEFE1FhQYGR0RUycf/aAAwDAQACEQMRAD8A3FCEIBCF8cbIPj3gAkkAAXJOQAGpJ4LONq/TrRUpLIL1Ugy/kzuxA9ZSDvfohw6rHtuvSbVYk9zS8sp947kLMmlt8jIdZHWtrkOACqAKtJbQcY9OGJzk9m9lO08ImC9ur5N436iyrNTtFXTfnKud32p5CPIGwUP2vJfDM7mVUTtJWzNN+0f/AHjx71dtjPSZNRzXmMs0DwGvYXl5Yb5SRhx1GdxlcdQFlfaHmfMpWKue3Rx7jmg9RYF6V6GpeY+0MLt4hvbAMDxewLX3Lc8vVJBz0VxuvHkGIh+RyJ8irlsp6R6uhs1j+0iH9DKSWgco3+1H3ZjoVKW3pFCouC+mGimAEpdTP4iUerfpK27bd9u5W2ixuCb81NFJ9iRrv8JUU9Qi6EAhCEAhC+OcBrl3oPqFE1+1lHBftamFluBkbf7t7nyVG2o9OMETS2jYZ38HvDmRDzs5/cAO9BpNXWMiYXyPaxjcy57g1oHVxyComJemuiY5zYmyzlrSQ5jQ1jnC1mBzyDxPrWtlxWJY/tTUVj9+qldIQbtZoxn2WDId+vMqIfjFvZH79ytJa4Vu0NVUSvllkcS9xIbvuDGDgxjRcAAeepzKjKh0x0fb9JyrL8UkOrj52+C4FY76R8yqiwxYviEJvDVSt6NmeB91x3SrLg3p0xGmIFS1lQzjvt7J9ukjBu+bSqDFiEnMnvzS5xM2s5vl+woPRuyHpboa8tYH9jMcuyms0k8mP9l/cDforqvGM0bHez6vw8lp/oi9JNW2shop5O1hlJY0vJc+Mhji3dfqW3AG669r5WtYyltv6EIUUIQhAIQhALO/TLt6aClEUR/nFSHNadezjGT5Lc8w0dST82y0ReT/AEnbTfLsTnlBvGw9lFy7OMkXHRzt936asCqoQnlI4BaZIMpnHRpPgvj6dzdWkd4U5TVzeGf2QXfBPYMQjcbbwvyOR8ioKkhWauwmN+YG6eY/EKvVFOWOs7/33KhJPaXELZOzHP8AfVMkILJBXZZEEJQ1LDrGD3EfiFWWSEaGyXbXO71BZoq8N07Vv2X2/wAL05bjsg0nqR3Sy/g5VP8AhE8vej+ECgthx6Q61FV/ey/7l8OMu4zVJ/tJf9yqoxHoj+EuiCzuxK+r5z+m78XJCSqadWOP2nA/ElV/+EjyXw4keXvQTL6gDRrW92f4BMKmsCYPrHFIk3QKSzkpJCFQJeki3nAZnMCwzJJyAA4klIKwbBsBr4t7gJHD7TY3FvkRfwXHtz6MMs/iJbwx6sox+V6wL0XOfGHSybh+hGwOLej5HG1+jQR1UPtbsFJTML7h7Bqd3dc0cyLkEcyLdy1ukaWxNc3QWuOaaY5FvQOL/nXy4WPBfGavXOTO+Lrpuqru9eeFrqoedX5GycYfXPhljliduyRva9htezmm4Njr3JnPk5wGgJA7gbBchy+2eM9e7GbTNxCiiqG2BeLPaM9yRuT2d1xlzBB4qbWBfk+7UdnVS0bz6s47SPpKwesB9qMX/sgt9WVCEIQCEIQVL0p7S/IsLnkabSSDsYue/ICN4dWt33foryktZ/KF2i7SsipWn1adm+8f92XQHujDT/aFZMtQkhWfCsGjiAfON95zEZ9lv2h849NB1UNg8YMoJ+YN7xyA95v4Kce+/ejMpZm00rbNjIYM7BtmjIX0GXBLs2mbN6lTGyVp+m0EjqHat7wVWZFzdRmkpjeGfJgJYnF9O429bN0Tjo1x4t5Hw74WvIe3qMwrJgdUJGOhfmyRpaR38e8GxVKe9zCWHVpLT3g2/BVqDdC+kr4qoQumMJNgLlLyYdI0bxYQOf7baIGymtntk56x27E2/Xh3k8Aoqmpy97WjVxAHivTOx+zUdHTshGtgZCNXOPC/Ifvquly+Rlq6cNcXnn4vx28zP1DWMX3nxDPcO9Bw3byzFzgPZjaXZ8r/APCQxP0KWB7Gb17X3JBun3raHPMRHZyGx+ac7f8AHkumxmo9twDWkGwAvfgRfTvXhxzeRG72OuZ2/HTj0+L83E1+7+nJ0xXVXZ5OxbBZaaQxzMLXDnx7uaYr0X6T9k21FNJkDJE0vY4DMs4tPUZ+XVedS1e9xeRO7GYyissZqY+/r6nzDjyinxCeR4RKRcRutrfT46pq5ljbjyOq7bLldMYTouVcdjMBje9vbbvrezvglgNrtDmj2nHrloLLk16stk1ixnnGEXKpOgI4Lqjq3RSNkYbOY4OB6j8FqeMbLxOheS2Fhb7IZEyNzuA3XRNGvVZbW0248t8u5b3cecIue8Szq3RnPbtMNW2e9KcG6O1PZnixwcWX+q5oOXfbxUZth6SGSMcyB28XXFwHBjAeW8ASeWVuvBZqheHh6TxsNvuxHd6U83bONPobdK/JT080/wBn6Bsj96S5Y0i7Wmxefo34DmVfqjC6Z8bAWQxB2Qa2Jgz5bxu5x6kkrubuThq7S3x/T9u/HrjtH2znCMTfS1EU7Pbhka8dS033T0IuD0K9iYZiDJ4Y5ozdkrGvafquaHD3FeRdosI7CSwN28FunoB2h7bDnU7jd9K+w/8Aqku9nk7tB3NC5ccozxjKHV26stWc4Z+YaehCFXGEnUTtYxz3GzWtLnE6BoFyfIJRUX00478mwiYA2dUFsDe59y//AMbXjxQecNosZdV1c9Q7WaRz7cmk+q3wbujwUchC2ykMHPrOHHdv5EX93wVhiZdvT4GwHwCqdLUFjw4ag6cCNCD0IuPFXClHqCWL143ajiw8Wu5Ee/VSWZNX064NOpF08Z592hHXPrZfAN42YC4noojnCYiZG88hpbIZfBVCvlDpZHDRz3kdxcSFcccnFHCWX/nErbWGsbDq53IkZAePBUdVqAhCFVdNKUjmc03BSN19ugl9kwDXU19DNH3e0F6Fqq57X7tsy7h3C2fcvM9NUlj2vbkWuDgeoN16R2fxaPEaVlRGR2gbuvbxbJbP8SOncvJ5ueWjdhuq4qcf+TNVf1Nd24x6sZg+ZiAabD1iNT1S3y/O4yPL8F92dwcu3y4aZBfcfw8sMZYOiT6dqx13j/vE9XV+er5mfifzHimfcy/RGqq99p4+pJe+WVh0XmOvI7Z+7pvut5rfPSFtAygoni47edpaxvENPtOPTMjvtyXnsuW+Dl7uezfEVGVV+o7/ANfpcoqIgp27r33j5riWQuzOZXN18Xpsgq94Ke0aGjQ2dl0A+ByVETqjxF0eWreR/A8F2+LvjVlN+JcO7X7kU0h9V2jXEH80c8/f14+9Z7jcwdMbJabHrts2MA/SLi63c2w991FE3XLyuTjnj04MadPRMy+IT7DsDnnBMML5ANS1p3R0LtAfFI1uHSQm0sbmH6wtfuOhXnOyldn5wG/ZcSe5waAfNp9ytbS8sYWhpGpvy6cis7p6hzHBzTYjxB6EHIjopN2PAt/NAO+q9wb9w3Pk5dPdx5zm4e/w/UsNeqNef4PNrZ27waDcg553z71O+hDH/k+LMYTZlS10J5b3txnv3m7v6aoUspcbld0lU6KRkjDZ8b2vaeTmuDmnzAXY14dGMYvK5fI9/bOb2ohNMIxJtRTxTM9mWNkg7ntDgPena064WDflGYzvVFNTA5Rxuld9qR242/UCN331vK8nelDF/lOL1b73DZTE37MQEWXeWuPirCSqyEIWkdMbc2Ulhss0Dt+F5adDxDhyc05OHeFFqQo8V3cnC45jVQWOPbE2/lqCJ5+kwvjv3gbw8rJOr28nDSIII6YfSa0uf4Pfp4BIQ4xDbM27wUwxXEY3CzTfwRKhEyylzi5xLnE3JJuSeZJ1XCEKqUjhvqQ0df2JYQx8ZD4MKlMG2MnqAH+rFG7R8p3Q77DQC5/eBbqrND6L4LevWvv9Smu3zdKCfIIlwopo2n2ZGnofVPvSMtO5vtAhXjEfRS8NDqepimvezHgwPNuA3iWX73BVCdssD3RTMc0tNnRyAgjwOnwRbMlL7N7Uz0MvaQPtwc05tcOThxUbNGNW6H3HkUks5Y45xOOUXErdNqwv0+R7tpYXsdbWNwLb8906e9N8b9PN2kU8RLrWD5Te3UMH7VjqF0P8Zx/FTXx1ZV/F037mR7i2MS1MplmeXvdqT8AOA6BMkJxSU28c9F6ERERUdocZBrCdBfuTpmFSnRhU3TNYwcAPJLjHoW5b3kD+xBV5qV7faaQklaZa2OT2XA9NPcVCVtHbMIGKe4LQiadjDoSS630WguNvAW8UyT7Ba8QzsedASHfZcC0kdwN/BTO+ma8jZ6GnZDE27GuAb6rLeqBbgAonbDBmTU0krGhrmgu3RkHAC5Fu7Q6g6J/R4rE6Nji65Iyzs1w+k1981EbX7SQspnsjcS+S7bCxa0EEX3r5mxyH/JXzWvHZ70TF3f3TXamUuFivi+udckr4vp2QhCEHpb0E4z22EtjJ9ankfF13Se0Z4Wkt+itEWBfk6Yvu1dTTk5SxNkH2onbpt3tl/VW+rMtGOOYkKemmnOkMUkn3GF1vcvGr3lxJOZJJJ5k5k+a9O+mzEuywacXsZXRxD9J4Lh9xr15gSEkIQhaQIQhAIQhAK0bJYI0/y8oDmg2jYdHOGr3Di0HK3E34CxrDW3Nhqch3rY6TC6SOJjHdq8saG+qWsbcDO2ROZufFGcpR/wAoL5W3JOdz3BSHapKVzBcRs3B1O8497ikQ5GDqreTECPmPz6BwtfzA81H4nSMrYhFKQJGi0Mp1YeDHHjGTqOF7jjd7S1RYbix4EEXBHEEHUJ8yakd7dMWn/tyuA8GuvZBi0kbo3OY8EFpLXNOocDYjvBCSKtvpMoo21gkivuTxNf62u828brkan1Wm/wBZVRwyBRyw5QhCAS8VRZIKb2VpgZTI4XEIDgPrk2b5WJ/RCgnMK2Xja0S1xJJzEIO7YfXIzB6C1uJ4CXGN08fqx0UG71ha425kuBPioWoqi47xzTR854Eju5clGE7U09DVZOgEDzo+Eblj1YPVPl4qp41hslK/ced9js2SDRw/AjiPjqnzZk+kd29O+J2ZALmHk9oJHnmPFVY7KU45r4hCrR1S4pLGC1kj2tJuWgndJ57ul+qSqKt8hu9znH6xJt3ckkhAIQhAIQhBafRfinyfF6N/B0oid3TAxZ+LwfBesV4oimLHBzcnNIcD1abj3hez8OrBNDHK3SRjHjue0OHuKzKwyb8o/ELU9JD9OWSQ/wBmwNH+csGWrflE129iEEd8o6YO8ZJH390bVlKsAQhCqBCEIBCEIFaV4bIwnQPaT3BwJWwVNI5pILSMzwWP1EG7bk4XH4/v1Wp4BtXUzUcbmTu/kg2KRh3XbpaLNdZwPquaL94cOCM5OnBcWTj+EXSO3ZQ0k+y9rQw3+i4NsDfna6+9ijBABLQ07ney0nuF/glYwGAvLQ61g1p0LjpvdBYm3RdU+JVb3brZ3MGZO6RGxrQLlx3QA1oAJvyCCo+k+AxupWOBa7spHkHI7rpLNuP0HKpCD+SB6lSG1uNGsrHyBznt9WOMuJLnMZ6rXG+d3G7um9ZLV1L2cbGcQM1HJCALENZnZO3xohj9Yd6KbSQkKe2ZzhnA1Bid4euPiR5r7UYdcLnB5BTThzweyeDHJYXs11vWA42IB8OqJJ+WXAy8b66cOFs03dEpqsoDCc82OAcx4zaWnMOBGoISXycHO4/55ZcVGUSIU+ovbvbdAzIuTYAZ5nuJ8Us+IDLU8gkcaHyenIP52cENbxEZyc88ha7R3nkUFKQnDaMpBwsVpt8QhCAQhCAQhCAXq70U1/bYNRuOrYuz/unOi+DAvKK9Hfk/Vm/hTmX/ADVTK3wc1knxeVJWGV+muq38aqB9BsLPKFjj73lUVWL0iVPaYtXO/wDkyt+47s/9CrqIEIQqBC+gLpsaDkBdtYlGwpZkSgfUNKJmdkTZ2rD15JHC8UmoKgkDO26+N+bZGHPdcBqMrgjMEAhdwCxyU2JYqhgZUDMezINR+/kgsWEYrTVbmGKRsUm8LxTuDCOe5IbNkHk76qsbsAnH9DIeRDSQe4jIrKqvYeXWFzZW9+6fEHL3po3B61g3WsmaOTXED9U2VZ6Yavi0DIIB8pljg9fe3ZHfyhAaRdsTbvdnyCzzabbftWOgpg5kLsnvdYSTAZ2IGTI729UE3tmeAjqbY6pec2bl9S8gfC5U7RbOQU3rSu7R40HAH7PHvKEREI/ZzAtwdvMLAD1GnX7RHwSNdLvvJUniNe6U8hwCjnRqKZlgXO4nRhXPydFTmE2ljt85qWdhgOVlCU0jo3BzeCtFDiLJR9F3I/giG1BJNTNLGtbNAST2MpI3SdTFIM4+7MdEo6qpDm6lq2HkwxSDwdvt+CkTEuTEOSqGAxUMH82pN08JKlweR1ELMie93goeege97nyOL5HZuc7U9OQA4AZBWbsOij8SrY4hmbngBqoK7XxCNhJ14KtnVSeJVjpXXPgOSYFiNEkLotXyyo+IQhAIQhALcvyb6q8VbH9F8LwPtNkaf8sLDVrf5OVTatqmfSp2u+5IB/8AopKsz2gn36uof9Komd5yuP4pglal15Hnm9x/WKSVQLprV3HFdOo4FAhHAnLIE4igTlkCBo2FKthTxtOlW06Bo2FLMjToQJxTYc55yHiiG0Mjm6EjuNk+ixGY5Bzj71J0uCNBAILna2Aue+w4dTkpeHBn8mMHX1z91pA/WQVrcqH6k+dvguRgTzqQrgzCW/OkcTybut9wF/epGn2WLvZp5X9XGS367rJYoQ2ddxPuXw7PfXC0yPYiT/pYx39kfxKcM2Mm4QwjxaPg1S1plJ2fH0x7l8/gAfTHmFrZ2QqP6uL7w/2r5/FCf+rh+8P9qWUyL+Lv1wuf4tuGh+K112xcx1ih82/7U3k2Il/6aI/Z7P8AGyWUzFkFSzR1x1z+K5lxKpb80eS0Gp2VLfappG9Wb9v/ABusomTBmE2D3A8nWd7iA73paUoNZjE5yJLe4WURICczn3rR6vZ91s2tkH1cj9134OKr1XgAN9zIjVpuCO8HMeKoqjokmYlKz0RabEJuYUVHOiSbolJGFJOhQRxYuSE+fCm740CCF0WrlUCu/ojxgU1dI8m16Z7fOWE/6VSFI4FIRKSPoH/E1QNKxlpZBye8eTiF1BBdPcfpNyuqWfQqJ2+Urx+C7poEHMVMnTKdOYYE7jp0DRkCcMhTtlKl46VENWQJdtOnbKZP4KUNzP7c+AA4lUNKXDOLsgpiloS4X9hnP5zvsg6D6x8BxTzDcJdI9rd3fefZjFrD6zzoSPIdTYrRsE2RZFZ8tpJNfqNP1QdT1PuWbWIVjBNlJJG+o0RRnPefe7uoGrz1J8VaKPYqBvt70h+sbN+623vurAhRaIU1DHGLMY1n2WgfBLoQihCEIBCEIBCEIBIVNDHILSMa8fWaD8UuhBW67YaJ2cTnRHl7Tfuuz8iFTsf2afH+fZdoybKzh+lq3uOR6rVVy9gIIIBBFiDmCORCJTz/AInhVh61nN4PA06OHzT10PTRVytwosPRbftFsTYGSmFxnvRa3HHcv/h8uSzitoN0EtBLeLOLOdhqR01HDLIW0pSnQJJ8KnqvD+Lcwc8lHvhVRFPiSL4VKugSL4EVEvgTeSJS74U2lhQRZCs3o9wc1NU5g4Qvd5PiH+pV+aJah+TtRb1dUvIuGU274vlYR/lFFQPpMwzssbqwNHvbKP7VjXn9YuUbTQrSPTrgJbVU9WB6sjOweeT2Fz2X72uf/dqjUsKJJSnp0+ip13TwJ9FTqobx06cMp04ZCunOAsBmToBqf2DqiOBGG9ToANSeQClsEweSaQNYLvPH5sbeJJ+J1Og5Jxs3stJUuuMm6OkI9Vo4sYOJ/c2yC1DC8Jjp49yMWHEnVx5uPErEy1EEMDwFlMyzc3H2nnVx/AcgpNCEaCEIQCEIQCEIQCEIQCEIQCEIQCEIQCrG1OyAnvLDZsw1Ggk6Hk7r58xZ0IMFr8PLXOs0hwJ34yLG/EtH0ubeOoz9qHmpARvN0PJbptLsmyqG8LMlAyfwP1X8x11HuWT4xg0kEhDm7r9XN4P+u06X66HjY5ixLMwqz6dN3xKcdEHZj9hB5EcD0TWSmWkQz4k1lhU0+mTSaBQQNREtq/J1wvdpKqc/0szYx3RNvf70rh4LIaqEnIAkk2AGpJyAA5kr07sNs98hw+npz7TGXfb+seS9+fEbziB0AUlqDzaLAI62mkglHqvGRGrXA3a9vUEA+7QrCK7Z+WjmdDMLOGbXD2Xt4PYeI+ByK9EpnimDw1DNyaNr26i+oPNrhm09QQkSTDC4Ik6Y1dY5TiKdzI8mg2AuXe91yrxsPs9Tyxb8kYe76xJH3Cd0+SrNKbR0Es53YYy88SB6rftHTwuPBXPAPRwG+vUOuTa7WnXo544fVbl11V4hiDWhrQGgaAAADuA0Xay1TiGFrGhrQGtAsABYAdAF2hCKEIQgEIQgEIQgEIQgEIQgEIQgEIQgEIQgEIQgEzxTCYqhm5K0OHA6Fp5tOoKeIQZbtB6NZWEvgPaDwD7cnN0f3jPpwVOqYHMduSsLHDg4EH36r0GkKuijlbuyMa9vJ7Q4eRVhKefHwhMKuLJabtrsrTQkGKPcvrZ77eDd6w8E+2N2OpJI+0fC17gct8ue37jiWnyVtKVX0VbCumnbWTNtFEd6EH+kkGkgH0G6g8XWtoVtC+NbbIL6stP/2Q==">
            <a:extLst>
              <a:ext uri="{FF2B5EF4-FFF2-40B4-BE49-F238E27FC236}">
                <a16:creationId xmlns:a16="http://schemas.microsoft.com/office/drawing/2014/main" id="{658824E7-6044-4D6B-9EC9-CE03BAE0FC58}"/>
              </a:ext>
            </a:extLst>
          </p:cNvPr>
          <p:cNvSpPr>
            <a:spLocks noChangeAspect="1" noChangeArrowheads="1"/>
          </p:cNvSpPr>
          <p:nvPr/>
        </p:nvSpPr>
        <p:spPr bwMode="auto">
          <a:xfrm>
            <a:off x="293675" y="-34245"/>
            <a:ext cx="2695575" cy="18669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6" name="AutoShape 16" descr="data:image/jpeg;base64,/9j/4AAQSkZJRgABAQAAAQABAAD/2wCEAAkGBhQSEBQUExQWFRUUFBQWFxcVFhgVGBcVFxQVFRgUFhQXHCYfFxokGRQUIC8gIycpLCwsFR4xNTAqNSYrLCkBCQoKDgwOFw8PFykcHBwpKjUwNSkpKSksKi4qLykqKi0pKSwsKSkpNSk1KSkpKjUpKSkuKi0sKSovKSwsMC0sLP/AABEIALsBDgMBIgACEQEDEQH/xAAcAAABBQEBAQAAAAAAAAAAAAAAAwQFBgcCCAH/xABLEAABAwIDBQQFBwYNBAMAAAABAAIDBBEFITEGEkFRYRNxgZEHIjKhsRRCUmJyksEIM4Ki0fAVFiMkQ1ODk7KzwtLhVGOj8WRzw//EABoBAQEBAAMBAAAAAAAAAAAAAAABAgMEBQb/xAAnEQEAAgIBAwQCAgMAAAAAAAAAARECAwQSITEFE1FhQYGR0RUycf/aAAwDAQACEQMRAD8A3FCEIBCF8cbIPj3gAkkAAXJOQAGpJ4LONq/TrRUpLIL1Ugy/kzuxA9ZSDvfohw6rHtuvSbVYk9zS8sp947kLMmlt8jIdZHWtrkOACqAKtJbQcY9OGJzk9m9lO08ImC9ur5N436iyrNTtFXTfnKud32p5CPIGwUP2vJfDM7mVUTtJWzNN+0f/AHjx71dtjPSZNRzXmMs0DwGvYXl5Yb5SRhx1GdxlcdQFlfaHmfMpWKue3Rx7jmg9RYF6V6GpeY+0MLt4hvbAMDxewLX3Lc8vVJBz0VxuvHkGIh+RyJ8irlsp6R6uhs1j+0iH9DKSWgco3+1H3ZjoVKW3pFCouC+mGimAEpdTP4iUerfpK27bd9u5W2ixuCb81NFJ9iRrv8JUU9Qi6EAhCEAhC+OcBrl3oPqFE1+1lHBftamFluBkbf7t7nyVG2o9OMETS2jYZ38HvDmRDzs5/cAO9BpNXWMiYXyPaxjcy57g1oHVxyComJemuiY5zYmyzlrSQ5jQ1jnC1mBzyDxPrWtlxWJY/tTUVj9+qldIQbtZoxn2WDId+vMqIfjFvZH79ytJa4Vu0NVUSvllkcS9xIbvuDGDgxjRcAAeepzKjKh0x0fb9JyrL8UkOrj52+C4FY76R8yqiwxYviEJvDVSt6NmeB91x3SrLg3p0xGmIFS1lQzjvt7J9ukjBu+bSqDFiEnMnvzS5xM2s5vl+woPRuyHpboa8tYH9jMcuyms0k8mP9l/cDforqvGM0bHez6vw8lp/oi9JNW2shop5O1hlJY0vJc+Mhji3dfqW3AG669r5WtYyltv6EIUUIQhAIQhALO/TLt6aClEUR/nFSHNadezjGT5Lc8w0dST82y0ReT/AEnbTfLsTnlBvGw9lFy7OMkXHRzt936asCqoQnlI4BaZIMpnHRpPgvj6dzdWkd4U5TVzeGf2QXfBPYMQjcbbwvyOR8ioKkhWauwmN+YG6eY/EKvVFOWOs7/33KhJPaXELZOzHP8AfVMkILJBXZZEEJQ1LDrGD3EfiFWWSEaGyXbXO71BZoq8N07Vv2X2/wAL05bjsg0nqR3Sy/g5VP8AhE8vej+ECgthx6Q61FV/ey/7l8OMu4zVJ/tJf9yqoxHoj+EuiCzuxK+r5z+m78XJCSqadWOP2nA/ElV/+EjyXw4keXvQTL6gDRrW92f4BMKmsCYPrHFIk3QKSzkpJCFQJeki3nAZnMCwzJJyAA4klIKwbBsBr4t7gJHD7TY3FvkRfwXHtz6MMs/iJbwx6sox+V6wL0XOfGHSybh+hGwOLej5HG1+jQR1UPtbsFJTML7h7Bqd3dc0cyLkEcyLdy1ukaWxNc3QWuOaaY5FvQOL/nXy4WPBfGavXOTO+Lrpuqru9eeFrqoedX5GycYfXPhljliduyRva9htezmm4Njr3JnPk5wGgJA7gbBchy+2eM9e7GbTNxCiiqG2BeLPaM9yRuT2d1xlzBB4qbWBfk+7UdnVS0bz6s47SPpKwesB9qMX/sgt9WVCEIQCEIQVL0p7S/IsLnkabSSDsYue/ICN4dWt33foryktZ/KF2i7SsipWn1adm+8f92XQHujDT/aFZMtQkhWfCsGjiAfON95zEZ9lv2h849NB1UNg8YMoJ+YN7xyA95v4Kce+/ejMpZm00rbNjIYM7BtmjIX0GXBLs2mbN6lTGyVp+m0EjqHat7wVWZFzdRmkpjeGfJgJYnF9O429bN0Tjo1x4t5Hw74WvIe3qMwrJgdUJGOhfmyRpaR38e8GxVKe9zCWHVpLT3g2/BVqDdC+kr4qoQumMJNgLlLyYdI0bxYQOf7baIGymtntk56x27E2/Xh3k8Aoqmpy97WjVxAHivTOx+zUdHTshGtgZCNXOPC/Ifvquly+Rlq6cNcXnn4vx28zP1DWMX3nxDPcO9Bw3byzFzgPZjaXZ8r/APCQxP0KWB7Gb17X3JBun3raHPMRHZyGx+ac7f8AHkumxmo9twDWkGwAvfgRfTvXhxzeRG72OuZ2/HTj0+L83E1+7+nJ0xXVXZ5OxbBZaaQxzMLXDnx7uaYr0X6T9k21FNJkDJE0vY4DMs4tPUZ+XVedS1e9xeRO7GYyissZqY+/r6nzDjyinxCeR4RKRcRutrfT46pq5ljbjyOq7bLldMYTouVcdjMBje9vbbvrezvglgNrtDmj2nHrloLLk16stk1ixnnGEXKpOgI4Lqjq3RSNkYbOY4OB6j8FqeMbLxOheS2Fhb7IZEyNzuA3XRNGvVZbW0248t8u5b3cecIue8Szq3RnPbtMNW2e9KcG6O1PZnixwcWX+q5oOXfbxUZth6SGSMcyB28XXFwHBjAeW8ASeWVuvBZqheHh6TxsNvuxHd6U83bONPobdK/JT080/wBn6Bsj96S5Y0i7Wmxefo34DmVfqjC6Z8bAWQxB2Qa2Jgz5bxu5x6kkrubuThq7S3x/T9u/HrjtH2znCMTfS1EU7Pbhka8dS033T0IuD0K9iYZiDJ4Y5ozdkrGvafquaHD3FeRdosI7CSwN28FunoB2h7bDnU7jd9K+w/8Aqku9nk7tB3NC5ccozxjKHV26stWc4Z+YaehCFXGEnUTtYxz3GzWtLnE6BoFyfIJRUX00478mwiYA2dUFsDe59y//AMbXjxQecNosZdV1c9Q7WaRz7cmk+q3wbujwUchC2ykMHPrOHHdv5EX93wVhiZdvT4GwHwCqdLUFjw4ag6cCNCD0IuPFXClHqCWL143ajiw8Wu5Ee/VSWZNX064NOpF08Z592hHXPrZfAN42YC4noojnCYiZG88hpbIZfBVCvlDpZHDRz3kdxcSFcccnFHCWX/nErbWGsbDq53IkZAePBUdVqAhCFVdNKUjmc03BSN19ugl9kwDXU19DNH3e0F6Fqq57X7tsy7h3C2fcvM9NUlj2vbkWuDgeoN16R2fxaPEaVlRGR2gbuvbxbJbP8SOncvJ5ueWjdhuq4qcf+TNVf1Nd24x6sZg+ZiAabD1iNT1S3y/O4yPL8F92dwcu3y4aZBfcfw8sMZYOiT6dqx13j/vE9XV+er5mfifzHimfcy/RGqq99p4+pJe+WVh0XmOvI7Z+7pvut5rfPSFtAygoni47edpaxvENPtOPTMjvtyXnsuW+Dl7uezfEVGVV+o7/ANfpcoqIgp27r33j5riWQuzOZXN18Xpsgq94Ke0aGjQ2dl0A+ByVETqjxF0eWreR/A8F2+LvjVlN+JcO7X7kU0h9V2jXEH80c8/f14+9Z7jcwdMbJabHrts2MA/SLi63c2w991FE3XLyuTjnj04MadPRMy+IT7DsDnnBMML5ANS1p3R0LtAfFI1uHSQm0sbmH6wtfuOhXnOyldn5wG/ZcSe5waAfNp9ytbS8sYWhpGpvy6cis7p6hzHBzTYjxB6EHIjopN2PAt/NAO+q9wb9w3Pk5dPdx5zm4e/w/UsNeqNef4PNrZ27waDcg553z71O+hDH/k+LMYTZlS10J5b3txnv3m7v6aoUspcbld0lU6KRkjDZ8b2vaeTmuDmnzAXY14dGMYvK5fI9/bOb2ohNMIxJtRTxTM9mWNkg7ntDgPena064WDflGYzvVFNTA5Rxuld9qR242/UCN331vK8nelDF/lOL1b73DZTE37MQEWXeWuPirCSqyEIWkdMbc2Ulhss0Dt+F5adDxDhyc05OHeFFqQo8V3cnC45jVQWOPbE2/lqCJ5+kwvjv3gbw8rJOr28nDSIII6YfSa0uf4Pfp4BIQ4xDbM27wUwxXEY3CzTfwRKhEyylzi5xLnE3JJuSeZJ1XCEKqUjhvqQ0df2JYQx8ZD4MKlMG2MnqAH+rFG7R8p3Q77DQC5/eBbqrND6L4LevWvv9Smu3zdKCfIIlwopo2n2ZGnofVPvSMtO5vtAhXjEfRS8NDqepimvezHgwPNuA3iWX73BVCdssD3RTMc0tNnRyAgjwOnwRbMlL7N7Uz0MvaQPtwc05tcOThxUbNGNW6H3HkUks5Y45xOOUXErdNqwv0+R7tpYXsdbWNwLb8906e9N8b9PN2kU8RLrWD5Te3UMH7VjqF0P8Zx/FTXx1ZV/F037mR7i2MS1MplmeXvdqT8AOA6BMkJxSU28c9F6ERERUdocZBrCdBfuTpmFSnRhU3TNYwcAPJLjHoW5b3kD+xBV5qV7faaQklaZa2OT2XA9NPcVCVtHbMIGKe4LQiadjDoSS630WguNvAW8UyT7Ba8QzsedASHfZcC0kdwN/BTO+ma8jZ6GnZDE27GuAb6rLeqBbgAonbDBmTU0krGhrmgu3RkHAC5Fu7Q6g6J/R4rE6Nji65Iyzs1w+k1981EbX7SQspnsjcS+S7bCxa0EEX3r5mxyH/JXzWvHZ70TF3f3TXamUuFivi+udckr4vp2QhCEHpb0E4z22EtjJ9ankfF13Se0Z4Wkt+itEWBfk6Yvu1dTTk5SxNkH2onbpt3tl/VW+rMtGOOYkKemmnOkMUkn3GF1vcvGr3lxJOZJJJ5k5k+a9O+mzEuywacXsZXRxD9J4Lh9xr15gSEkIQhaQIQhAIQhAK0bJYI0/y8oDmg2jYdHOGr3Di0HK3E34CxrDW3Nhqch3rY6TC6SOJjHdq8saG+qWsbcDO2ROZufFGcpR/wAoL5W3JOdz3BSHapKVzBcRs3B1O8497ikQ5GDqreTECPmPz6BwtfzA81H4nSMrYhFKQJGi0Mp1YeDHHjGTqOF7jjd7S1RYbix4EEXBHEEHUJ8yakd7dMWn/tyuA8GuvZBi0kbo3OY8EFpLXNOocDYjvBCSKtvpMoo21gkivuTxNf62u828brkan1Wm/wBZVRwyBRyw5QhCAS8VRZIKb2VpgZTI4XEIDgPrk2b5WJ/RCgnMK2Xja0S1xJJzEIO7YfXIzB6C1uJ4CXGN08fqx0UG71ha425kuBPioWoqi47xzTR854Eju5clGE7U09DVZOgEDzo+Eblj1YPVPl4qp41hslK/ced9js2SDRw/AjiPjqnzZk+kd29O+J2ZALmHk9oJHnmPFVY7KU45r4hCrR1S4pLGC1kj2tJuWgndJ57ul+qSqKt8hu9znH6xJt3ckkhAIQhAIQhBafRfinyfF6N/B0oid3TAxZ+LwfBesV4oimLHBzcnNIcD1abj3hez8OrBNDHK3SRjHjue0OHuKzKwyb8o/ELU9JD9OWSQ/wBmwNH+csGWrflE129iEEd8o6YO8ZJH390bVlKsAQhCqBCEIBCEIFaV4bIwnQPaT3BwJWwVNI5pILSMzwWP1EG7bk4XH4/v1Wp4BtXUzUcbmTu/kg2KRh3XbpaLNdZwPquaL94cOCM5OnBcWTj+EXSO3ZQ0k+y9rQw3+i4NsDfna6+9ijBABLQ07ney0nuF/glYwGAvLQ61g1p0LjpvdBYm3RdU+JVb3brZ3MGZO6RGxrQLlx3QA1oAJvyCCo+k+AxupWOBa7spHkHI7rpLNuP0HKpCD+SB6lSG1uNGsrHyBznt9WOMuJLnMZ6rXG+d3G7um9ZLV1L2cbGcQM1HJCALENZnZO3xohj9Yd6KbSQkKe2ZzhnA1Bid4euPiR5r7UYdcLnB5BTThzweyeDHJYXs11vWA42IB8OqJJ+WXAy8b66cOFs03dEpqsoDCc82OAcx4zaWnMOBGoISXycHO4/55ZcVGUSIU+ovbvbdAzIuTYAZ5nuJ8Us+IDLU8gkcaHyenIP52cENbxEZyc88ha7R3nkUFKQnDaMpBwsVpt8QhCAQhCAQhCAXq70U1/bYNRuOrYuz/unOi+DAvKK9Hfk/Vm/hTmX/ADVTK3wc1knxeVJWGV+muq38aqB9BsLPKFjj73lUVWL0iVPaYtXO/wDkyt+47s/9CrqIEIQqBC+gLpsaDkBdtYlGwpZkSgfUNKJmdkTZ2rD15JHC8UmoKgkDO26+N+bZGHPdcBqMrgjMEAhdwCxyU2JYqhgZUDMezINR+/kgsWEYrTVbmGKRsUm8LxTuDCOe5IbNkHk76qsbsAnH9DIeRDSQe4jIrKqvYeXWFzZW9+6fEHL3po3B61g3WsmaOTXED9U2VZ6Yavi0DIIB8pljg9fe3ZHfyhAaRdsTbvdnyCzzabbftWOgpg5kLsnvdYSTAZ2IGTI729UE3tmeAjqbY6pec2bl9S8gfC5U7RbOQU3rSu7R40HAH7PHvKEREI/ZzAtwdvMLAD1GnX7RHwSNdLvvJUniNe6U8hwCjnRqKZlgXO4nRhXPydFTmE2ljt85qWdhgOVlCU0jo3BzeCtFDiLJR9F3I/giG1BJNTNLGtbNAST2MpI3SdTFIM4+7MdEo6qpDm6lq2HkwxSDwdvt+CkTEuTEOSqGAxUMH82pN08JKlweR1ELMie93goeege97nyOL5HZuc7U9OQA4AZBWbsOij8SrY4hmbngBqoK7XxCNhJ14KtnVSeJVjpXXPgOSYFiNEkLotXyyo+IQhAIQhALcvyb6q8VbH9F8LwPtNkaf8sLDVrf5OVTatqmfSp2u+5IB/8AopKsz2gn36uof9Komd5yuP4pglal15Hnm9x/WKSVQLprV3HFdOo4FAhHAnLIE4igTlkCBo2FKthTxtOlW06Bo2FLMjToQJxTYc55yHiiG0Mjm6EjuNk+ixGY5Bzj71J0uCNBAILna2Aue+w4dTkpeHBn8mMHX1z91pA/WQVrcqH6k+dvguRgTzqQrgzCW/OkcTybut9wF/epGn2WLvZp5X9XGS367rJYoQ2ddxPuXw7PfXC0yPYiT/pYx39kfxKcM2Mm4QwjxaPg1S1plJ2fH0x7l8/gAfTHmFrZ2QqP6uL7w/2r5/FCf+rh+8P9qWUyL+Lv1wuf4tuGh+K112xcx1ih82/7U3k2Il/6aI/Z7P8AGyWUzFkFSzR1x1z+K5lxKpb80eS0Gp2VLfappG9Wb9v/ABusomTBmE2D3A8nWd7iA73paUoNZjE5yJLe4WURICczn3rR6vZ91s2tkH1cj9134OKr1XgAN9zIjVpuCO8HMeKoqjokmYlKz0RabEJuYUVHOiSbolJGFJOhQRxYuSE+fCm740CCF0WrlUCu/ojxgU1dI8m16Z7fOWE/6VSFI4FIRKSPoH/E1QNKxlpZBye8eTiF1BBdPcfpNyuqWfQqJ2+Urx+C7poEHMVMnTKdOYYE7jp0DRkCcMhTtlKl46VENWQJdtOnbKZP4KUNzP7c+AA4lUNKXDOLsgpiloS4X9hnP5zvsg6D6x8BxTzDcJdI9rd3fefZjFrD6zzoSPIdTYrRsE2RZFZ8tpJNfqNP1QdT1PuWbWIVjBNlJJG+o0RRnPefe7uoGrz1J8VaKPYqBvt70h+sbN+623vurAhRaIU1DHGLMY1n2WgfBLoQihCEIBCEIBCEIBIVNDHILSMa8fWaD8UuhBW67YaJ2cTnRHl7Tfuuz8iFTsf2afH+fZdoybKzh+lq3uOR6rVVy9gIIIBBFiDmCORCJTz/AInhVh61nN4PA06OHzT10PTRVytwosPRbftFsTYGSmFxnvRa3HHcv/h8uSzitoN0EtBLeLOLOdhqR01HDLIW0pSnQJJ8KnqvD+Lcwc8lHvhVRFPiSL4VKugSL4EVEvgTeSJS74U2lhQRZCs3o9wc1NU5g4Qvd5PiH+pV+aJah+TtRb1dUvIuGU274vlYR/lFFQPpMwzssbqwNHvbKP7VjXn9YuUbTQrSPTrgJbVU9WB6sjOweeT2Fz2X72uf/dqjUsKJJSnp0+ip13TwJ9FTqobx06cMp04ZCunOAsBmToBqf2DqiOBGG9ToANSeQClsEweSaQNYLvPH5sbeJJ+J1Og5Jxs3stJUuuMm6OkI9Vo4sYOJ/c2yC1DC8Jjp49yMWHEnVx5uPErEy1EEMDwFlMyzc3H2nnVx/AcgpNCEaCEIQCEIQCEIQCEIQCEIQCEIQCEIQCrG1OyAnvLDZsw1Ggk6Hk7r58xZ0IMFr8PLXOs0hwJ34yLG/EtH0ubeOoz9qHmpARvN0PJbptLsmyqG8LMlAyfwP1X8x11HuWT4xg0kEhDm7r9XN4P+u06X66HjY5ixLMwqz6dN3xKcdEHZj9hB5EcD0TWSmWkQz4k1lhU0+mTSaBQQNREtq/J1wvdpKqc/0szYx3RNvf70rh4LIaqEnIAkk2AGpJyAA5kr07sNs98hw+npz7TGXfb+seS9+fEbziB0AUlqDzaLAI62mkglHqvGRGrXA3a9vUEA+7QrCK7Z+WjmdDMLOGbXD2Xt4PYeI+ByK9EpnimDw1DNyaNr26i+oPNrhm09QQkSTDC4Ik6Y1dY5TiKdzI8mg2AuXe91yrxsPs9Tyxb8kYe76xJH3Cd0+SrNKbR0Es53YYy88SB6rftHTwuPBXPAPRwG+vUOuTa7WnXo544fVbl11V4hiDWhrQGgaAAADuA0Xay1TiGFrGhrQGtAsABYAdAF2hCKEIQgEIQgEIQgEIQgEIQgEIQgEIQgEIQgEIQgEzxTCYqhm5K0OHA6Fp5tOoKeIQZbtB6NZWEvgPaDwD7cnN0f3jPpwVOqYHMduSsLHDg4EH36r0GkKuijlbuyMa9vJ7Q4eRVhKefHwhMKuLJabtrsrTQkGKPcvrZ77eDd6w8E+2N2OpJI+0fC17gct8ue37jiWnyVtKVX0VbCumnbWTNtFEd6EH+kkGkgH0G6g8XWtoVtC+NbbIL6stP/2Q==">
            <a:extLst>
              <a:ext uri="{FF2B5EF4-FFF2-40B4-BE49-F238E27FC236}">
                <a16:creationId xmlns:a16="http://schemas.microsoft.com/office/drawing/2014/main" id="{E372DBF8-87C7-4BD3-BB20-CAED63132D51}"/>
              </a:ext>
            </a:extLst>
          </p:cNvPr>
          <p:cNvSpPr>
            <a:spLocks noChangeAspect="1" noChangeArrowheads="1"/>
          </p:cNvSpPr>
          <p:nvPr/>
        </p:nvSpPr>
        <p:spPr bwMode="auto">
          <a:xfrm>
            <a:off x="293675" y="-34245"/>
            <a:ext cx="2695575" cy="18669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7" name="Rectangle 6">
            <a:extLst>
              <a:ext uri="{FF2B5EF4-FFF2-40B4-BE49-F238E27FC236}">
                <a16:creationId xmlns:a16="http://schemas.microsoft.com/office/drawing/2014/main" id="{2CCB896E-2517-420B-B1CF-9901B27ACB6A}"/>
              </a:ext>
            </a:extLst>
          </p:cNvPr>
          <p:cNvSpPr/>
          <p:nvPr/>
        </p:nvSpPr>
        <p:spPr>
          <a:xfrm>
            <a:off x="138100" y="1261007"/>
            <a:ext cx="9144000" cy="2354491"/>
          </a:xfrm>
          <a:prstGeom prst="rect">
            <a:avLst/>
          </a:prstGeom>
        </p:spPr>
        <p:txBody>
          <a:bodyPr wrap="square">
            <a:spAutoFit/>
          </a:bodyPr>
          <a:lstStyle/>
          <a:p>
            <a:pPr defTabSz="912813">
              <a:spcBef>
                <a:spcPts val="0"/>
              </a:spcBef>
            </a:pPr>
            <a:r>
              <a:rPr lang="en-GB" sz="3200" b="1" u="sng" dirty="0">
                <a:latin typeface="Arial" panose="020B0604020202020204" pitchFamily="34" charset="0"/>
                <a:cs typeface="Arial" panose="020B0604020202020204" pitchFamily="34" charset="0"/>
              </a:rPr>
              <a:t>Bitmap images  - Saving as ‘Binary’</a:t>
            </a:r>
          </a:p>
          <a:p>
            <a:pPr defTabSz="912813">
              <a:spcBef>
                <a:spcPts val="600"/>
              </a:spcBef>
            </a:pPr>
            <a:r>
              <a:rPr lang="en-GB" dirty="0">
                <a:solidFill>
                  <a:schemeClr val="accent5">
                    <a:lumMod val="10000"/>
                  </a:schemeClr>
                </a:solidFill>
                <a:latin typeface="Arial" panose="020B0604020202020204" pitchFamily="34" charset="0"/>
                <a:cs typeface="Arial" panose="020B0604020202020204" pitchFamily="34" charset="0"/>
              </a:rPr>
              <a:t>How does computer save ‘Bitmap’ image as binary?</a:t>
            </a:r>
          </a:p>
          <a:p>
            <a:pPr defTabSz="912813">
              <a:spcBef>
                <a:spcPts val="600"/>
              </a:spcBef>
              <a:buFontTx/>
              <a:buChar char="-"/>
            </a:pPr>
            <a:r>
              <a:rPr lang="en-GB" dirty="0">
                <a:solidFill>
                  <a:schemeClr val="accent5">
                    <a:lumMod val="10000"/>
                  </a:schemeClr>
                </a:solidFill>
                <a:latin typeface="Arial" panose="020B0604020202020204" pitchFamily="34" charset="0"/>
                <a:cs typeface="Arial" panose="020B0604020202020204" pitchFamily="34" charset="0"/>
              </a:rPr>
              <a:t> Image divided up into pixels</a:t>
            </a:r>
          </a:p>
          <a:p>
            <a:pPr defTabSz="912813">
              <a:spcBef>
                <a:spcPts val="600"/>
              </a:spcBef>
              <a:buFontTx/>
              <a:buChar char="-"/>
            </a:pPr>
            <a:r>
              <a:rPr lang="en-GB" dirty="0">
                <a:solidFill>
                  <a:schemeClr val="accent5">
                    <a:lumMod val="10000"/>
                  </a:schemeClr>
                </a:solidFill>
                <a:latin typeface="Arial" panose="020B0604020202020204" pitchFamily="34" charset="0"/>
                <a:cs typeface="Arial" panose="020B0604020202020204" pitchFamily="34" charset="0"/>
              </a:rPr>
              <a:t> A pixel can only be one colour at a time</a:t>
            </a:r>
          </a:p>
          <a:p>
            <a:pPr defTabSz="912813">
              <a:spcBef>
                <a:spcPts val="600"/>
              </a:spcBef>
              <a:buFontTx/>
              <a:buChar char="-"/>
            </a:pPr>
            <a:r>
              <a:rPr lang="en-GB" dirty="0">
                <a:solidFill>
                  <a:schemeClr val="accent5">
                    <a:lumMod val="10000"/>
                  </a:schemeClr>
                </a:solidFill>
                <a:latin typeface="Arial" panose="020B0604020202020204" pitchFamily="34" charset="0"/>
                <a:cs typeface="Arial" panose="020B0604020202020204" pitchFamily="34" charset="0"/>
              </a:rPr>
              <a:t> The colour of each pixel stored in binary</a:t>
            </a:r>
          </a:p>
          <a:p>
            <a:pPr defTabSz="912813">
              <a:spcBef>
                <a:spcPts val="600"/>
              </a:spcBef>
              <a:buFontTx/>
              <a:buChar char="-"/>
            </a:pPr>
            <a:r>
              <a:rPr lang="en-GB" dirty="0">
                <a:solidFill>
                  <a:schemeClr val="accent5">
                    <a:lumMod val="10000"/>
                  </a:schemeClr>
                </a:solidFill>
                <a:latin typeface="Arial" panose="020B0604020202020204" pitchFamily="34" charset="0"/>
                <a:cs typeface="Arial" panose="020B0604020202020204" pitchFamily="34" charset="0"/>
              </a:rPr>
              <a:t> The more bits used to store each pixel, the more colours!</a:t>
            </a:r>
          </a:p>
        </p:txBody>
      </p:sp>
      <p:sp>
        <p:nvSpPr>
          <p:cNvPr id="8" name="WordArt 4">
            <a:extLst>
              <a:ext uri="{FF2B5EF4-FFF2-40B4-BE49-F238E27FC236}">
                <a16:creationId xmlns:a16="http://schemas.microsoft.com/office/drawing/2014/main" id="{0D38CCF5-5EDD-4FF8-A086-EF873903FF23}"/>
              </a:ext>
            </a:extLst>
          </p:cNvPr>
          <p:cNvSpPr>
            <a:spLocks noChangeArrowheads="1" noChangeShapeType="1" noTextEdit="1"/>
          </p:cNvSpPr>
          <p:nvPr/>
        </p:nvSpPr>
        <p:spPr bwMode="auto">
          <a:xfrm rot="20878215">
            <a:off x="144922" y="3780326"/>
            <a:ext cx="1944216" cy="620688"/>
          </a:xfrm>
          <a:prstGeom prst="rect">
            <a:avLst/>
          </a:prstGeom>
        </p:spPr>
        <p:txBody>
          <a:bodyPr wrap="none" fromWordArt="1">
            <a:prstTxWarp prst="textCurveUp">
              <a:avLst>
                <a:gd name="adj" fmla="val 40356"/>
              </a:avLst>
            </a:prstTxWarp>
          </a:bodyPr>
          <a:lstStyle/>
          <a:p>
            <a:pPr algn="ctr"/>
            <a:r>
              <a:rPr lang="en-GB" sz="3600" kern="10" dirty="0">
                <a:ln w="25400">
                  <a:solidFill>
                    <a:srgbClr val="000000"/>
                  </a:solidFill>
                  <a:round/>
                  <a:headEnd/>
                  <a:tailEnd/>
                </a:ln>
                <a:solidFill>
                  <a:srgbClr val="FFD501"/>
                </a:solidFill>
                <a:effectLst>
                  <a:outerShdw dist="45791" dir="2021404" algn="ctr" rotWithShape="0">
                    <a:srgbClr val="808080">
                      <a:alpha val="80000"/>
                    </a:srgbClr>
                  </a:outerShdw>
                </a:effectLst>
                <a:latin typeface="Arial Black"/>
              </a:rPr>
              <a:t>Example!</a:t>
            </a:r>
          </a:p>
        </p:txBody>
      </p:sp>
      <p:sp>
        <p:nvSpPr>
          <p:cNvPr id="9" name="AutoShape 2" descr="http://upload.wikimedia.org/wikipedia/commons/e/e8/Bitmap_vs_vector.svg">
            <a:extLst>
              <a:ext uri="{FF2B5EF4-FFF2-40B4-BE49-F238E27FC236}">
                <a16:creationId xmlns:a16="http://schemas.microsoft.com/office/drawing/2014/main" id="{02E9FE7A-08DF-45C2-AB16-07F710139EAF}"/>
              </a:ext>
            </a:extLst>
          </p:cNvPr>
          <p:cNvSpPr>
            <a:spLocks noChangeAspect="1" noChangeArrowheads="1"/>
          </p:cNvSpPr>
          <p:nvPr/>
        </p:nvSpPr>
        <p:spPr bwMode="auto">
          <a:xfrm>
            <a:off x="293675" y="-934357"/>
            <a:ext cx="4752975" cy="3743325"/>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10" name="Picture 3">
            <a:extLst>
              <a:ext uri="{FF2B5EF4-FFF2-40B4-BE49-F238E27FC236}">
                <a16:creationId xmlns:a16="http://schemas.microsoft.com/office/drawing/2014/main" id="{8F086C5B-2523-4174-8927-0397E72FDEC8}"/>
              </a:ext>
            </a:extLst>
          </p:cNvPr>
          <p:cNvPicPr>
            <a:picLocks noChangeAspect="1" noChangeArrowheads="1"/>
          </p:cNvPicPr>
          <p:nvPr/>
        </p:nvPicPr>
        <p:blipFill>
          <a:blip r:embed="rId3" cstate="print"/>
          <a:srcRect/>
          <a:stretch>
            <a:fillRect/>
          </a:stretch>
        </p:blipFill>
        <p:spPr bwMode="auto">
          <a:xfrm>
            <a:off x="749660" y="4520639"/>
            <a:ext cx="1536700" cy="1524000"/>
          </a:xfrm>
          <a:prstGeom prst="rect">
            <a:avLst/>
          </a:prstGeom>
          <a:noFill/>
          <a:ln w="9525">
            <a:noFill/>
            <a:miter lim="800000"/>
            <a:headEnd/>
            <a:tailEnd/>
          </a:ln>
          <a:effectLst/>
        </p:spPr>
      </p:pic>
      <p:sp>
        <p:nvSpPr>
          <p:cNvPr id="11" name="TextBox 10">
            <a:extLst>
              <a:ext uri="{FF2B5EF4-FFF2-40B4-BE49-F238E27FC236}">
                <a16:creationId xmlns:a16="http://schemas.microsoft.com/office/drawing/2014/main" id="{7061BB43-D68C-4971-B995-412E54BF22A2}"/>
              </a:ext>
            </a:extLst>
          </p:cNvPr>
          <p:cNvSpPr txBox="1"/>
          <p:nvPr/>
        </p:nvSpPr>
        <p:spPr>
          <a:xfrm>
            <a:off x="1253716" y="6176823"/>
            <a:ext cx="1008112" cy="338554"/>
          </a:xfrm>
          <a:prstGeom prst="rect">
            <a:avLst/>
          </a:prstGeom>
          <a:noFill/>
        </p:spPr>
        <p:txBody>
          <a:bodyPr wrap="square" rtlCol="0">
            <a:spAutoFit/>
          </a:bodyPr>
          <a:lstStyle/>
          <a:p>
            <a:r>
              <a:rPr lang="en-GB" sz="1600" dirty="0">
                <a:latin typeface="Arial" pitchFamily="34" charset="0"/>
                <a:cs typeface="Arial" pitchFamily="34" charset="0"/>
              </a:rPr>
              <a:t>8px</a:t>
            </a:r>
          </a:p>
        </p:txBody>
      </p:sp>
      <p:sp>
        <p:nvSpPr>
          <p:cNvPr id="12" name="TextBox 11">
            <a:extLst>
              <a:ext uri="{FF2B5EF4-FFF2-40B4-BE49-F238E27FC236}">
                <a16:creationId xmlns:a16="http://schemas.microsoft.com/office/drawing/2014/main" id="{54124A3D-8FE0-4A4B-A899-689BB29A1FBC}"/>
              </a:ext>
            </a:extLst>
          </p:cNvPr>
          <p:cNvSpPr txBox="1"/>
          <p:nvPr/>
        </p:nvSpPr>
        <p:spPr>
          <a:xfrm>
            <a:off x="245604" y="5240719"/>
            <a:ext cx="1008112" cy="338554"/>
          </a:xfrm>
          <a:prstGeom prst="rect">
            <a:avLst/>
          </a:prstGeom>
          <a:noFill/>
        </p:spPr>
        <p:txBody>
          <a:bodyPr wrap="square" rtlCol="0">
            <a:spAutoFit/>
          </a:bodyPr>
          <a:lstStyle/>
          <a:p>
            <a:r>
              <a:rPr lang="en-GB" sz="1600" dirty="0">
                <a:latin typeface="Arial" pitchFamily="34" charset="0"/>
                <a:cs typeface="Arial" pitchFamily="34" charset="0"/>
              </a:rPr>
              <a:t>8px</a:t>
            </a:r>
          </a:p>
        </p:txBody>
      </p:sp>
      <p:cxnSp>
        <p:nvCxnSpPr>
          <p:cNvPr id="13" name="Straight Arrow Connector 12">
            <a:extLst>
              <a:ext uri="{FF2B5EF4-FFF2-40B4-BE49-F238E27FC236}">
                <a16:creationId xmlns:a16="http://schemas.microsoft.com/office/drawing/2014/main" id="{66F56F69-F9C3-4384-9CFE-9BBBB1005BA0}"/>
              </a:ext>
            </a:extLst>
          </p:cNvPr>
          <p:cNvCxnSpPr/>
          <p:nvPr/>
        </p:nvCxnSpPr>
        <p:spPr>
          <a:xfrm flipH="1">
            <a:off x="749660" y="6240447"/>
            <a:ext cx="1503784" cy="8384"/>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B6E5B5E2-60C3-48B9-A2CF-52326E16CBAB}"/>
              </a:ext>
            </a:extLst>
          </p:cNvPr>
          <p:cNvSpPr/>
          <p:nvPr/>
        </p:nvSpPr>
        <p:spPr>
          <a:xfrm>
            <a:off x="2621868" y="3872567"/>
            <a:ext cx="6372200" cy="2985433"/>
          </a:xfrm>
          <a:prstGeom prst="rect">
            <a:avLst/>
          </a:prstGeom>
        </p:spPr>
        <p:txBody>
          <a:bodyPr wrap="square">
            <a:spAutoFit/>
          </a:bodyPr>
          <a:lstStyle/>
          <a:p>
            <a:r>
              <a:rPr lang="en-GB" sz="2800" dirty="0">
                <a:latin typeface="Arial" panose="020B0604020202020204" pitchFamily="34" charset="0"/>
                <a:cs typeface="Arial" panose="020B0604020202020204" pitchFamily="34" charset="0"/>
              </a:rPr>
              <a:t>8px X 8px  (64 pixels total)</a:t>
            </a:r>
          </a:p>
          <a:p>
            <a:r>
              <a:rPr lang="en-GB" sz="2800" dirty="0">
                <a:latin typeface="Arial" panose="020B0604020202020204" pitchFamily="34" charset="0"/>
                <a:cs typeface="Arial" panose="020B0604020202020204" pitchFamily="34" charset="0"/>
              </a:rPr>
              <a:t>Only black and white used </a:t>
            </a:r>
            <a:br>
              <a:rPr lang="en-GB" sz="2800" dirty="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Single bit used to store each pixel</a:t>
            </a:r>
            <a:br>
              <a:rPr lang="en-GB" sz="2800" dirty="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1=black 0=white</a:t>
            </a:r>
          </a:p>
          <a:p>
            <a:endParaRPr lang="en-GB" sz="20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Image can be stored with 64 bits </a:t>
            </a:r>
            <a:br>
              <a:rPr lang="en-GB" sz="2800" dirty="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(or 8 bytes!)</a:t>
            </a:r>
          </a:p>
        </p:txBody>
      </p:sp>
    </p:spTree>
    <p:extLst>
      <p:ext uri="{BB962C8B-B14F-4D97-AF65-F5344CB8AC3E}">
        <p14:creationId xmlns:p14="http://schemas.microsoft.com/office/powerpoint/2010/main" val="32392202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DD2D9F8-007F-421F-8B36-8C089CA15C0B}"/>
              </a:ext>
            </a:extLst>
          </p:cNvPr>
          <p:cNvSpPr/>
          <p:nvPr/>
        </p:nvSpPr>
        <p:spPr>
          <a:xfrm>
            <a:off x="0" y="856343"/>
            <a:ext cx="10871200" cy="5940088"/>
          </a:xfrm>
          <a:prstGeom prst="rect">
            <a:avLst/>
          </a:prstGeom>
        </p:spPr>
        <p:txBody>
          <a:bodyPr wrap="square">
            <a:spAutoFit/>
          </a:bodyPr>
          <a:lstStyle/>
          <a:p>
            <a:pPr defTabSz="912813" fontAlgn="base">
              <a:spcAft>
                <a:spcPct val="0"/>
              </a:spcAft>
            </a:pPr>
            <a:r>
              <a:rPr lang="en-GB" sz="2800" b="1" u="sng" dirty="0">
                <a:solidFill>
                  <a:srgbClr val="000000"/>
                </a:solidFill>
                <a:latin typeface="Arial" panose="020B0604020202020204" pitchFamily="34" charset="0"/>
                <a:cs typeface="Arial" panose="020B0604020202020204" pitchFamily="34" charset="0"/>
              </a:rPr>
              <a:t>Bitmap images  - Things you need to know…</a:t>
            </a:r>
          </a:p>
          <a:p>
            <a:pPr defTabSz="912813" fontAlgn="base">
              <a:spcBef>
                <a:spcPts val="600"/>
              </a:spcBef>
              <a:spcAft>
                <a:spcPct val="0"/>
              </a:spcAft>
            </a:pPr>
            <a:r>
              <a:rPr lang="en-GB" sz="2400" dirty="0">
                <a:solidFill>
                  <a:srgbClr val="000000"/>
                </a:solidFill>
                <a:latin typeface="Arial" panose="020B0604020202020204" pitchFamily="34" charset="0"/>
                <a:cs typeface="Arial" panose="020B0604020202020204" pitchFamily="34" charset="0"/>
              </a:rPr>
              <a:t>Remember, we have now looked at:</a:t>
            </a:r>
          </a:p>
          <a:p>
            <a:pPr defTabSz="912813" fontAlgn="base">
              <a:spcBef>
                <a:spcPts val="600"/>
              </a:spcBef>
              <a:spcAft>
                <a:spcPct val="0"/>
              </a:spcAft>
            </a:pPr>
            <a:endParaRPr lang="en-GB" sz="1100" dirty="0">
              <a:solidFill>
                <a:srgbClr val="3333CC"/>
              </a:solidFill>
              <a:latin typeface="Arial" panose="020B0604020202020204" pitchFamily="34" charset="0"/>
              <a:cs typeface="Arial" panose="020B0604020202020204" pitchFamily="34" charset="0"/>
            </a:endParaRPr>
          </a:p>
          <a:p>
            <a:pPr defTabSz="912813" fontAlgn="base">
              <a:spcBef>
                <a:spcPts val="600"/>
              </a:spcBef>
              <a:spcAft>
                <a:spcPct val="0"/>
              </a:spcAft>
            </a:pPr>
            <a:r>
              <a:rPr lang="en-GB" sz="2400" b="1" dirty="0">
                <a:solidFill>
                  <a:srgbClr val="3333CC"/>
                </a:solidFill>
                <a:latin typeface="Arial" panose="020B0604020202020204" pitchFamily="34" charset="0"/>
                <a:cs typeface="Arial" panose="020B0604020202020204" pitchFamily="34" charset="0"/>
              </a:rPr>
              <a:t>Pixel = </a:t>
            </a:r>
            <a:r>
              <a:rPr lang="en-GB" sz="2400" dirty="0">
                <a:solidFill>
                  <a:srgbClr val="000000"/>
                </a:solidFill>
                <a:latin typeface="Arial" panose="020B0604020202020204" pitchFamily="34" charset="0"/>
                <a:cs typeface="Arial" panose="020B0604020202020204" pitchFamily="34" charset="0"/>
              </a:rPr>
              <a:t>Short for ‘Picture Element’. A single block </a:t>
            </a:r>
            <a:br>
              <a:rPr lang="en-GB" sz="2400" dirty="0">
                <a:solidFill>
                  <a:srgbClr val="000000"/>
                </a:solidFill>
                <a:latin typeface="Arial" panose="020B0604020202020204" pitchFamily="34" charset="0"/>
                <a:cs typeface="Arial" panose="020B0604020202020204" pitchFamily="34" charset="0"/>
              </a:rPr>
            </a:br>
            <a:r>
              <a:rPr lang="en-GB" sz="2400" dirty="0">
                <a:solidFill>
                  <a:srgbClr val="000000"/>
                </a:solidFill>
                <a:latin typeface="Arial" panose="020B0604020202020204" pitchFamily="34" charset="0"/>
                <a:cs typeface="Arial" panose="020B0604020202020204" pitchFamily="34" charset="0"/>
              </a:rPr>
              <a:t>of colour in an image.  Pixel stored as binary code.</a:t>
            </a:r>
          </a:p>
          <a:p>
            <a:pPr defTabSz="912813" fontAlgn="base">
              <a:spcBef>
                <a:spcPts val="600"/>
              </a:spcBef>
              <a:spcAft>
                <a:spcPct val="0"/>
              </a:spcAft>
            </a:pPr>
            <a:endParaRPr lang="en-GB" sz="1600" dirty="0">
              <a:solidFill>
                <a:srgbClr val="3333CC"/>
              </a:solidFill>
              <a:latin typeface="Arial" panose="020B0604020202020204" pitchFamily="34" charset="0"/>
              <a:cs typeface="Arial" panose="020B0604020202020204" pitchFamily="34" charset="0"/>
            </a:endParaRPr>
          </a:p>
          <a:p>
            <a:pPr defTabSz="912813" fontAlgn="base">
              <a:spcBef>
                <a:spcPts val="600"/>
              </a:spcBef>
              <a:spcAft>
                <a:spcPct val="0"/>
              </a:spcAft>
            </a:pPr>
            <a:r>
              <a:rPr lang="en-GB" sz="2400" b="1" dirty="0">
                <a:solidFill>
                  <a:srgbClr val="3333CC"/>
                </a:solidFill>
                <a:latin typeface="Arial" panose="020B0604020202020204" pitchFamily="34" charset="0"/>
                <a:cs typeface="Arial" panose="020B0604020202020204" pitchFamily="34" charset="0"/>
              </a:rPr>
              <a:t>Colour depth = </a:t>
            </a:r>
            <a:r>
              <a:rPr lang="en-GB" sz="2400" dirty="0">
                <a:solidFill>
                  <a:srgbClr val="000000"/>
                </a:solidFill>
                <a:latin typeface="Arial" panose="020B0604020202020204" pitchFamily="34" charset="0"/>
                <a:cs typeface="Arial" panose="020B0604020202020204" pitchFamily="34" charset="0"/>
              </a:rPr>
              <a:t>Number of bits per pixel in an image (more bits = more colours can be used)</a:t>
            </a:r>
          </a:p>
          <a:p>
            <a:pPr defTabSz="912813" fontAlgn="base">
              <a:spcBef>
                <a:spcPts val="600"/>
              </a:spcBef>
              <a:spcAft>
                <a:spcPct val="0"/>
              </a:spcAft>
            </a:pPr>
            <a:endParaRPr lang="en-GB" sz="1600" dirty="0">
              <a:solidFill>
                <a:srgbClr val="3333CC"/>
              </a:solidFill>
              <a:latin typeface="Arial" panose="020B0604020202020204" pitchFamily="34" charset="0"/>
              <a:cs typeface="Arial" panose="020B0604020202020204" pitchFamily="34" charset="0"/>
            </a:endParaRPr>
          </a:p>
          <a:p>
            <a:pPr defTabSz="912813" fontAlgn="base">
              <a:spcBef>
                <a:spcPts val="600"/>
              </a:spcBef>
              <a:spcAft>
                <a:spcPct val="0"/>
              </a:spcAft>
            </a:pPr>
            <a:r>
              <a:rPr lang="en-GB" sz="2400" b="1" dirty="0">
                <a:solidFill>
                  <a:srgbClr val="3333CC"/>
                </a:solidFill>
                <a:latin typeface="Arial" panose="020B0604020202020204" pitchFamily="34" charset="0"/>
                <a:cs typeface="Arial" panose="020B0604020202020204" pitchFamily="34" charset="0"/>
              </a:rPr>
              <a:t>Dimensions = </a:t>
            </a:r>
            <a:r>
              <a:rPr lang="en-GB" sz="2400" dirty="0">
                <a:solidFill>
                  <a:srgbClr val="000000"/>
                </a:solidFill>
                <a:latin typeface="Arial" panose="020B0604020202020204" pitchFamily="34" charset="0"/>
                <a:cs typeface="Arial" panose="020B0604020202020204" pitchFamily="34" charset="0"/>
              </a:rPr>
              <a:t>Height x Width in pixels   </a:t>
            </a:r>
            <a:br>
              <a:rPr lang="en-GB" sz="2400" dirty="0">
                <a:solidFill>
                  <a:srgbClr val="000000"/>
                </a:solidFill>
                <a:latin typeface="Arial" panose="020B0604020202020204" pitchFamily="34" charset="0"/>
                <a:cs typeface="Arial" panose="020B0604020202020204" pitchFamily="34" charset="0"/>
              </a:rPr>
            </a:br>
            <a:r>
              <a:rPr lang="en-GB" sz="2400" dirty="0">
                <a:solidFill>
                  <a:srgbClr val="000000"/>
                </a:solidFill>
                <a:latin typeface="Arial" panose="020B0604020202020204" pitchFamily="34" charset="0"/>
                <a:cs typeface="Arial" panose="020B0604020202020204" pitchFamily="34" charset="0"/>
              </a:rPr>
              <a:t>(e.g. 800px x 500px image = 400,000 pixels)</a:t>
            </a:r>
            <a:br>
              <a:rPr lang="en-GB" sz="2400" dirty="0">
                <a:solidFill>
                  <a:srgbClr val="000000"/>
                </a:solidFill>
                <a:latin typeface="Arial" panose="020B0604020202020204" pitchFamily="34" charset="0"/>
                <a:cs typeface="Arial" panose="020B0604020202020204" pitchFamily="34" charset="0"/>
              </a:rPr>
            </a:br>
            <a:r>
              <a:rPr lang="en-GB" sz="2400" dirty="0">
                <a:solidFill>
                  <a:srgbClr val="000000"/>
                </a:solidFill>
                <a:latin typeface="Arial" panose="020B0604020202020204" pitchFamily="34" charset="0"/>
                <a:cs typeface="Arial" panose="020B0604020202020204" pitchFamily="34" charset="0"/>
              </a:rPr>
              <a:t>Can be used to work out total number of pixels!!!</a:t>
            </a:r>
          </a:p>
          <a:p>
            <a:pPr defTabSz="912813" fontAlgn="base">
              <a:spcBef>
                <a:spcPts val="600"/>
              </a:spcBef>
              <a:spcAft>
                <a:spcPct val="0"/>
              </a:spcAft>
            </a:pPr>
            <a:endParaRPr lang="en-GB" sz="2400" dirty="0">
              <a:solidFill>
                <a:srgbClr val="3333CC"/>
              </a:solidFill>
              <a:latin typeface="Arial" panose="020B0604020202020204" pitchFamily="34" charset="0"/>
              <a:cs typeface="Arial" panose="020B0604020202020204" pitchFamily="34" charset="0"/>
            </a:endParaRPr>
          </a:p>
          <a:p>
            <a:pPr defTabSz="912813" fontAlgn="base">
              <a:spcBef>
                <a:spcPts val="600"/>
              </a:spcBef>
              <a:spcAft>
                <a:spcPct val="0"/>
              </a:spcAft>
            </a:pPr>
            <a:r>
              <a:rPr lang="en-GB" sz="2400" b="1" dirty="0">
                <a:solidFill>
                  <a:srgbClr val="3333CC"/>
                </a:solidFill>
                <a:latin typeface="Arial" panose="020B0604020202020204" pitchFamily="34" charset="0"/>
                <a:cs typeface="Arial" panose="020B0604020202020204" pitchFamily="34" charset="0"/>
              </a:rPr>
              <a:t>Resolution = </a:t>
            </a:r>
            <a:r>
              <a:rPr lang="en-GB" sz="2400" dirty="0">
                <a:solidFill>
                  <a:srgbClr val="000000"/>
                </a:solidFill>
                <a:latin typeface="Arial" panose="020B0604020202020204" pitchFamily="34" charset="0"/>
                <a:cs typeface="Arial" panose="020B0604020202020204" pitchFamily="34" charset="0"/>
              </a:rPr>
              <a:t>Concentration of pixels per area</a:t>
            </a:r>
            <a:br>
              <a:rPr lang="en-GB" sz="2400" dirty="0">
                <a:solidFill>
                  <a:srgbClr val="000000"/>
                </a:solidFill>
                <a:latin typeface="Arial" panose="020B0604020202020204" pitchFamily="34" charset="0"/>
                <a:cs typeface="Arial" panose="020B0604020202020204" pitchFamily="34" charset="0"/>
              </a:rPr>
            </a:br>
            <a:r>
              <a:rPr lang="en-GB" sz="2400" i="1" dirty="0">
                <a:solidFill>
                  <a:srgbClr val="000000"/>
                </a:solidFill>
                <a:latin typeface="Arial" panose="020B0604020202020204" pitchFamily="34" charset="0"/>
                <a:cs typeface="Arial" panose="020B0604020202020204" pitchFamily="34" charset="0"/>
              </a:rPr>
              <a:t>(e.g. pixels per inch or cm)</a:t>
            </a:r>
          </a:p>
        </p:txBody>
      </p:sp>
      <p:pic>
        <p:nvPicPr>
          <p:cNvPr id="4" name="Picture 3">
            <a:extLst>
              <a:ext uri="{FF2B5EF4-FFF2-40B4-BE49-F238E27FC236}">
                <a16:creationId xmlns:a16="http://schemas.microsoft.com/office/drawing/2014/main" id="{019D7BAF-AC15-4D70-A588-28F2D00FB7A8}"/>
              </a:ext>
            </a:extLst>
          </p:cNvPr>
          <p:cNvPicPr>
            <a:picLocks noChangeAspect="1"/>
          </p:cNvPicPr>
          <p:nvPr/>
        </p:nvPicPr>
        <p:blipFill>
          <a:blip r:embed="rId2"/>
          <a:stretch>
            <a:fillRect/>
          </a:stretch>
        </p:blipFill>
        <p:spPr>
          <a:xfrm>
            <a:off x="7668344" y="5531961"/>
            <a:ext cx="1475656" cy="1298167"/>
          </a:xfrm>
          <a:prstGeom prst="rect">
            <a:avLst/>
          </a:prstGeom>
        </p:spPr>
      </p:pic>
      <p:pic>
        <p:nvPicPr>
          <p:cNvPr id="5" name="Picture 2">
            <a:extLst>
              <a:ext uri="{FF2B5EF4-FFF2-40B4-BE49-F238E27FC236}">
                <a16:creationId xmlns:a16="http://schemas.microsoft.com/office/drawing/2014/main" id="{293E5F97-5D53-4CCF-8769-1B6D805DF066}"/>
              </a:ext>
            </a:extLst>
          </p:cNvPr>
          <p:cNvPicPr>
            <a:picLocks noChangeAspect="1" noChangeArrowheads="1"/>
          </p:cNvPicPr>
          <p:nvPr/>
        </p:nvPicPr>
        <p:blipFill>
          <a:blip r:embed="rId3" cstate="print"/>
          <a:srcRect/>
          <a:stretch>
            <a:fillRect/>
          </a:stretch>
        </p:blipFill>
        <p:spPr bwMode="auto">
          <a:xfrm>
            <a:off x="10843592" y="3066674"/>
            <a:ext cx="730690" cy="724651"/>
          </a:xfrm>
          <a:prstGeom prst="rect">
            <a:avLst/>
          </a:prstGeom>
          <a:noFill/>
          <a:ln w="9525">
            <a:noFill/>
            <a:miter lim="800000"/>
            <a:headEnd/>
            <a:tailEnd/>
          </a:ln>
          <a:effectLst/>
        </p:spPr>
      </p:pic>
      <p:sp>
        <p:nvSpPr>
          <p:cNvPr id="6" name="object 24">
            <a:extLst>
              <a:ext uri="{FF2B5EF4-FFF2-40B4-BE49-F238E27FC236}">
                <a16:creationId xmlns:a16="http://schemas.microsoft.com/office/drawing/2014/main" id="{1056D6D3-D2F8-478F-A52E-78BA47D5AAE5}"/>
              </a:ext>
            </a:extLst>
          </p:cNvPr>
          <p:cNvSpPr/>
          <p:nvPr/>
        </p:nvSpPr>
        <p:spPr>
          <a:xfrm>
            <a:off x="8124907" y="2092462"/>
            <a:ext cx="1043608" cy="832014"/>
          </a:xfrm>
          <a:prstGeom prst="rect">
            <a:avLst/>
          </a:prstGeom>
          <a:blipFill>
            <a:blip r:embed="rId4" cstate="print"/>
            <a:srcRect/>
            <a:stretch>
              <a:fillRect l="-82719" b="-78072"/>
            </a:stretch>
          </a:blipFill>
        </p:spPr>
        <p:txBody>
          <a:bodyPr wrap="square" lIns="0" tIns="0" rIns="0" bIns="0" rtlCol="0"/>
          <a:lstStyle/>
          <a:p>
            <a:endParaRPr/>
          </a:p>
        </p:txBody>
      </p:sp>
      <p:pic>
        <p:nvPicPr>
          <p:cNvPr id="7" name="Picture 2" descr="Image result for image dimensions height and width">
            <a:extLst>
              <a:ext uri="{FF2B5EF4-FFF2-40B4-BE49-F238E27FC236}">
                <a16:creationId xmlns:a16="http://schemas.microsoft.com/office/drawing/2014/main" id="{7701A6E6-F77E-4694-93A6-731A0591970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24377" y="4349531"/>
            <a:ext cx="999641" cy="99964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8E385B7C-30F5-4865-9AA1-501602A4472E}"/>
              </a:ext>
            </a:extLst>
          </p:cNvPr>
          <p:cNvSpPr/>
          <p:nvPr/>
        </p:nvSpPr>
        <p:spPr>
          <a:xfrm>
            <a:off x="24515" y="436574"/>
            <a:ext cx="9144000" cy="369332"/>
          </a:xfrm>
          <a:prstGeom prst="rect">
            <a:avLst/>
          </a:prstGeom>
        </p:spPr>
        <p:txBody>
          <a:bodyPr wrap="square">
            <a:spAutoFit/>
          </a:bodyPr>
          <a:lstStyle/>
          <a:p>
            <a:pPr marL="342900" lvl="0" indent="-342900">
              <a:spcBef>
                <a:spcPct val="20000"/>
              </a:spcBef>
              <a:defRPr/>
            </a:pPr>
            <a:r>
              <a:rPr lang="en-GB" b="1" kern="0" dirty="0">
                <a:solidFill>
                  <a:srgbClr val="FF0000"/>
                </a:solidFill>
                <a:latin typeface="Arial" panose="020B0604020202020204" pitchFamily="34" charset="0"/>
                <a:cs typeface="Arial" panose="020B0604020202020204" pitchFamily="34" charset="0"/>
              </a:rPr>
              <a:t>Quick Recap…</a:t>
            </a:r>
          </a:p>
        </p:txBody>
      </p:sp>
    </p:spTree>
    <p:extLst>
      <p:ext uri="{BB962C8B-B14F-4D97-AF65-F5344CB8AC3E}">
        <p14:creationId xmlns:p14="http://schemas.microsoft.com/office/powerpoint/2010/main" val="2387883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1000"/>
                                        <p:tgtEl>
                                          <p:spTgt spid="3">
                                            <p:txEl>
                                              <p:pRg st="3" end="3"/>
                                            </p:txEl>
                                          </p:spTgt>
                                        </p:tgtEl>
                                      </p:cBhvr>
                                    </p:animEffect>
                                    <p:anim calcmode="lin" valueType="num">
                                      <p:cBhvr>
                                        <p:cTn id="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5" end="5"/>
                                            </p:txEl>
                                          </p:spTgt>
                                        </p:tgtEl>
                                        <p:attrNameLst>
                                          <p:attrName>style.visibility</p:attrName>
                                        </p:attrNameLst>
                                      </p:cBhvr>
                                      <p:to>
                                        <p:strVal val="visible"/>
                                      </p:to>
                                    </p:set>
                                    <p:animEffect transition="in" filter="fade">
                                      <p:cBhvr>
                                        <p:cTn id="14" dur="1000"/>
                                        <p:tgtEl>
                                          <p:spTgt spid="3">
                                            <p:txEl>
                                              <p:pRg st="5" end="5"/>
                                            </p:txEl>
                                          </p:spTgt>
                                        </p:tgtEl>
                                      </p:cBhvr>
                                    </p:animEffect>
                                    <p:anim calcmode="lin" valueType="num">
                                      <p:cBhvr>
                                        <p:cTn id="1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animEffect transition="in" filter="fade">
                                      <p:cBhvr>
                                        <p:cTn id="21" dur="1000"/>
                                        <p:tgtEl>
                                          <p:spTgt spid="3">
                                            <p:txEl>
                                              <p:pRg st="7" end="7"/>
                                            </p:txEl>
                                          </p:spTgt>
                                        </p:tgtEl>
                                      </p:cBhvr>
                                    </p:animEffect>
                                    <p:anim calcmode="lin" valueType="num">
                                      <p:cBhvr>
                                        <p:cTn id="22"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1000"/>
                                        <p:tgtEl>
                                          <p:spTgt spid="3">
                                            <p:txEl>
                                              <p:pRg st="9" end="9"/>
                                            </p:txEl>
                                          </p:spTgt>
                                        </p:tgtEl>
                                      </p:cBhvr>
                                    </p:animEffect>
                                    <p:anim calcmode="lin" valueType="num">
                                      <p:cBhvr>
                                        <p:cTn id="29"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04F2A85F-E766-27B2-2D4B-6A6922AC2262}"/>
              </a:ext>
            </a:extLst>
          </p:cNvPr>
          <p:cNvSpPr txBox="1"/>
          <p:nvPr/>
        </p:nvSpPr>
        <p:spPr>
          <a:xfrm>
            <a:off x="85724" y="989506"/>
            <a:ext cx="11552093" cy="400110"/>
          </a:xfrm>
          <a:prstGeom prst="rect">
            <a:avLst/>
          </a:prstGeom>
          <a:noFill/>
        </p:spPr>
        <p:txBody>
          <a:bodyPr wrap="square">
            <a:spAutoFit/>
          </a:bodyPr>
          <a:lstStyle/>
          <a:p>
            <a:r>
              <a:rPr lang="en-GB" sz="2000" dirty="0">
                <a:solidFill>
                  <a:srgbClr val="000000"/>
                </a:solidFill>
                <a:latin typeface="Arial" panose="020B0604020202020204" pitchFamily="34" charset="0"/>
                <a:cs typeface="Arial" panose="020B0604020202020204" pitchFamily="34" charset="0"/>
              </a:rPr>
              <a:t>The size of files are very important when saving them. To help with this, we use ‘Compression’.</a:t>
            </a:r>
            <a:endParaRPr lang="en-GB" sz="2000" dirty="0"/>
          </a:p>
        </p:txBody>
      </p:sp>
      <p:sp>
        <p:nvSpPr>
          <p:cNvPr id="9" name="TextBox 8">
            <a:extLst>
              <a:ext uri="{FF2B5EF4-FFF2-40B4-BE49-F238E27FC236}">
                <a16:creationId xmlns:a16="http://schemas.microsoft.com/office/drawing/2014/main" id="{5CB93707-2548-F4F1-0062-4F34701E462D}"/>
              </a:ext>
            </a:extLst>
          </p:cNvPr>
          <p:cNvSpPr txBox="1"/>
          <p:nvPr/>
        </p:nvSpPr>
        <p:spPr>
          <a:xfrm>
            <a:off x="85724" y="2982191"/>
            <a:ext cx="11552093" cy="461665"/>
          </a:xfrm>
          <a:prstGeom prst="rect">
            <a:avLst/>
          </a:prstGeom>
          <a:noFill/>
        </p:spPr>
        <p:txBody>
          <a:bodyPr wrap="square">
            <a:spAutoFit/>
          </a:bodyPr>
          <a:lstStyle/>
          <a:p>
            <a:r>
              <a:rPr lang="en-GB" sz="2400" b="1" dirty="0">
                <a:solidFill>
                  <a:srgbClr val="000000"/>
                </a:solidFill>
                <a:highlight>
                  <a:srgbClr val="FFFF00"/>
                </a:highlight>
                <a:latin typeface="Arial" panose="020B0604020202020204" pitchFamily="34" charset="0"/>
                <a:cs typeface="Arial" panose="020B0604020202020204" pitchFamily="34" charset="0"/>
              </a:rPr>
              <a:t>QUESTION – What is compression?</a:t>
            </a:r>
            <a:endParaRPr lang="en-GB" sz="2400" b="1" dirty="0">
              <a:highlight>
                <a:srgbClr val="FFFF00"/>
              </a:highlight>
            </a:endParaRPr>
          </a:p>
        </p:txBody>
      </p:sp>
      <p:sp>
        <p:nvSpPr>
          <p:cNvPr id="11" name="TextBox 10">
            <a:extLst>
              <a:ext uri="{FF2B5EF4-FFF2-40B4-BE49-F238E27FC236}">
                <a16:creationId xmlns:a16="http://schemas.microsoft.com/office/drawing/2014/main" id="{E26BC36A-3C8E-C265-B5BB-A9C7962D77B1}"/>
              </a:ext>
            </a:extLst>
          </p:cNvPr>
          <p:cNvSpPr txBox="1"/>
          <p:nvPr/>
        </p:nvSpPr>
        <p:spPr>
          <a:xfrm>
            <a:off x="85724" y="3429000"/>
            <a:ext cx="11936558" cy="830997"/>
          </a:xfrm>
          <a:prstGeom prst="rect">
            <a:avLst/>
          </a:prstGeom>
          <a:noFill/>
        </p:spPr>
        <p:txBody>
          <a:bodyPr wrap="square">
            <a:spAutoFit/>
          </a:bodyPr>
          <a:lstStyle/>
          <a:p>
            <a:pPr marL="457200" indent="-457200">
              <a:spcAft>
                <a:spcPts val="2400"/>
              </a:spcAft>
              <a:buFont typeface="Wingdings" panose="05000000000000000000" pitchFamily="2" charset="2"/>
              <a:buChar char="§"/>
            </a:pPr>
            <a:r>
              <a:rPr lang="en-GB" sz="2400" b="1" dirty="0">
                <a:latin typeface="Calibri" panose="020F0502020204030204" pitchFamily="34" charset="0"/>
                <a:cs typeface="Calibri" panose="020F0502020204030204" pitchFamily="34" charset="0"/>
              </a:rPr>
              <a:t>Data compression is when we make </a:t>
            </a:r>
            <a:r>
              <a:rPr lang="en-GB" sz="2400" b="1" dirty="0">
                <a:solidFill>
                  <a:srgbClr val="FF0000"/>
                </a:solidFill>
                <a:latin typeface="Calibri" panose="020F0502020204030204" pitchFamily="34" charset="0"/>
                <a:cs typeface="Calibri" panose="020F0502020204030204" pitchFamily="34" charset="0"/>
              </a:rPr>
              <a:t>file sizes smaller</a:t>
            </a:r>
            <a:r>
              <a:rPr lang="en-GB" sz="2400" b="1" dirty="0">
                <a:latin typeface="Calibri" panose="020F0502020204030204" pitchFamily="34" charset="0"/>
                <a:cs typeface="Calibri" panose="020F0502020204030204" pitchFamily="34" charset="0"/>
              </a:rPr>
              <a:t>, while trying to make the compressed file as </a:t>
            </a:r>
            <a:r>
              <a:rPr lang="en-GB" sz="2400" b="1" dirty="0">
                <a:solidFill>
                  <a:srgbClr val="FF0000"/>
                </a:solidFill>
                <a:latin typeface="Calibri" panose="020F0502020204030204" pitchFamily="34" charset="0"/>
                <a:cs typeface="Calibri" panose="020F0502020204030204" pitchFamily="34" charset="0"/>
              </a:rPr>
              <a:t>close to the original </a:t>
            </a:r>
            <a:r>
              <a:rPr lang="en-GB" sz="2400" b="1" dirty="0">
                <a:latin typeface="Calibri" panose="020F0502020204030204" pitchFamily="34" charset="0"/>
                <a:cs typeface="Calibri" panose="020F0502020204030204" pitchFamily="34" charset="0"/>
              </a:rPr>
              <a:t>as possible.</a:t>
            </a:r>
          </a:p>
        </p:txBody>
      </p:sp>
      <p:pic>
        <p:nvPicPr>
          <p:cNvPr id="12" name="Picture 11">
            <a:extLst>
              <a:ext uri="{FF2B5EF4-FFF2-40B4-BE49-F238E27FC236}">
                <a16:creationId xmlns:a16="http://schemas.microsoft.com/office/drawing/2014/main" id="{1163B9A7-E2B7-4CFB-1AF1-1D151124E1BF}"/>
              </a:ext>
            </a:extLst>
          </p:cNvPr>
          <p:cNvPicPr>
            <a:picLocks noChangeAspect="1"/>
          </p:cNvPicPr>
          <p:nvPr/>
        </p:nvPicPr>
        <p:blipFill>
          <a:blip r:embed="rId2"/>
          <a:stretch>
            <a:fillRect/>
          </a:stretch>
        </p:blipFill>
        <p:spPr>
          <a:xfrm>
            <a:off x="6656302" y="1389616"/>
            <a:ext cx="5365980" cy="1644906"/>
          </a:xfrm>
          <a:prstGeom prst="rect">
            <a:avLst/>
          </a:prstGeom>
        </p:spPr>
      </p:pic>
      <p:sp>
        <p:nvSpPr>
          <p:cNvPr id="13" name="TextBox 12">
            <a:extLst>
              <a:ext uri="{FF2B5EF4-FFF2-40B4-BE49-F238E27FC236}">
                <a16:creationId xmlns:a16="http://schemas.microsoft.com/office/drawing/2014/main" id="{CCDCE241-8394-FB38-A4DE-8DB2C23AB8C4}"/>
              </a:ext>
            </a:extLst>
          </p:cNvPr>
          <p:cNvSpPr txBox="1"/>
          <p:nvPr/>
        </p:nvSpPr>
        <p:spPr>
          <a:xfrm>
            <a:off x="85723" y="4396264"/>
            <a:ext cx="11552093" cy="461665"/>
          </a:xfrm>
          <a:prstGeom prst="rect">
            <a:avLst/>
          </a:prstGeom>
          <a:noFill/>
        </p:spPr>
        <p:txBody>
          <a:bodyPr wrap="square">
            <a:spAutoFit/>
          </a:bodyPr>
          <a:lstStyle/>
          <a:p>
            <a:r>
              <a:rPr lang="en-GB" sz="2400" b="1" dirty="0">
                <a:solidFill>
                  <a:srgbClr val="000000"/>
                </a:solidFill>
                <a:highlight>
                  <a:srgbClr val="FFFF00"/>
                </a:highlight>
                <a:latin typeface="Arial" panose="020B0604020202020204" pitchFamily="34" charset="0"/>
                <a:cs typeface="Arial" panose="020B0604020202020204" pitchFamily="34" charset="0"/>
              </a:rPr>
              <a:t>QUESTION – What are the benefits of using compression?</a:t>
            </a:r>
            <a:endParaRPr lang="en-GB" sz="2400" b="1" dirty="0">
              <a:highlight>
                <a:srgbClr val="FFFF00"/>
              </a:highlight>
            </a:endParaRPr>
          </a:p>
        </p:txBody>
      </p:sp>
      <p:sp>
        <p:nvSpPr>
          <p:cNvPr id="15" name="TextBox 14">
            <a:extLst>
              <a:ext uri="{FF2B5EF4-FFF2-40B4-BE49-F238E27FC236}">
                <a16:creationId xmlns:a16="http://schemas.microsoft.com/office/drawing/2014/main" id="{C417A17B-178C-FB96-F3E2-A6CD01DE93CE}"/>
              </a:ext>
            </a:extLst>
          </p:cNvPr>
          <p:cNvSpPr txBox="1"/>
          <p:nvPr/>
        </p:nvSpPr>
        <p:spPr>
          <a:xfrm>
            <a:off x="202623" y="4857929"/>
            <a:ext cx="11903654" cy="1508105"/>
          </a:xfrm>
          <a:prstGeom prst="rect">
            <a:avLst/>
          </a:prstGeom>
          <a:noFill/>
        </p:spPr>
        <p:txBody>
          <a:bodyPr wrap="square">
            <a:spAutoFit/>
          </a:bodyPr>
          <a:lstStyle/>
          <a:p>
            <a:pPr marL="457200" indent="-457200">
              <a:spcAft>
                <a:spcPts val="1200"/>
              </a:spcAft>
              <a:buFont typeface="Wingdings" panose="05000000000000000000" pitchFamily="2" charset="2"/>
              <a:buChar char="ü"/>
            </a:pPr>
            <a:r>
              <a:rPr lang="en-GB" sz="2400" b="1" dirty="0">
                <a:solidFill>
                  <a:schemeClr val="accent6"/>
                </a:solidFill>
                <a:latin typeface="Calibri" panose="020F0502020204030204" pitchFamily="34" charset="0"/>
                <a:cs typeface="Calibri" panose="020F0502020204030204" pitchFamily="34" charset="0"/>
              </a:rPr>
              <a:t>Smaller files take up less storage space on devices</a:t>
            </a:r>
          </a:p>
          <a:p>
            <a:pPr marL="457200" indent="-457200">
              <a:spcAft>
                <a:spcPts val="1200"/>
              </a:spcAft>
              <a:buFont typeface="Wingdings" panose="05000000000000000000" pitchFamily="2" charset="2"/>
              <a:buChar char="ü"/>
            </a:pPr>
            <a:r>
              <a:rPr lang="en-GB" sz="2400" b="1" dirty="0">
                <a:solidFill>
                  <a:schemeClr val="accent6"/>
                </a:solidFill>
                <a:latin typeface="Calibri" panose="020F0502020204030204" pitchFamily="34" charset="0"/>
                <a:cs typeface="Calibri" panose="020F0502020204030204" pitchFamily="34" charset="0"/>
              </a:rPr>
              <a:t>Streaming/Downloading from Internet is quicker (less bandwidth used)</a:t>
            </a:r>
          </a:p>
          <a:p>
            <a:pPr marL="457200" indent="-457200">
              <a:spcAft>
                <a:spcPts val="1200"/>
              </a:spcAft>
              <a:buFont typeface="Wingdings" panose="05000000000000000000" pitchFamily="2" charset="2"/>
              <a:buChar char="ü"/>
            </a:pPr>
            <a:r>
              <a:rPr lang="en-GB" sz="2400" b="1" dirty="0">
                <a:solidFill>
                  <a:schemeClr val="accent6"/>
                </a:solidFill>
                <a:latin typeface="Calibri" panose="020F0502020204030204" pitchFamily="34" charset="0"/>
                <a:cs typeface="Calibri" panose="020F0502020204030204" pitchFamily="34" charset="0"/>
              </a:rPr>
              <a:t>Much easier to send content via email (often have restrictions on file sizes!)</a:t>
            </a:r>
          </a:p>
        </p:txBody>
      </p:sp>
    </p:spTree>
    <p:extLst>
      <p:ext uri="{BB962C8B-B14F-4D97-AF65-F5344CB8AC3E}">
        <p14:creationId xmlns:p14="http://schemas.microsoft.com/office/powerpoint/2010/main" val="1913170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3" grpId="0"/>
      <p:bldP spid="1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076080D-CE6F-534D-CB1E-EB70A9EC91D8}"/>
              </a:ext>
            </a:extLst>
          </p:cNvPr>
          <p:cNvPicPr>
            <a:picLocks noChangeAspect="1"/>
          </p:cNvPicPr>
          <p:nvPr/>
        </p:nvPicPr>
        <p:blipFill rotWithShape="1">
          <a:blip r:embed="rId2"/>
          <a:srcRect b="50000"/>
          <a:stretch/>
        </p:blipFill>
        <p:spPr>
          <a:xfrm>
            <a:off x="7674458" y="5570496"/>
            <a:ext cx="3543334" cy="1065197"/>
          </a:xfrm>
          <a:prstGeom prst="rect">
            <a:avLst/>
          </a:prstGeom>
        </p:spPr>
      </p:pic>
      <p:sp>
        <p:nvSpPr>
          <p:cNvPr id="3" name="TextBox 2">
            <a:extLst>
              <a:ext uri="{FF2B5EF4-FFF2-40B4-BE49-F238E27FC236}">
                <a16:creationId xmlns:a16="http://schemas.microsoft.com/office/drawing/2014/main" id="{E8B6EEE9-8C17-7A03-0CCB-E3979D724AB5}"/>
              </a:ext>
            </a:extLst>
          </p:cNvPr>
          <p:cNvSpPr txBox="1"/>
          <p:nvPr/>
        </p:nvSpPr>
        <p:spPr>
          <a:xfrm>
            <a:off x="2195736" y="1268760"/>
            <a:ext cx="1512168" cy="461665"/>
          </a:xfrm>
          <a:prstGeom prst="rect">
            <a:avLst/>
          </a:prstGeom>
          <a:noFill/>
        </p:spPr>
        <p:txBody>
          <a:bodyPr wrap="square" rtlCol="0">
            <a:spAutoFit/>
          </a:bodyPr>
          <a:lstStyle/>
          <a:p>
            <a:endParaRPr lang="en-GB" b="1" dirty="0">
              <a:latin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04AD16F3-0114-8D5B-750B-62CA30FEB626}"/>
              </a:ext>
            </a:extLst>
          </p:cNvPr>
          <p:cNvSpPr/>
          <p:nvPr/>
        </p:nvSpPr>
        <p:spPr>
          <a:xfrm>
            <a:off x="38272" y="2075771"/>
            <a:ext cx="7713346" cy="4278094"/>
          </a:xfrm>
          <a:prstGeom prst="rect">
            <a:avLst/>
          </a:prstGeom>
        </p:spPr>
        <p:txBody>
          <a:bodyPr wrap="square">
            <a:spAutoFit/>
          </a:bodyPr>
          <a:lstStyle/>
          <a:p>
            <a:pPr marL="457200" indent="-457200">
              <a:spcAft>
                <a:spcPts val="2400"/>
              </a:spcAft>
              <a:buFont typeface="Wingdings" panose="05000000000000000000" pitchFamily="2" charset="2"/>
              <a:buChar char="ü"/>
            </a:pPr>
            <a:r>
              <a:rPr lang="en-GB" sz="2800" b="1" dirty="0" err="1">
                <a:solidFill>
                  <a:srgbClr val="FF0000"/>
                </a:solidFill>
                <a:latin typeface="Calibri" panose="020F0502020204030204" pitchFamily="34" charset="0"/>
                <a:cs typeface="Calibri" panose="020F0502020204030204" pitchFamily="34" charset="0"/>
              </a:rPr>
              <a:t>Lossy</a:t>
            </a:r>
            <a:r>
              <a:rPr lang="en-GB" sz="2800" b="1" dirty="0">
                <a:solidFill>
                  <a:srgbClr val="FF0000"/>
                </a:solidFill>
                <a:latin typeface="Calibri" panose="020F0502020204030204" pitchFamily="34" charset="0"/>
                <a:cs typeface="Calibri" panose="020F0502020204030204" pitchFamily="34" charset="0"/>
              </a:rPr>
              <a:t> Compression – </a:t>
            </a:r>
            <a:br>
              <a:rPr lang="en-GB" sz="2800" b="1" dirty="0">
                <a:solidFill>
                  <a:srgbClr val="FF0000"/>
                </a:solidFill>
                <a:latin typeface="Calibri" panose="020F0502020204030204" pitchFamily="34" charset="0"/>
                <a:cs typeface="Calibri" panose="020F0502020204030204" pitchFamily="34" charset="0"/>
              </a:rPr>
            </a:br>
            <a:r>
              <a:rPr lang="en-GB" sz="2800" b="1" dirty="0">
                <a:solidFill>
                  <a:schemeClr val="accent5">
                    <a:lumMod val="10000"/>
                  </a:schemeClr>
                </a:solidFill>
                <a:latin typeface="Calibri" panose="020F0502020204030204" pitchFamily="34" charset="0"/>
                <a:cs typeface="Calibri" panose="020F0502020204030204" pitchFamily="34" charset="0"/>
              </a:rPr>
              <a:t>Works by permanently </a:t>
            </a:r>
            <a:br>
              <a:rPr lang="en-GB" sz="2800" b="1" dirty="0">
                <a:solidFill>
                  <a:schemeClr val="accent5">
                    <a:lumMod val="10000"/>
                  </a:schemeClr>
                </a:solidFill>
                <a:latin typeface="Calibri" panose="020F0502020204030204" pitchFamily="34" charset="0"/>
                <a:cs typeface="Calibri" panose="020F0502020204030204" pitchFamily="34" charset="0"/>
              </a:rPr>
            </a:br>
            <a:r>
              <a:rPr lang="en-GB" sz="2800" b="1" dirty="0">
                <a:solidFill>
                  <a:schemeClr val="accent5">
                    <a:lumMod val="10000"/>
                  </a:schemeClr>
                </a:solidFill>
                <a:latin typeface="Calibri" panose="020F0502020204030204" pitchFamily="34" charset="0"/>
                <a:cs typeface="Calibri" panose="020F0502020204030204" pitchFamily="34" charset="0"/>
              </a:rPr>
              <a:t>removing data from the file </a:t>
            </a:r>
            <a:br>
              <a:rPr lang="en-GB" sz="2800" b="1" dirty="0">
                <a:solidFill>
                  <a:schemeClr val="accent5">
                    <a:lumMod val="10000"/>
                  </a:schemeClr>
                </a:solidFill>
                <a:latin typeface="Calibri" panose="020F0502020204030204" pitchFamily="34" charset="0"/>
                <a:cs typeface="Calibri" panose="020F0502020204030204" pitchFamily="34" charset="0"/>
              </a:rPr>
            </a:br>
            <a:r>
              <a:rPr lang="en-GB" sz="2800" b="1" dirty="0">
                <a:solidFill>
                  <a:schemeClr val="accent5">
                    <a:lumMod val="10000"/>
                  </a:schemeClr>
                </a:solidFill>
                <a:latin typeface="Calibri" panose="020F0502020204030204" pitchFamily="34" charset="0"/>
                <a:cs typeface="Calibri" panose="020F0502020204030204" pitchFamily="34" charset="0"/>
              </a:rPr>
              <a:t>(file size is reduced because </a:t>
            </a:r>
            <a:br>
              <a:rPr lang="en-GB" sz="2800" b="1" dirty="0">
                <a:solidFill>
                  <a:schemeClr val="accent5">
                    <a:lumMod val="10000"/>
                  </a:schemeClr>
                </a:solidFill>
                <a:latin typeface="Calibri" panose="020F0502020204030204" pitchFamily="34" charset="0"/>
                <a:cs typeface="Calibri" panose="020F0502020204030204" pitchFamily="34" charset="0"/>
              </a:rPr>
            </a:br>
            <a:r>
              <a:rPr lang="en-GB" sz="2800" b="1" dirty="0">
                <a:solidFill>
                  <a:schemeClr val="accent5">
                    <a:lumMod val="10000"/>
                  </a:schemeClr>
                </a:solidFill>
                <a:latin typeface="Calibri" panose="020F0502020204030204" pitchFamily="34" charset="0"/>
                <a:cs typeface="Calibri" panose="020F0502020204030204" pitchFamily="34" charset="0"/>
              </a:rPr>
              <a:t>less bits saved)</a:t>
            </a:r>
          </a:p>
          <a:p>
            <a:pPr marL="457200" indent="-457200">
              <a:spcAft>
                <a:spcPts val="2400"/>
              </a:spcAft>
              <a:buFont typeface="Wingdings" panose="05000000000000000000" pitchFamily="2" charset="2"/>
              <a:buChar char="ü"/>
            </a:pPr>
            <a:r>
              <a:rPr lang="en-GB" sz="2800" b="1" dirty="0">
                <a:solidFill>
                  <a:srgbClr val="FF0000"/>
                </a:solidFill>
                <a:latin typeface="Calibri" panose="020F0502020204030204" pitchFamily="34" charset="0"/>
                <a:cs typeface="Calibri" panose="020F0502020204030204" pitchFamily="34" charset="0"/>
              </a:rPr>
              <a:t>Lossless –</a:t>
            </a:r>
            <a:r>
              <a:rPr lang="en-GB" sz="2800" b="1" dirty="0">
                <a:solidFill>
                  <a:schemeClr val="accent6"/>
                </a:solidFill>
                <a:latin typeface="Calibri" panose="020F0502020204030204" pitchFamily="34" charset="0"/>
                <a:cs typeface="Calibri" panose="020F0502020204030204" pitchFamily="34" charset="0"/>
              </a:rPr>
              <a:t> </a:t>
            </a:r>
            <a:br>
              <a:rPr lang="en-GB" sz="2800" b="1" dirty="0">
                <a:solidFill>
                  <a:schemeClr val="accent6"/>
                </a:solidFill>
                <a:latin typeface="Calibri" panose="020F0502020204030204" pitchFamily="34" charset="0"/>
                <a:cs typeface="Calibri" panose="020F0502020204030204" pitchFamily="34" charset="0"/>
              </a:rPr>
            </a:br>
            <a:r>
              <a:rPr lang="en-GB" sz="2800" b="1" dirty="0">
                <a:solidFill>
                  <a:schemeClr val="accent5">
                    <a:lumMod val="10000"/>
                  </a:schemeClr>
                </a:solidFill>
                <a:latin typeface="Calibri" panose="020F0502020204030204" pitchFamily="34" charset="0"/>
                <a:cs typeface="Calibri" panose="020F0502020204030204" pitchFamily="34" charset="0"/>
              </a:rPr>
              <a:t>Makes file size smaller by temporarily removing data to store the file, and restores it to its original state when opened</a:t>
            </a:r>
          </a:p>
        </p:txBody>
      </p:sp>
      <p:sp>
        <p:nvSpPr>
          <p:cNvPr id="5" name="Rectangle 4">
            <a:extLst>
              <a:ext uri="{FF2B5EF4-FFF2-40B4-BE49-F238E27FC236}">
                <a16:creationId xmlns:a16="http://schemas.microsoft.com/office/drawing/2014/main" id="{A2540D42-2615-82F4-D0DC-F572E30ED652}"/>
              </a:ext>
            </a:extLst>
          </p:cNvPr>
          <p:cNvSpPr/>
          <p:nvPr/>
        </p:nvSpPr>
        <p:spPr>
          <a:xfrm>
            <a:off x="142181" y="970539"/>
            <a:ext cx="10726710" cy="954107"/>
          </a:xfrm>
          <a:prstGeom prst="rect">
            <a:avLst/>
          </a:prstGeom>
        </p:spPr>
        <p:txBody>
          <a:bodyPr wrap="square">
            <a:spAutoFit/>
          </a:bodyPr>
          <a:lstStyle/>
          <a:p>
            <a:pPr lvl="0">
              <a:spcAft>
                <a:spcPts val="2400"/>
              </a:spcAft>
            </a:pPr>
            <a:r>
              <a:rPr lang="en-GB" sz="2800" b="1" dirty="0">
                <a:solidFill>
                  <a:srgbClr val="000000"/>
                </a:solidFill>
                <a:latin typeface="Calibri" panose="020F0502020204030204" pitchFamily="34" charset="0"/>
                <a:cs typeface="Calibri" panose="020F0502020204030204" pitchFamily="34" charset="0"/>
              </a:rPr>
              <a:t>There are </a:t>
            </a:r>
            <a:r>
              <a:rPr lang="en-GB" sz="2800" b="1" u="sng" dirty="0">
                <a:solidFill>
                  <a:srgbClr val="FF0000"/>
                </a:solidFill>
                <a:latin typeface="Calibri" panose="020F0502020204030204" pitchFamily="34" charset="0"/>
                <a:cs typeface="Calibri" panose="020F0502020204030204" pitchFamily="34" charset="0"/>
              </a:rPr>
              <a:t>Two Types</a:t>
            </a:r>
            <a:r>
              <a:rPr lang="en-GB" sz="2800" b="1" dirty="0">
                <a:solidFill>
                  <a:srgbClr val="FF0000"/>
                </a:solidFill>
                <a:latin typeface="Calibri" panose="020F0502020204030204" pitchFamily="34" charset="0"/>
                <a:cs typeface="Calibri" panose="020F0502020204030204" pitchFamily="34" charset="0"/>
              </a:rPr>
              <a:t> </a:t>
            </a:r>
            <a:r>
              <a:rPr lang="en-GB" sz="2800" b="1" dirty="0">
                <a:solidFill>
                  <a:srgbClr val="000000"/>
                </a:solidFill>
                <a:latin typeface="Calibri" panose="020F0502020204030204" pitchFamily="34" charset="0"/>
                <a:cs typeface="Calibri" panose="020F0502020204030204" pitchFamily="34" charset="0"/>
              </a:rPr>
              <a:t>of compression… </a:t>
            </a:r>
            <a:br>
              <a:rPr lang="en-GB" sz="2800" b="1" dirty="0">
                <a:solidFill>
                  <a:srgbClr val="000000"/>
                </a:solidFill>
                <a:latin typeface="Calibri" panose="020F0502020204030204" pitchFamily="34" charset="0"/>
                <a:cs typeface="Calibri" panose="020F0502020204030204" pitchFamily="34" charset="0"/>
              </a:rPr>
            </a:br>
            <a:r>
              <a:rPr lang="en-GB" sz="2800" b="1" dirty="0">
                <a:solidFill>
                  <a:srgbClr val="000000"/>
                </a:solidFill>
                <a:latin typeface="Calibri" panose="020F0502020204030204" pitchFamily="34" charset="0"/>
                <a:cs typeface="Calibri" panose="020F0502020204030204" pitchFamily="34" charset="0"/>
              </a:rPr>
              <a:t>Lossy and Lossless</a:t>
            </a:r>
          </a:p>
        </p:txBody>
      </p:sp>
      <p:pic>
        <p:nvPicPr>
          <p:cNvPr id="6" name="Picture 5">
            <a:extLst>
              <a:ext uri="{FF2B5EF4-FFF2-40B4-BE49-F238E27FC236}">
                <a16:creationId xmlns:a16="http://schemas.microsoft.com/office/drawing/2014/main" id="{5306AA45-0D80-BF03-1B2E-25D0889552E7}"/>
              </a:ext>
            </a:extLst>
          </p:cNvPr>
          <p:cNvPicPr>
            <a:picLocks noChangeAspect="1"/>
          </p:cNvPicPr>
          <p:nvPr/>
        </p:nvPicPr>
        <p:blipFill rotWithShape="1">
          <a:blip r:embed="rId2"/>
          <a:srcRect t="53727" r="7844"/>
          <a:stretch/>
        </p:blipFill>
        <p:spPr>
          <a:xfrm>
            <a:off x="7096455" y="3429000"/>
            <a:ext cx="3497379" cy="1055843"/>
          </a:xfrm>
          <a:prstGeom prst="rect">
            <a:avLst/>
          </a:prstGeom>
        </p:spPr>
      </p:pic>
      <p:pic>
        <p:nvPicPr>
          <p:cNvPr id="7" name="Picture 2" descr="Image result for lossy vs lossless compression">
            <a:extLst>
              <a:ext uri="{FF2B5EF4-FFF2-40B4-BE49-F238E27FC236}">
                <a16:creationId xmlns:a16="http://schemas.microsoft.com/office/drawing/2014/main" id="{06EA343C-0DE6-FA77-FED4-83032AB91C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72334" y="1046459"/>
            <a:ext cx="3384039" cy="20586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94356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C5CA9F-48C3-E87E-5DF8-4B3EE00067E9}"/>
              </a:ext>
            </a:extLst>
          </p:cNvPr>
          <p:cNvSpPr txBox="1"/>
          <p:nvPr/>
        </p:nvSpPr>
        <p:spPr>
          <a:xfrm>
            <a:off x="342212" y="4963509"/>
            <a:ext cx="3768514" cy="1384995"/>
          </a:xfrm>
          <a:prstGeom prst="rect">
            <a:avLst/>
          </a:prstGeom>
          <a:solidFill>
            <a:schemeClr val="accent6">
              <a:lumMod val="20000"/>
              <a:lumOff val="80000"/>
            </a:schemeClr>
          </a:solidFill>
        </p:spPr>
        <p:txBody>
          <a:bodyPr wrap="square" rtlCol="0">
            <a:spAutoFit/>
          </a:bodyPr>
          <a:lstStyle/>
          <a:p>
            <a:r>
              <a:rPr lang="en-GB" b="1" dirty="0">
                <a:latin typeface="Calibri" panose="020F0502020204030204" pitchFamily="34" charset="0"/>
                <a:cs typeface="Calibri" panose="020F0502020204030204" pitchFamily="34" charset="0"/>
              </a:rPr>
              <a:t>Examples of file types…</a:t>
            </a:r>
          </a:p>
          <a:p>
            <a:pPr marL="342900" indent="-342900">
              <a:buFont typeface="Arial" panose="020B0604020202020204" pitchFamily="34" charset="0"/>
              <a:buChar char="•"/>
            </a:pPr>
            <a:r>
              <a:rPr lang="en-GB" sz="2000" b="1" dirty="0">
                <a:latin typeface="Calibri" panose="020F0502020204030204" pitchFamily="34" charset="0"/>
                <a:cs typeface="Calibri" panose="020F0502020204030204" pitchFamily="34" charset="0"/>
              </a:rPr>
              <a:t>MP3 (audio)</a:t>
            </a:r>
          </a:p>
          <a:p>
            <a:pPr marL="342900" indent="-342900">
              <a:buFont typeface="Arial" panose="020B0604020202020204" pitchFamily="34" charset="0"/>
              <a:buChar char="•"/>
            </a:pPr>
            <a:r>
              <a:rPr lang="en-GB" sz="2000" b="1" dirty="0" err="1">
                <a:latin typeface="Calibri" panose="020F0502020204030204" pitchFamily="34" charset="0"/>
                <a:cs typeface="Calibri" panose="020F0502020204030204" pitchFamily="34" charset="0"/>
              </a:rPr>
              <a:t>AAC</a:t>
            </a:r>
            <a:r>
              <a:rPr lang="en-GB" sz="2000" b="1" dirty="0">
                <a:latin typeface="Calibri" panose="020F0502020204030204" pitchFamily="34" charset="0"/>
                <a:cs typeface="Calibri" panose="020F0502020204030204" pitchFamily="34" charset="0"/>
              </a:rPr>
              <a:t> (audio)</a:t>
            </a:r>
          </a:p>
          <a:p>
            <a:pPr marL="342900" indent="-342900">
              <a:buFont typeface="Arial" panose="020B0604020202020204" pitchFamily="34" charset="0"/>
              <a:buChar char="•"/>
            </a:pPr>
            <a:r>
              <a:rPr lang="en-GB" sz="2000" b="1" dirty="0">
                <a:latin typeface="Calibri" panose="020F0502020204030204" pitchFamily="34" charset="0"/>
                <a:cs typeface="Calibri" panose="020F0502020204030204" pitchFamily="34" charset="0"/>
              </a:rPr>
              <a:t>JPEG (image)</a:t>
            </a:r>
          </a:p>
        </p:txBody>
      </p:sp>
      <p:sp>
        <p:nvSpPr>
          <p:cNvPr id="3" name="Rectangle 2">
            <a:extLst>
              <a:ext uri="{FF2B5EF4-FFF2-40B4-BE49-F238E27FC236}">
                <a16:creationId xmlns:a16="http://schemas.microsoft.com/office/drawing/2014/main" id="{2444DAAF-C80C-8191-7901-5F9B4D8E19FC}"/>
              </a:ext>
            </a:extLst>
          </p:cNvPr>
          <p:cNvSpPr/>
          <p:nvPr/>
        </p:nvSpPr>
        <p:spPr>
          <a:xfrm>
            <a:off x="218209" y="803888"/>
            <a:ext cx="8964488" cy="1692771"/>
          </a:xfrm>
          <a:prstGeom prst="rect">
            <a:avLst/>
          </a:prstGeom>
        </p:spPr>
        <p:txBody>
          <a:bodyPr wrap="square">
            <a:spAutoFit/>
          </a:bodyPr>
          <a:lstStyle/>
          <a:p>
            <a:pPr>
              <a:spcAft>
                <a:spcPts val="2400"/>
              </a:spcAft>
            </a:pPr>
            <a:r>
              <a:rPr lang="en-GB" sz="3200" b="1" dirty="0">
                <a:solidFill>
                  <a:srgbClr val="FF0000"/>
                </a:solidFill>
                <a:latin typeface="Calibri" panose="020F0502020204030204" pitchFamily="34" charset="0"/>
                <a:cs typeface="Calibri" panose="020F0502020204030204" pitchFamily="34" charset="0"/>
              </a:rPr>
              <a:t>Lossy Compression – </a:t>
            </a:r>
            <a:br>
              <a:rPr lang="en-GB" b="1" dirty="0">
                <a:solidFill>
                  <a:srgbClr val="FF0000"/>
                </a:solidFill>
                <a:latin typeface="Calibri" panose="020F0502020204030204" pitchFamily="34" charset="0"/>
                <a:cs typeface="Calibri" panose="020F0502020204030204" pitchFamily="34" charset="0"/>
              </a:rPr>
            </a:br>
            <a:r>
              <a:rPr lang="en-GB" b="1" dirty="0">
                <a:solidFill>
                  <a:schemeClr val="accent6"/>
                </a:solidFill>
                <a:latin typeface="Calibri" panose="020F0502020204030204" pitchFamily="34" charset="0"/>
                <a:cs typeface="Calibri" panose="020F0502020204030204" pitchFamily="34" charset="0"/>
              </a:rPr>
              <a:t>Works by permanently removing </a:t>
            </a:r>
            <a:br>
              <a:rPr lang="en-GB" b="1" dirty="0">
                <a:solidFill>
                  <a:schemeClr val="accent6"/>
                </a:solidFill>
                <a:latin typeface="Calibri" panose="020F0502020204030204" pitchFamily="34" charset="0"/>
                <a:cs typeface="Calibri" panose="020F0502020204030204" pitchFamily="34" charset="0"/>
              </a:rPr>
            </a:br>
            <a:r>
              <a:rPr lang="en-GB" b="1" dirty="0">
                <a:solidFill>
                  <a:schemeClr val="accent6"/>
                </a:solidFill>
                <a:latin typeface="Calibri" panose="020F0502020204030204" pitchFamily="34" charset="0"/>
                <a:cs typeface="Calibri" panose="020F0502020204030204" pitchFamily="34" charset="0"/>
              </a:rPr>
              <a:t>data from the file (file size is </a:t>
            </a:r>
            <a:br>
              <a:rPr lang="en-GB" b="1" dirty="0">
                <a:solidFill>
                  <a:schemeClr val="accent6"/>
                </a:solidFill>
                <a:latin typeface="Calibri" panose="020F0502020204030204" pitchFamily="34" charset="0"/>
                <a:cs typeface="Calibri" panose="020F0502020204030204" pitchFamily="34" charset="0"/>
              </a:rPr>
            </a:br>
            <a:r>
              <a:rPr lang="en-GB" b="1" dirty="0">
                <a:solidFill>
                  <a:schemeClr val="accent6"/>
                </a:solidFill>
                <a:latin typeface="Calibri" panose="020F0502020204030204" pitchFamily="34" charset="0"/>
                <a:cs typeface="Calibri" panose="020F0502020204030204" pitchFamily="34" charset="0"/>
              </a:rPr>
              <a:t>reduced because less bits saved)</a:t>
            </a:r>
          </a:p>
        </p:txBody>
      </p:sp>
      <p:pic>
        <p:nvPicPr>
          <p:cNvPr id="4" name="Picture 2" descr="Image result for lossy compression">
            <a:extLst>
              <a:ext uri="{FF2B5EF4-FFF2-40B4-BE49-F238E27FC236}">
                <a16:creationId xmlns:a16="http://schemas.microsoft.com/office/drawing/2014/main" id="{966D0C1F-678F-D756-FC84-16B83A7E0C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7154" y="4657485"/>
            <a:ext cx="6569612" cy="188534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Image result for lossy compression">
            <a:extLst>
              <a:ext uri="{FF2B5EF4-FFF2-40B4-BE49-F238E27FC236}">
                <a16:creationId xmlns:a16="http://schemas.microsoft.com/office/drawing/2014/main" id="{123A07A2-294C-71BE-ED37-F023907A369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2469" t="37036" r="16903" b="25927"/>
          <a:stretch/>
        </p:blipFill>
        <p:spPr bwMode="auto">
          <a:xfrm>
            <a:off x="10635536" y="5426565"/>
            <a:ext cx="1491635" cy="149163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cxnSp>
        <p:nvCxnSpPr>
          <p:cNvPr id="6" name="Straight Arrow Connector 5">
            <a:extLst>
              <a:ext uri="{FF2B5EF4-FFF2-40B4-BE49-F238E27FC236}">
                <a16:creationId xmlns:a16="http://schemas.microsoft.com/office/drawing/2014/main" id="{227E3FA4-0328-4930-A97C-1A462027871F}"/>
              </a:ext>
            </a:extLst>
          </p:cNvPr>
          <p:cNvCxnSpPr>
            <a:cxnSpLocks/>
          </p:cNvCxnSpPr>
          <p:nvPr/>
        </p:nvCxnSpPr>
        <p:spPr>
          <a:xfrm flipH="1" flipV="1">
            <a:off x="10208377" y="5426565"/>
            <a:ext cx="504056" cy="252157"/>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851CE6DA-9E2D-642E-AB99-B0E616173CFE}"/>
              </a:ext>
            </a:extLst>
          </p:cNvPr>
          <p:cNvPicPr>
            <a:picLocks noChangeAspect="1"/>
          </p:cNvPicPr>
          <p:nvPr/>
        </p:nvPicPr>
        <p:blipFill rotWithShape="1">
          <a:blip r:embed="rId3"/>
          <a:srcRect t="53727" r="7844"/>
          <a:stretch/>
        </p:blipFill>
        <p:spPr>
          <a:xfrm>
            <a:off x="5405095" y="828165"/>
            <a:ext cx="3974418" cy="1199859"/>
          </a:xfrm>
          <a:prstGeom prst="rect">
            <a:avLst/>
          </a:prstGeom>
        </p:spPr>
      </p:pic>
      <p:sp>
        <p:nvSpPr>
          <p:cNvPr id="8" name="TextBox 7">
            <a:extLst>
              <a:ext uri="{FF2B5EF4-FFF2-40B4-BE49-F238E27FC236}">
                <a16:creationId xmlns:a16="http://schemas.microsoft.com/office/drawing/2014/main" id="{CA529518-ED33-2166-6D0C-92851E29F0F1}"/>
              </a:ext>
            </a:extLst>
          </p:cNvPr>
          <p:cNvSpPr txBox="1"/>
          <p:nvPr/>
        </p:nvSpPr>
        <p:spPr>
          <a:xfrm>
            <a:off x="551694" y="2249048"/>
            <a:ext cx="4248472" cy="2062103"/>
          </a:xfrm>
          <a:prstGeom prst="rect">
            <a:avLst/>
          </a:prstGeom>
          <a:solidFill>
            <a:srgbClr val="C9FFDB"/>
          </a:solidFill>
        </p:spPr>
        <p:txBody>
          <a:bodyPr wrap="square" rtlCol="0">
            <a:spAutoFit/>
          </a:bodyPr>
          <a:lstStyle/>
          <a:p>
            <a:r>
              <a:rPr lang="en-GB" sz="2800" b="1" dirty="0">
                <a:solidFill>
                  <a:srgbClr val="00B050"/>
                </a:solidFill>
                <a:latin typeface="Calibri" panose="020F0502020204030204" pitchFamily="34" charset="0"/>
                <a:cs typeface="Calibri" panose="020F0502020204030204" pitchFamily="34" charset="0"/>
              </a:rPr>
              <a:t>Pros</a:t>
            </a:r>
          </a:p>
          <a:p>
            <a:pPr marL="342900" indent="-342900">
              <a:buFont typeface="Arial" panose="020B0604020202020204" pitchFamily="34" charset="0"/>
              <a:buChar char="•"/>
            </a:pPr>
            <a:r>
              <a:rPr lang="en-GB" sz="2000" b="1" dirty="0">
                <a:solidFill>
                  <a:schemeClr val="accent5">
                    <a:lumMod val="10000"/>
                  </a:schemeClr>
                </a:solidFill>
                <a:latin typeface="Calibri" panose="020F0502020204030204" pitchFamily="34" charset="0"/>
                <a:cs typeface="Calibri" panose="020F0502020204030204" pitchFamily="34" charset="0"/>
              </a:rPr>
              <a:t>Greatly reduced file size!</a:t>
            </a:r>
          </a:p>
          <a:p>
            <a:pPr marL="342900" indent="-342900">
              <a:buFont typeface="Arial" panose="020B0604020202020204" pitchFamily="34" charset="0"/>
              <a:buChar char="•"/>
            </a:pPr>
            <a:r>
              <a:rPr lang="en-GB" sz="2000" b="1" dirty="0">
                <a:solidFill>
                  <a:schemeClr val="accent5">
                    <a:lumMod val="10000"/>
                  </a:schemeClr>
                </a:solidFill>
                <a:latin typeface="Calibri" panose="020F0502020204030204" pitchFamily="34" charset="0"/>
                <a:cs typeface="Calibri" panose="020F0502020204030204" pitchFamily="34" charset="0"/>
              </a:rPr>
              <a:t>Less bandwidth for download &amp; streaming</a:t>
            </a:r>
          </a:p>
          <a:p>
            <a:pPr marL="342900" indent="-342900">
              <a:buFont typeface="Arial" panose="020B0604020202020204" pitchFamily="34" charset="0"/>
              <a:buChar char="•"/>
            </a:pPr>
            <a:r>
              <a:rPr lang="en-GB" sz="2000" b="1" dirty="0">
                <a:solidFill>
                  <a:schemeClr val="accent5">
                    <a:lumMod val="10000"/>
                  </a:schemeClr>
                </a:solidFill>
                <a:latin typeface="Calibri" panose="020F0502020204030204" pitchFamily="34" charset="0"/>
                <a:cs typeface="Calibri" panose="020F0502020204030204" pitchFamily="34" charset="0"/>
              </a:rPr>
              <a:t>Very common – can be read by lots of software</a:t>
            </a:r>
          </a:p>
        </p:txBody>
      </p:sp>
      <p:sp>
        <p:nvSpPr>
          <p:cNvPr id="9" name="TextBox 8">
            <a:extLst>
              <a:ext uri="{FF2B5EF4-FFF2-40B4-BE49-F238E27FC236}">
                <a16:creationId xmlns:a16="http://schemas.microsoft.com/office/drawing/2014/main" id="{015D7969-C96D-D6BD-7E7F-62166178D3FE}"/>
              </a:ext>
            </a:extLst>
          </p:cNvPr>
          <p:cNvSpPr txBox="1"/>
          <p:nvPr/>
        </p:nvSpPr>
        <p:spPr>
          <a:xfrm>
            <a:off x="4980186" y="2239120"/>
            <a:ext cx="4533386" cy="2369880"/>
          </a:xfrm>
          <a:prstGeom prst="rect">
            <a:avLst/>
          </a:prstGeom>
          <a:solidFill>
            <a:srgbClr val="FFD1D2"/>
          </a:solidFill>
        </p:spPr>
        <p:txBody>
          <a:bodyPr wrap="square" rtlCol="0">
            <a:spAutoFit/>
          </a:bodyPr>
          <a:lstStyle/>
          <a:p>
            <a:r>
              <a:rPr lang="en-GB" sz="2800" b="1" dirty="0">
                <a:solidFill>
                  <a:srgbClr val="FF0000"/>
                </a:solidFill>
                <a:latin typeface="Calibri" panose="020F0502020204030204" pitchFamily="34" charset="0"/>
                <a:cs typeface="Calibri" panose="020F0502020204030204" pitchFamily="34" charset="0"/>
              </a:rPr>
              <a:t>Cons</a:t>
            </a:r>
          </a:p>
          <a:p>
            <a:pPr marL="342900" indent="-342900">
              <a:buFont typeface="Arial" panose="020B0604020202020204" pitchFamily="34" charset="0"/>
              <a:buChar char="•"/>
            </a:pPr>
            <a:r>
              <a:rPr lang="en-GB" sz="2000" b="1" dirty="0">
                <a:solidFill>
                  <a:schemeClr val="accent5">
                    <a:lumMod val="10000"/>
                  </a:schemeClr>
                </a:solidFill>
                <a:latin typeface="Calibri" panose="020F0502020204030204" pitchFamily="34" charset="0"/>
                <a:cs typeface="Calibri" panose="020F0502020204030204" pitchFamily="34" charset="0"/>
              </a:rPr>
              <a:t>Loses data (cannot be returned to original!)</a:t>
            </a:r>
          </a:p>
          <a:p>
            <a:pPr marL="342900" indent="-342900">
              <a:buFont typeface="Arial" panose="020B0604020202020204" pitchFamily="34" charset="0"/>
              <a:buChar char="•"/>
            </a:pPr>
            <a:r>
              <a:rPr lang="en-GB" sz="2000" b="1" dirty="0">
                <a:solidFill>
                  <a:schemeClr val="accent5">
                    <a:lumMod val="10000"/>
                  </a:schemeClr>
                </a:solidFill>
                <a:latin typeface="Calibri" panose="020F0502020204030204" pitchFamily="34" charset="0"/>
                <a:cs typeface="Calibri" panose="020F0502020204030204" pitchFamily="34" charset="0"/>
              </a:rPr>
              <a:t>Can’t be used for text or software files (these types need to keep all original information)</a:t>
            </a:r>
          </a:p>
          <a:p>
            <a:pPr marL="342900" indent="-342900">
              <a:buFont typeface="Arial" panose="020B0604020202020204" pitchFamily="34" charset="0"/>
              <a:buChar char="•"/>
            </a:pPr>
            <a:r>
              <a:rPr lang="en-GB" sz="2000" b="1" dirty="0">
                <a:solidFill>
                  <a:schemeClr val="accent5">
                    <a:lumMod val="10000"/>
                  </a:schemeClr>
                </a:solidFill>
                <a:latin typeface="Calibri" panose="020F0502020204030204" pitchFamily="34" charset="0"/>
                <a:cs typeface="Calibri" panose="020F0502020204030204" pitchFamily="34" charset="0"/>
              </a:rPr>
              <a:t>Worse quality than original</a:t>
            </a:r>
          </a:p>
        </p:txBody>
      </p:sp>
    </p:spTree>
    <p:extLst>
      <p:ext uri="{BB962C8B-B14F-4D97-AF65-F5344CB8AC3E}">
        <p14:creationId xmlns:p14="http://schemas.microsoft.com/office/powerpoint/2010/main" val="15493463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BA7FDA5-0DB4-5329-3B71-8988253C5267}"/>
              </a:ext>
            </a:extLst>
          </p:cNvPr>
          <p:cNvSpPr/>
          <p:nvPr/>
        </p:nvSpPr>
        <p:spPr>
          <a:xfrm>
            <a:off x="183738" y="843995"/>
            <a:ext cx="5624246" cy="2062103"/>
          </a:xfrm>
          <a:prstGeom prst="rect">
            <a:avLst/>
          </a:prstGeom>
        </p:spPr>
        <p:txBody>
          <a:bodyPr wrap="square">
            <a:spAutoFit/>
          </a:bodyPr>
          <a:lstStyle/>
          <a:p>
            <a:pPr>
              <a:spcAft>
                <a:spcPts val="2400"/>
              </a:spcAft>
            </a:pPr>
            <a:r>
              <a:rPr lang="en-GB" sz="3200" b="1" dirty="0">
                <a:solidFill>
                  <a:srgbClr val="FF0000"/>
                </a:solidFill>
                <a:latin typeface="Calibri" panose="020F0502020204030204" pitchFamily="34" charset="0"/>
                <a:cs typeface="Calibri" panose="020F0502020204030204" pitchFamily="34" charset="0"/>
              </a:rPr>
              <a:t>Lossless Compression –</a:t>
            </a:r>
            <a:r>
              <a:rPr lang="en-GB" sz="3200" b="1" dirty="0">
                <a:solidFill>
                  <a:schemeClr val="accent6"/>
                </a:solidFill>
                <a:latin typeface="Calibri" panose="020F0502020204030204" pitchFamily="34" charset="0"/>
                <a:cs typeface="Calibri" panose="020F0502020204030204" pitchFamily="34" charset="0"/>
              </a:rPr>
              <a:t> </a:t>
            </a:r>
            <a:br>
              <a:rPr lang="en-GB" b="1" dirty="0">
                <a:solidFill>
                  <a:schemeClr val="accent6"/>
                </a:solidFill>
                <a:latin typeface="Calibri" panose="020F0502020204030204" pitchFamily="34" charset="0"/>
                <a:cs typeface="Calibri" panose="020F0502020204030204" pitchFamily="34" charset="0"/>
              </a:rPr>
            </a:br>
            <a:r>
              <a:rPr lang="en-GB" b="1" dirty="0">
                <a:solidFill>
                  <a:schemeClr val="accent6"/>
                </a:solidFill>
                <a:latin typeface="Calibri" panose="020F0502020204030204" pitchFamily="34" charset="0"/>
                <a:cs typeface="Calibri" panose="020F0502020204030204" pitchFamily="34" charset="0"/>
              </a:rPr>
              <a:t>Makes file size smaller by temporarily removing data to </a:t>
            </a:r>
            <a:br>
              <a:rPr lang="en-GB" b="1" dirty="0">
                <a:solidFill>
                  <a:schemeClr val="accent6"/>
                </a:solidFill>
                <a:latin typeface="Calibri" panose="020F0502020204030204" pitchFamily="34" charset="0"/>
                <a:cs typeface="Calibri" panose="020F0502020204030204" pitchFamily="34" charset="0"/>
              </a:rPr>
            </a:br>
            <a:r>
              <a:rPr lang="en-GB" b="1" dirty="0">
                <a:solidFill>
                  <a:schemeClr val="accent6"/>
                </a:solidFill>
                <a:latin typeface="Calibri" panose="020F0502020204030204" pitchFamily="34" charset="0"/>
                <a:cs typeface="Calibri" panose="020F0502020204030204" pitchFamily="34" charset="0"/>
              </a:rPr>
              <a:t>store the file, and restores it </a:t>
            </a:r>
            <a:br>
              <a:rPr lang="en-GB" b="1" dirty="0">
                <a:solidFill>
                  <a:schemeClr val="accent6"/>
                </a:solidFill>
                <a:latin typeface="Calibri" panose="020F0502020204030204" pitchFamily="34" charset="0"/>
                <a:cs typeface="Calibri" panose="020F0502020204030204" pitchFamily="34" charset="0"/>
              </a:rPr>
            </a:br>
            <a:r>
              <a:rPr lang="en-GB" b="1" dirty="0">
                <a:solidFill>
                  <a:schemeClr val="accent6"/>
                </a:solidFill>
                <a:latin typeface="Calibri" panose="020F0502020204030204" pitchFamily="34" charset="0"/>
                <a:cs typeface="Calibri" panose="020F0502020204030204" pitchFamily="34" charset="0"/>
              </a:rPr>
              <a:t>to its original state when opened</a:t>
            </a:r>
          </a:p>
        </p:txBody>
      </p:sp>
      <p:pic>
        <p:nvPicPr>
          <p:cNvPr id="3" name="Picture 2">
            <a:extLst>
              <a:ext uri="{FF2B5EF4-FFF2-40B4-BE49-F238E27FC236}">
                <a16:creationId xmlns:a16="http://schemas.microsoft.com/office/drawing/2014/main" id="{C55E5EAC-BE79-7FAB-5918-D84C3ED07E99}"/>
              </a:ext>
            </a:extLst>
          </p:cNvPr>
          <p:cNvPicPr>
            <a:picLocks noChangeAspect="1"/>
          </p:cNvPicPr>
          <p:nvPr/>
        </p:nvPicPr>
        <p:blipFill rotWithShape="1">
          <a:blip r:embed="rId2"/>
          <a:srcRect b="50000"/>
          <a:stretch/>
        </p:blipFill>
        <p:spPr>
          <a:xfrm>
            <a:off x="5188772" y="911560"/>
            <a:ext cx="4086818" cy="1228579"/>
          </a:xfrm>
          <a:prstGeom prst="rect">
            <a:avLst/>
          </a:prstGeom>
        </p:spPr>
      </p:pic>
      <p:sp>
        <p:nvSpPr>
          <p:cNvPr id="4" name="TextBox 3">
            <a:extLst>
              <a:ext uri="{FF2B5EF4-FFF2-40B4-BE49-F238E27FC236}">
                <a16:creationId xmlns:a16="http://schemas.microsoft.com/office/drawing/2014/main" id="{6D29F202-F36C-317B-ACFD-DCFA7357D605}"/>
              </a:ext>
            </a:extLst>
          </p:cNvPr>
          <p:cNvSpPr txBox="1"/>
          <p:nvPr/>
        </p:nvSpPr>
        <p:spPr>
          <a:xfrm>
            <a:off x="311278" y="2364310"/>
            <a:ext cx="4248472" cy="2369880"/>
          </a:xfrm>
          <a:prstGeom prst="rect">
            <a:avLst/>
          </a:prstGeom>
          <a:solidFill>
            <a:srgbClr val="C9FFDB"/>
          </a:solidFill>
        </p:spPr>
        <p:txBody>
          <a:bodyPr wrap="square" rtlCol="0">
            <a:spAutoFit/>
          </a:bodyPr>
          <a:lstStyle/>
          <a:p>
            <a:r>
              <a:rPr lang="en-GB" sz="2800" b="1" dirty="0">
                <a:solidFill>
                  <a:srgbClr val="00B050"/>
                </a:solidFill>
                <a:latin typeface="Calibri" panose="020F0502020204030204" pitchFamily="34" charset="0"/>
                <a:cs typeface="Calibri" panose="020F0502020204030204" pitchFamily="34" charset="0"/>
              </a:rPr>
              <a:t>Pros</a:t>
            </a:r>
          </a:p>
          <a:p>
            <a:pPr marL="342900" indent="-342900">
              <a:buFont typeface="Arial" panose="020B0604020202020204" pitchFamily="34" charset="0"/>
              <a:buChar char="•"/>
            </a:pPr>
            <a:r>
              <a:rPr lang="en-GB" sz="2000" b="1" dirty="0">
                <a:solidFill>
                  <a:schemeClr val="accent5">
                    <a:lumMod val="10000"/>
                  </a:schemeClr>
                </a:solidFill>
                <a:latin typeface="Calibri" panose="020F0502020204030204" pitchFamily="34" charset="0"/>
                <a:cs typeface="Calibri" panose="020F0502020204030204" pitchFamily="34" charset="0"/>
              </a:rPr>
              <a:t>Data only temporarily removed, no reduction in quality!</a:t>
            </a:r>
          </a:p>
          <a:p>
            <a:pPr marL="342900" indent="-342900">
              <a:buFont typeface="Arial" panose="020B0604020202020204" pitchFamily="34" charset="0"/>
              <a:buChar char="•"/>
            </a:pPr>
            <a:r>
              <a:rPr lang="en-GB" sz="2000" b="1" dirty="0">
                <a:solidFill>
                  <a:schemeClr val="accent5">
                    <a:lumMod val="10000"/>
                  </a:schemeClr>
                </a:solidFill>
                <a:latin typeface="Calibri" panose="020F0502020204030204" pitchFamily="34" charset="0"/>
                <a:cs typeface="Calibri" panose="020F0502020204030204" pitchFamily="34" charset="0"/>
              </a:rPr>
              <a:t>Files can be decompressed and turned back to original</a:t>
            </a:r>
          </a:p>
          <a:p>
            <a:pPr marL="342900" indent="-342900">
              <a:buFont typeface="Arial" panose="020B0604020202020204" pitchFamily="34" charset="0"/>
              <a:buChar char="•"/>
            </a:pPr>
            <a:r>
              <a:rPr lang="en-GB" sz="2000" b="1" dirty="0">
                <a:solidFill>
                  <a:schemeClr val="accent5">
                    <a:lumMod val="10000"/>
                  </a:schemeClr>
                </a:solidFill>
                <a:latin typeface="Calibri" panose="020F0502020204030204" pitchFamily="34" charset="0"/>
                <a:cs typeface="Calibri" panose="020F0502020204030204" pitchFamily="34" charset="0"/>
              </a:rPr>
              <a:t>Can be used on text and software files too</a:t>
            </a:r>
          </a:p>
        </p:txBody>
      </p:sp>
      <p:sp>
        <p:nvSpPr>
          <p:cNvPr id="5" name="TextBox 4">
            <a:extLst>
              <a:ext uri="{FF2B5EF4-FFF2-40B4-BE49-F238E27FC236}">
                <a16:creationId xmlns:a16="http://schemas.microsoft.com/office/drawing/2014/main" id="{E63D59D5-8F7F-7AC1-A125-D46A80729A44}"/>
              </a:ext>
            </a:extLst>
          </p:cNvPr>
          <p:cNvSpPr txBox="1"/>
          <p:nvPr/>
        </p:nvSpPr>
        <p:spPr>
          <a:xfrm>
            <a:off x="4739770" y="2354382"/>
            <a:ext cx="4533386" cy="1446550"/>
          </a:xfrm>
          <a:prstGeom prst="rect">
            <a:avLst/>
          </a:prstGeom>
          <a:solidFill>
            <a:srgbClr val="FFD1D2"/>
          </a:solidFill>
        </p:spPr>
        <p:txBody>
          <a:bodyPr wrap="square" rtlCol="0">
            <a:spAutoFit/>
          </a:bodyPr>
          <a:lstStyle/>
          <a:p>
            <a:r>
              <a:rPr lang="en-GB" sz="2800" b="1" dirty="0">
                <a:solidFill>
                  <a:srgbClr val="FF0000"/>
                </a:solidFill>
                <a:latin typeface="Calibri" panose="020F0502020204030204" pitchFamily="34" charset="0"/>
                <a:cs typeface="Calibri" panose="020F0502020204030204" pitchFamily="34" charset="0"/>
              </a:rPr>
              <a:t>Cons</a:t>
            </a:r>
          </a:p>
          <a:p>
            <a:pPr marL="342900" indent="-342900">
              <a:buFont typeface="Arial" panose="020B0604020202020204" pitchFamily="34" charset="0"/>
              <a:buChar char="•"/>
            </a:pPr>
            <a:r>
              <a:rPr lang="en-GB" sz="2000" b="1" dirty="0">
                <a:solidFill>
                  <a:schemeClr val="accent5">
                    <a:lumMod val="10000"/>
                  </a:schemeClr>
                </a:solidFill>
                <a:latin typeface="Calibri" panose="020F0502020204030204" pitchFamily="34" charset="0"/>
                <a:cs typeface="Calibri" panose="020F0502020204030204" pitchFamily="34" charset="0"/>
              </a:rPr>
              <a:t>Only slight reduction in file size (still takes up quite a bit of space on your device)</a:t>
            </a:r>
          </a:p>
        </p:txBody>
      </p:sp>
      <p:pic>
        <p:nvPicPr>
          <p:cNvPr id="6" name="Picture 5">
            <a:extLst>
              <a:ext uri="{FF2B5EF4-FFF2-40B4-BE49-F238E27FC236}">
                <a16:creationId xmlns:a16="http://schemas.microsoft.com/office/drawing/2014/main" id="{BE855C40-405F-D130-E115-24CFFA613ABF}"/>
              </a:ext>
            </a:extLst>
          </p:cNvPr>
          <p:cNvPicPr>
            <a:picLocks noChangeAspect="1"/>
          </p:cNvPicPr>
          <p:nvPr/>
        </p:nvPicPr>
        <p:blipFill>
          <a:blip r:embed="rId3"/>
          <a:stretch>
            <a:fillRect/>
          </a:stretch>
        </p:blipFill>
        <p:spPr>
          <a:xfrm>
            <a:off x="4739770" y="4416485"/>
            <a:ext cx="4681162" cy="2196935"/>
          </a:xfrm>
          <a:prstGeom prst="rect">
            <a:avLst/>
          </a:prstGeom>
        </p:spPr>
      </p:pic>
      <p:sp>
        <p:nvSpPr>
          <p:cNvPr id="7" name="TextBox 6">
            <a:extLst>
              <a:ext uri="{FF2B5EF4-FFF2-40B4-BE49-F238E27FC236}">
                <a16:creationId xmlns:a16="http://schemas.microsoft.com/office/drawing/2014/main" id="{1AAAC5AF-D0DE-3293-2E4C-59653932BD17}"/>
              </a:ext>
            </a:extLst>
          </p:cNvPr>
          <p:cNvSpPr txBox="1"/>
          <p:nvPr/>
        </p:nvSpPr>
        <p:spPr>
          <a:xfrm>
            <a:off x="311278" y="5046102"/>
            <a:ext cx="3768514" cy="1384995"/>
          </a:xfrm>
          <a:prstGeom prst="rect">
            <a:avLst/>
          </a:prstGeom>
          <a:solidFill>
            <a:schemeClr val="accent6">
              <a:lumMod val="20000"/>
              <a:lumOff val="80000"/>
            </a:schemeClr>
          </a:solidFill>
        </p:spPr>
        <p:txBody>
          <a:bodyPr wrap="square" rtlCol="0">
            <a:spAutoFit/>
          </a:bodyPr>
          <a:lstStyle/>
          <a:p>
            <a:r>
              <a:rPr lang="en-GB" b="1" dirty="0">
                <a:latin typeface="Calibri" panose="020F0502020204030204" pitchFamily="34" charset="0"/>
                <a:cs typeface="Calibri" panose="020F0502020204030204" pitchFamily="34" charset="0"/>
              </a:rPr>
              <a:t>Examples of file types…</a:t>
            </a:r>
          </a:p>
          <a:p>
            <a:pPr marL="342900" indent="-342900">
              <a:buFont typeface="Arial" panose="020B0604020202020204" pitchFamily="34" charset="0"/>
              <a:buChar char="•"/>
            </a:pPr>
            <a:r>
              <a:rPr lang="en-GB" sz="2000" b="1" dirty="0">
                <a:latin typeface="Calibri" panose="020F0502020204030204" pitchFamily="34" charset="0"/>
                <a:cs typeface="Calibri" panose="020F0502020204030204" pitchFamily="34" charset="0"/>
              </a:rPr>
              <a:t>FLAC (audio)</a:t>
            </a:r>
          </a:p>
          <a:p>
            <a:pPr marL="342900" indent="-342900">
              <a:buFont typeface="Arial" panose="020B0604020202020204" pitchFamily="34" charset="0"/>
              <a:buChar char="•"/>
            </a:pPr>
            <a:r>
              <a:rPr lang="en-GB" sz="2000" b="1" dirty="0">
                <a:latin typeface="Calibri" panose="020F0502020204030204" pitchFamily="34" charset="0"/>
                <a:cs typeface="Calibri" panose="020F0502020204030204" pitchFamily="34" charset="0"/>
              </a:rPr>
              <a:t>TIFF (image)</a:t>
            </a:r>
          </a:p>
          <a:p>
            <a:pPr marL="342900" indent="-342900">
              <a:buFont typeface="Arial" panose="020B0604020202020204" pitchFamily="34" charset="0"/>
              <a:buChar char="•"/>
            </a:pPr>
            <a:r>
              <a:rPr lang="en-GB" sz="2000" b="1" dirty="0">
                <a:latin typeface="Calibri" panose="020F0502020204030204" pitchFamily="34" charset="0"/>
                <a:cs typeface="Calibri" panose="020F0502020204030204" pitchFamily="34" charset="0"/>
              </a:rPr>
              <a:t>PNG (image)</a:t>
            </a:r>
          </a:p>
        </p:txBody>
      </p:sp>
    </p:spTree>
    <p:extLst>
      <p:ext uri="{BB962C8B-B14F-4D97-AF65-F5344CB8AC3E}">
        <p14:creationId xmlns:p14="http://schemas.microsoft.com/office/powerpoint/2010/main" val="36113936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66297AF-81AA-46AD-EA31-2B2DF56E7868}"/>
              </a:ext>
            </a:extLst>
          </p:cNvPr>
          <p:cNvSpPr/>
          <p:nvPr/>
        </p:nvSpPr>
        <p:spPr>
          <a:xfrm>
            <a:off x="183738" y="843995"/>
            <a:ext cx="5624246" cy="2062103"/>
          </a:xfrm>
          <a:prstGeom prst="rect">
            <a:avLst/>
          </a:prstGeom>
        </p:spPr>
        <p:txBody>
          <a:bodyPr wrap="square">
            <a:spAutoFit/>
          </a:bodyPr>
          <a:lstStyle/>
          <a:p>
            <a:pPr>
              <a:spcAft>
                <a:spcPts val="2400"/>
              </a:spcAft>
            </a:pPr>
            <a:r>
              <a:rPr lang="en-GB" sz="3200" b="1" dirty="0">
                <a:solidFill>
                  <a:srgbClr val="FF0000"/>
                </a:solidFill>
                <a:latin typeface="Calibri" panose="020F0502020204030204" pitchFamily="34" charset="0"/>
                <a:cs typeface="Calibri" panose="020F0502020204030204" pitchFamily="34" charset="0"/>
              </a:rPr>
              <a:t>Lossless Compression –</a:t>
            </a:r>
            <a:r>
              <a:rPr lang="en-GB" sz="3200" b="1" dirty="0">
                <a:solidFill>
                  <a:schemeClr val="accent6"/>
                </a:solidFill>
                <a:latin typeface="Calibri" panose="020F0502020204030204" pitchFamily="34" charset="0"/>
                <a:cs typeface="Calibri" panose="020F0502020204030204" pitchFamily="34" charset="0"/>
              </a:rPr>
              <a:t> </a:t>
            </a:r>
            <a:br>
              <a:rPr lang="en-GB" b="1" dirty="0">
                <a:solidFill>
                  <a:schemeClr val="accent6"/>
                </a:solidFill>
                <a:latin typeface="Calibri" panose="020F0502020204030204" pitchFamily="34" charset="0"/>
                <a:cs typeface="Calibri" panose="020F0502020204030204" pitchFamily="34" charset="0"/>
              </a:rPr>
            </a:br>
            <a:r>
              <a:rPr lang="en-GB" b="1" dirty="0">
                <a:solidFill>
                  <a:schemeClr val="accent6"/>
                </a:solidFill>
                <a:latin typeface="Calibri" panose="020F0502020204030204" pitchFamily="34" charset="0"/>
                <a:cs typeface="Calibri" panose="020F0502020204030204" pitchFamily="34" charset="0"/>
              </a:rPr>
              <a:t>Makes file size smaller by temporarily removing data to </a:t>
            </a:r>
            <a:br>
              <a:rPr lang="en-GB" b="1" dirty="0">
                <a:solidFill>
                  <a:schemeClr val="accent6"/>
                </a:solidFill>
                <a:latin typeface="Calibri" panose="020F0502020204030204" pitchFamily="34" charset="0"/>
                <a:cs typeface="Calibri" panose="020F0502020204030204" pitchFamily="34" charset="0"/>
              </a:rPr>
            </a:br>
            <a:r>
              <a:rPr lang="en-GB" b="1" dirty="0">
                <a:solidFill>
                  <a:schemeClr val="accent6"/>
                </a:solidFill>
                <a:latin typeface="Calibri" panose="020F0502020204030204" pitchFamily="34" charset="0"/>
                <a:cs typeface="Calibri" panose="020F0502020204030204" pitchFamily="34" charset="0"/>
              </a:rPr>
              <a:t>store the file, and restores it </a:t>
            </a:r>
            <a:br>
              <a:rPr lang="en-GB" b="1" dirty="0">
                <a:solidFill>
                  <a:schemeClr val="accent6"/>
                </a:solidFill>
                <a:latin typeface="Calibri" panose="020F0502020204030204" pitchFamily="34" charset="0"/>
                <a:cs typeface="Calibri" panose="020F0502020204030204" pitchFamily="34" charset="0"/>
              </a:rPr>
            </a:br>
            <a:r>
              <a:rPr lang="en-GB" b="1" dirty="0">
                <a:solidFill>
                  <a:schemeClr val="accent6"/>
                </a:solidFill>
                <a:latin typeface="Calibri" panose="020F0502020204030204" pitchFamily="34" charset="0"/>
                <a:cs typeface="Calibri" panose="020F0502020204030204" pitchFamily="34" charset="0"/>
              </a:rPr>
              <a:t>to its original state when opened</a:t>
            </a:r>
          </a:p>
        </p:txBody>
      </p:sp>
      <p:pic>
        <p:nvPicPr>
          <p:cNvPr id="3" name="Picture 2">
            <a:extLst>
              <a:ext uri="{FF2B5EF4-FFF2-40B4-BE49-F238E27FC236}">
                <a16:creationId xmlns:a16="http://schemas.microsoft.com/office/drawing/2014/main" id="{4F159EC9-FB82-E9C3-531C-810FFCE91564}"/>
              </a:ext>
            </a:extLst>
          </p:cNvPr>
          <p:cNvPicPr>
            <a:picLocks noChangeAspect="1"/>
          </p:cNvPicPr>
          <p:nvPr/>
        </p:nvPicPr>
        <p:blipFill rotWithShape="1">
          <a:blip r:embed="rId3"/>
          <a:srcRect b="50000"/>
          <a:stretch/>
        </p:blipFill>
        <p:spPr>
          <a:xfrm>
            <a:off x="5188772" y="911560"/>
            <a:ext cx="4086818" cy="1228579"/>
          </a:xfrm>
          <a:prstGeom prst="rect">
            <a:avLst/>
          </a:prstGeom>
        </p:spPr>
      </p:pic>
      <p:pic>
        <p:nvPicPr>
          <p:cNvPr id="4" name="Picture 3">
            <a:extLst>
              <a:ext uri="{FF2B5EF4-FFF2-40B4-BE49-F238E27FC236}">
                <a16:creationId xmlns:a16="http://schemas.microsoft.com/office/drawing/2014/main" id="{D9B78E1B-0EFF-78EC-6B2A-80DB7FA8C95E}"/>
              </a:ext>
            </a:extLst>
          </p:cNvPr>
          <p:cNvPicPr>
            <a:picLocks noChangeAspect="1"/>
          </p:cNvPicPr>
          <p:nvPr/>
        </p:nvPicPr>
        <p:blipFill>
          <a:blip r:embed="rId4"/>
          <a:stretch>
            <a:fillRect/>
          </a:stretch>
        </p:blipFill>
        <p:spPr>
          <a:xfrm>
            <a:off x="7327100" y="2520927"/>
            <a:ext cx="4681162" cy="2196935"/>
          </a:xfrm>
          <a:prstGeom prst="rect">
            <a:avLst/>
          </a:prstGeom>
        </p:spPr>
      </p:pic>
      <p:sp>
        <p:nvSpPr>
          <p:cNvPr id="5" name="TextBox 4">
            <a:extLst>
              <a:ext uri="{FF2B5EF4-FFF2-40B4-BE49-F238E27FC236}">
                <a16:creationId xmlns:a16="http://schemas.microsoft.com/office/drawing/2014/main" id="{E20D9DA8-8621-BAF3-7424-347E5CC7F5CE}"/>
              </a:ext>
            </a:extLst>
          </p:cNvPr>
          <p:cNvSpPr txBox="1"/>
          <p:nvPr/>
        </p:nvSpPr>
        <p:spPr>
          <a:xfrm>
            <a:off x="353290" y="2906098"/>
            <a:ext cx="6826827" cy="2062103"/>
          </a:xfrm>
          <a:prstGeom prst="rect">
            <a:avLst/>
          </a:prstGeom>
          <a:noFill/>
        </p:spPr>
        <p:txBody>
          <a:bodyPr wrap="square" rtlCol="0">
            <a:spAutoFit/>
          </a:bodyPr>
          <a:lstStyle/>
          <a:p>
            <a:r>
              <a:rPr lang="en-GB" sz="2800" dirty="0"/>
              <a:t>There are two types of Lossless Compression you need to learn about at A Level</a:t>
            </a:r>
          </a:p>
          <a:p>
            <a:pPr marL="457200" indent="-457200">
              <a:buFont typeface="Arial" panose="020B0604020202020204" pitchFamily="34" charset="0"/>
              <a:buChar char="•"/>
            </a:pPr>
            <a:r>
              <a:rPr lang="en-GB" sz="3600" b="1" dirty="0">
                <a:highlight>
                  <a:srgbClr val="FFFF00"/>
                </a:highlight>
              </a:rPr>
              <a:t>RLE (Run Length Encoding)</a:t>
            </a:r>
          </a:p>
          <a:p>
            <a:pPr marL="457200" indent="-457200">
              <a:buFont typeface="Arial" panose="020B0604020202020204" pitchFamily="34" charset="0"/>
              <a:buChar char="•"/>
            </a:pPr>
            <a:r>
              <a:rPr lang="en-GB" sz="3600" b="1" dirty="0"/>
              <a:t>Dictionary Encoding</a:t>
            </a:r>
          </a:p>
        </p:txBody>
      </p:sp>
      <p:sp>
        <p:nvSpPr>
          <p:cNvPr id="7" name="TextBox 6">
            <a:extLst>
              <a:ext uri="{FF2B5EF4-FFF2-40B4-BE49-F238E27FC236}">
                <a16:creationId xmlns:a16="http://schemas.microsoft.com/office/drawing/2014/main" id="{7211488B-D281-A5C0-0E7B-9377B5B982A6}"/>
              </a:ext>
            </a:extLst>
          </p:cNvPr>
          <p:cNvSpPr txBox="1"/>
          <p:nvPr/>
        </p:nvSpPr>
        <p:spPr>
          <a:xfrm>
            <a:off x="1478107" y="5483821"/>
            <a:ext cx="9453130" cy="1077218"/>
          </a:xfrm>
          <a:prstGeom prst="rect">
            <a:avLst/>
          </a:prstGeom>
          <a:noFill/>
        </p:spPr>
        <p:txBody>
          <a:bodyPr wrap="square">
            <a:spAutoFit/>
          </a:bodyPr>
          <a:lstStyle/>
          <a:p>
            <a:pPr algn="ctr"/>
            <a:r>
              <a:rPr lang="en-GB" sz="3200" b="1" dirty="0">
                <a:solidFill>
                  <a:schemeClr val="accent5">
                    <a:lumMod val="10000"/>
                  </a:schemeClr>
                </a:solidFill>
                <a:highlight>
                  <a:srgbClr val="FFFF00"/>
                </a:highlight>
              </a:rPr>
              <a:t>QUESTION – What is RLE (Run Length Encoding)?</a:t>
            </a:r>
          </a:p>
          <a:p>
            <a:pPr algn="ctr"/>
            <a:r>
              <a:rPr lang="en-GB" sz="3200" b="1" dirty="0">
                <a:solidFill>
                  <a:schemeClr val="accent5">
                    <a:lumMod val="10000"/>
                  </a:schemeClr>
                </a:solidFill>
                <a:highlight>
                  <a:srgbClr val="FFFF00"/>
                </a:highlight>
              </a:rPr>
              <a:t>2 minutes – Search and Find out!</a:t>
            </a:r>
          </a:p>
        </p:txBody>
      </p:sp>
      <p:sp>
        <p:nvSpPr>
          <p:cNvPr id="8" name="TextBox 7">
            <a:extLst>
              <a:ext uri="{FF2B5EF4-FFF2-40B4-BE49-F238E27FC236}">
                <a16:creationId xmlns:a16="http://schemas.microsoft.com/office/drawing/2014/main" id="{774BC8C9-1076-FE7A-C470-D2C537862876}"/>
              </a:ext>
            </a:extLst>
          </p:cNvPr>
          <p:cNvSpPr txBox="1"/>
          <p:nvPr/>
        </p:nvSpPr>
        <p:spPr>
          <a:xfrm>
            <a:off x="6923677" y="6488668"/>
            <a:ext cx="6113122" cy="369332"/>
          </a:xfrm>
          <a:prstGeom prst="rect">
            <a:avLst/>
          </a:prstGeom>
          <a:noFill/>
        </p:spPr>
        <p:txBody>
          <a:bodyPr wrap="square">
            <a:spAutoFit/>
          </a:bodyPr>
          <a:lstStyle/>
          <a:p>
            <a:r>
              <a:rPr lang="en-GB" b="1" dirty="0">
                <a:highlight>
                  <a:srgbClr val="FFFF00"/>
                </a:highlight>
                <a:hlinkClick r:id="rId5"/>
              </a:rPr>
              <a:t>https://www.youtube.com/watch?v=3gHmQW9rgoI</a:t>
            </a:r>
            <a:r>
              <a:rPr lang="en-GB" b="1" dirty="0">
                <a:highlight>
                  <a:srgbClr val="FFFF00"/>
                </a:highlight>
              </a:rPr>
              <a:t> </a:t>
            </a:r>
          </a:p>
        </p:txBody>
      </p:sp>
    </p:spTree>
    <p:extLst>
      <p:ext uri="{BB962C8B-B14F-4D97-AF65-F5344CB8AC3E}">
        <p14:creationId xmlns:p14="http://schemas.microsoft.com/office/powerpoint/2010/main" val="3549053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343271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C7A604C-3661-1D34-563E-07CD848B5343}"/>
              </a:ext>
            </a:extLst>
          </p:cNvPr>
          <p:cNvSpPr txBox="1"/>
          <p:nvPr/>
        </p:nvSpPr>
        <p:spPr>
          <a:xfrm>
            <a:off x="107577" y="884449"/>
            <a:ext cx="12084423" cy="1015663"/>
          </a:xfrm>
          <a:prstGeom prst="rect">
            <a:avLst/>
          </a:prstGeom>
          <a:noFill/>
        </p:spPr>
        <p:txBody>
          <a:bodyPr wrap="square" rtlCol="0">
            <a:spAutoFit/>
          </a:bodyPr>
          <a:lstStyle/>
          <a:p>
            <a:r>
              <a:rPr lang="en-GB" sz="2000" dirty="0">
                <a:solidFill>
                  <a:schemeClr val="bg2">
                    <a:lumMod val="10000"/>
                  </a:schemeClr>
                </a:solidFill>
              </a:rPr>
              <a:t>Consider this icon of a space ship that could be used in a typical computer game to represent a player life.</a:t>
            </a:r>
            <a:br>
              <a:rPr lang="en-GB" sz="2000" dirty="0">
                <a:solidFill>
                  <a:schemeClr val="bg2">
                    <a:lumMod val="10000"/>
                  </a:schemeClr>
                </a:solidFill>
              </a:rPr>
            </a:br>
            <a:r>
              <a:rPr lang="en-GB" sz="2000" dirty="0">
                <a:solidFill>
                  <a:schemeClr val="bg2">
                    <a:lumMod val="10000"/>
                  </a:schemeClr>
                </a:solidFill>
              </a:rPr>
              <a:t>A white pixel is represented with a 1.  A black pixel is represented with a 0.  The data is stored as a stream of 0’s and 1’s in a file.</a:t>
            </a:r>
          </a:p>
        </p:txBody>
      </p:sp>
      <p:graphicFrame>
        <p:nvGraphicFramePr>
          <p:cNvPr id="3" name="Table 2">
            <a:extLst>
              <a:ext uri="{FF2B5EF4-FFF2-40B4-BE49-F238E27FC236}">
                <a16:creationId xmlns:a16="http://schemas.microsoft.com/office/drawing/2014/main" id="{B1A9E801-492E-6423-8D87-27F8F65E0310}"/>
              </a:ext>
            </a:extLst>
          </p:cNvPr>
          <p:cNvGraphicFramePr>
            <a:graphicFrameLocks noGrp="1"/>
          </p:cNvGraphicFramePr>
          <p:nvPr>
            <p:extLst>
              <p:ext uri="{D42A27DB-BD31-4B8C-83A1-F6EECF244321}">
                <p14:modId xmlns:p14="http://schemas.microsoft.com/office/powerpoint/2010/main" val="3687696383"/>
              </p:ext>
            </p:extLst>
          </p:nvPr>
        </p:nvGraphicFramePr>
        <p:xfrm>
          <a:off x="360908" y="2267906"/>
          <a:ext cx="3932672" cy="3526635"/>
        </p:xfrm>
        <a:graphic>
          <a:graphicData uri="http://schemas.openxmlformats.org/drawingml/2006/table">
            <a:tbl>
              <a:tblPr/>
              <a:tblGrid>
                <a:gridCol w="245792">
                  <a:extLst>
                    <a:ext uri="{9D8B030D-6E8A-4147-A177-3AD203B41FA5}">
                      <a16:colId xmlns:a16="http://schemas.microsoft.com/office/drawing/2014/main" val="607330972"/>
                    </a:ext>
                  </a:extLst>
                </a:gridCol>
                <a:gridCol w="245792">
                  <a:extLst>
                    <a:ext uri="{9D8B030D-6E8A-4147-A177-3AD203B41FA5}">
                      <a16:colId xmlns:a16="http://schemas.microsoft.com/office/drawing/2014/main" val="1294880589"/>
                    </a:ext>
                  </a:extLst>
                </a:gridCol>
                <a:gridCol w="245792">
                  <a:extLst>
                    <a:ext uri="{9D8B030D-6E8A-4147-A177-3AD203B41FA5}">
                      <a16:colId xmlns:a16="http://schemas.microsoft.com/office/drawing/2014/main" val="1346967176"/>
                    </a:ext>
                  </a:extLst>
                </a:gridCol>
                <a:gridCol w="245792">
                  <a:extLst>
                    <a:ext uri="{9D8B030D-6E8A-4147-A177-3AD203B41FA5}">
                      <a16:colId xmlns:a16="http://schemas.microsoft.com/office/drawing/2014/main" val="3723321610"/>
                    </a:ext>
                  </a:extLst>
                </a:gridCol>
                <a:gridCol w="245792">
                  <a:extLst>
                    <a:ext uri="{9D8B030D-6E8A-4147-A177-3AD203B41FA5}">
                      <a16:colId xmlns:a16="http://schemas.microsoft.com/office/drawing/2014/main" val="3820238077"/>
                    </a:ext>
                  </a:extLst>
                </a:gridCol>
                <a:gridCol w="245792">
                  <a:extLst>
                    <a:ext uri="{9D8B030D-6E8A-4147-A177-3AD203B41FA5}">
                      <a16:colId xmlns:a16="http://schemas.microsoft.com/office/drawing/2014/main" val="3231033665"/>
                    </a:ext>
                  </a:extLst>
                </a:gridCol>
                <a:gridCol w="245792">
                  <a:extLst>
                    <a:ext uri="{9D8B030D-6E8A-4147-A177-3AD203B41FA5}">
                      <a16:colId xmlns:a16="http://schemas.microsoft.com/office/drawing/2014/main" val="139907249"/>
                    </a:ext>
                  </a:extLst>
                </a:gridCol>
                <a:gridCol w="245792">
                  <a:extLst>
                    <a:ext uri="{9D8B030D-6E8A-4147-A177-3AD203B41FA5}">
                      <a16:colId xmlns:a16="http://schemas.microsoft.com/office/drawing/2014/main" val="1769140638"/>
                    </a:ext>
                  </a:extLst>
                </a:gridCol>
                <a:gridCol w="245792">
                  <a:extLst>
                    <a:ext uri="{9D8B030D-6E8A-4147-A177-3AD203B41FA5}">
                      <a16:colId xmlns:a16="http://schemas.microsoft.com/office/drawing/2014/main" val="988417589"/>
                    </a:ext>
                  </a:extLst>
                </a:gridCol>
                <a:gridCol w="245792">
                  <a:extLst>
                    <a:ext uri="{9D8B030D-6E8A-4147-A177-3AD203B41FA5}">
                      <a16:colId xmlns:a16="http://schemas.microsoft.com/office/drawing/2014/main" val="1008078004"/>
                    </a:ext>
                  </a:extLst>
                </a:gridCol>
                <a:gridCol w="245792">
                  <a:extLst>
                    <a:ext uri="{9D8B030D-6E8A-4147-A177-3AD203B41FA5}">
                      <a16:colId xmlns:a16="http://schemas.microsoft.com/office/drawing/2014/main" val="920379905"/>
                    </a:ext>
                  </a:extLst>
                </a:gridCol>
                <a:gridCol w="245792">
                  <a:extLst>
                    <a:ext uri="{9D8B030D-6E8A-4147-A177-3AD203B41FA5}">
                      <a16:colId xmlns:a16="http://schemas.microsoft.com/office/drawing/2014/main" val="2719566955"/>
                    </a:ext>
                  </a:extLst>
                </a:gridCol>
                <a:gridCol w="245792">
                  <a:extLst>
                    <a:ext uri="{9D8B030D-6E8A-4147-A177-3AD203B41FA5}">
                      <a16:colId xmlns:a16="http://schemas.microsoft.com/office/drawing/2014/main" val="3382518396"/>
                    </a:ext>
                  </a:extLst>
                </a:gridCol>
                <a:gridCol w="245792">
                  <a:extLst>
                    <a:ext uri="{9D8B030D-6E8A-4147-A177-3AD203B41FA5}">
                      <a16:colId xmlns:a16="http://schemas.microsoft.com/office/drawing/2014/main" val="1622831415"/>
                    </a:ext>
                  </a:extLst>
                </a:gridCol>
                <a:gridCol w="245792">
                  <a:extLst>
                    <a:ext uri="{9D8B030D-6E8A-4147-A177-3AD203B41FA5}">
                      <a16:colId xmlns:a16="http://schemas.microsoft.com/office/drawing/2014/main" val="1023456296"/>
                    </a:ext>
                  </a:extLst>
                </a:gridCol>
                <a:gridCol w="245792">
                  <a:extLst>
                    <a:ext uri="{9D8B030D-6E8A-4147-A177-3AD203B41FA5}">
                      <a16:colId xmlns:a16="http://schemas.microsoft.com/office/drawing/2014/main" val="476416907"/>
                    </a:ext>
                  </a:extLst>
                </a:gridCol>
              </a:tblGrid>
              <a:tr h="219728">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3788209326"/>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339866502"/>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3314018628"/>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4190122822"/>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692906930"/>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556791739"/>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378422564"/>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478734413"/>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2729405844"/>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2585021661"/>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26028528"/>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3628705808"/>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232962226"/>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535775361"/>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3891043046"/>
                  </a:ext>
                </a:extLst>
              </a:tr>
              <a:tr h="230715">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960753284"/>
                  </a:ext>
                </a:extLst>
              </a:tr>
            </a:tbl>
          </a:graphicData>
        </a:graphic>
      </p:graphicFrame>
      <p:sp>
        <p:nvSpPr>
          <p:cNvPr id="5" name="TextBox 4">
            <a:extLst>
              <a:ext uri="{FF2B5EF4-FFF2-40B4-BE49-F238E27FC236}">
                <a16:creationId xmlns:a16="http://schemas.microsoft.com/office/drawing/2014/main" id="{17A48A6A-EFCF-26FB-6FB1-8E84BA316EF3}"/>
              </a:ext>
            </a:extLst>
          </p:cNvPr>
          <p:cNvSpPr txBox="1"/>
          <p:nvPr/>
        </p:nvSpPr>
        <p:spPr>
          <a:xfrm>
            <a:off x="4533033" y="2267906"/>
            <a:ext cx="7499639" cy="3416320"/>
          </a:xfrm>
          <a:prstGeom prst="rect">
            <a:avLst/>
          </a:prstGeom>
          <a:noFill/>
        </p:spPr>
        <p:txBody>
          <a:bodyPr wrap="square">
            <a:spAutoFit/>
          </a:bodyPr>
          <a:lstStyle/>
          <a:p>
            <a:r>
              <a:rPr lang="en-GB" sz="2400" b="1" dirty="0">
                <a:solidFill>
                  <a:schemeClr val="bg2">
                    <a:lumMod val="10000"/>
                  </a:schemeClr>
                </a:solidFill>
              </a:rPr>
              <a:t>This image is 16 pixels x 16 pixels in size</a:t>
            </a:r>
          </a:p>
          <a:p>
            <a:r>
              <a:rPr lang="en-GB" sz="2400" b="1" dirty="0">
                <a:solidFill>
                  <a:schemeClr val="bg2">
                    <a:lumMod val="10000"/>
                  </a:schemeClr>
                </a:solidFill>
              </a:rPr>
              <a:t>It is a 1 bit image.</a:t>
            </a:r>
          </a:p>
          <a:p>
            <a:endParaRPr lang="en-GB" sz="2400" dirty="0">
              <a:solidFill>
                <a:schemeClr val="bg2">
                  <a:lumMod val="10000"/>
                </a:schemeClr>
              </a:solidFill>
            </a:endParaRPr>
          </a:p>
          <a:p>
            <a:r>
              <a:rPr lang="en-GB" sz="2400" dirty="0">
                <a:solidFill>
                  <a:schemeClr val="bg2">
                    <a:lumMod val="10000"/>
                  </a:schemeClr>
                </a:solidFill>
              </a:rPr>
              <a:t>How many bits would it take to store this image?</a:t>
            </a:r>
          </a:p>
          <a:p>
            <a:endParaRPr lang="en-GB" sz="2400" dirty="0">
              <a:solidFill>
                <a:schemeClr val="bg2">
                  <a:lumMod val="10000"/>
                </a:schemeClr>
              </a:solidFill>
            </a:endParaRPr>
          </a:p>
          <a:p>
            <a:endParaRPr lang="en-GB" sz="2400" dirty="0">
              <a:solidFill>
                <a:schemeClr val="bg2">
                  <a:lumMod val="10000"/>
                </a:schemeClr>
              </a:solidFill>
            </a:endParaRPr>
          </a:p>
          <a:p>
            <a:endParaRPr lang="en-GB" sz="2400" dirty="0">
              <a:solidFill>
                <a:schemeClr val="bg2">
                  <a:lumMod val="10000"/>
                </a:schemeClr>
              </a:solidFill>
            </a:endParaRPr>
          </a:p>
          <a:p>
            <a:r>
              <a:rPr lang="en-GB" sz="2400" dirty="0">
                <a:solidFill>
                  <a:schemeClr val="bg2">
                    <a:lumMod val="10000"/>
                  </a:schemeClr>
                </a:solidFill>
              </a:rPr>
              <a:t>How many bytes would it take?</a:t>
            </a:r>
          </a:p>
          <a:p>
            <a:endParaRPr lang="en-GB" sz="2400" dirty="0"/>
          </a:p>
        </p:txBody>
      </p:sp>
      <p:sp>
        <p:nvSpPr>
          <p:cNvPr id="7" name="TextBox 6">
            <a:extLst>
              <a:ext uri="{FF2B5EF4-FFF2-40B4-BE49-F238E27FC236}">
                <a16:creationId xmlns:a16="http://schemas.microsoft.com/office/drawing/2014/main" id="{079D177B-06E7-BDA1-B1CA-4B5E05C58167}"/>
              </a:ext>
            </a:extLst>
          </p:cNvPr>
          <p:cNvSpPr txBox="1"/>
          <p:nvPr/>
        </p:nvSpPr>
        <p:spPr>
          <a:xfrm>
            <a:off x="4533033" y="3857398"/>
            <a:ext cx="6115050" cy="523220"/>
          </a:xfrm>
          <a:prstGeom prst="rect">
            <a:avLst/>
          </a:prstGeom>
          <a:noFill/>
        </p:spPr>
        <p:txBody>
          <a:bodyPr wrap="square">
            <a:spAutoFit/>
          </a:bodyPr>
          <a:lstStyle/>
          <a:p>
            <a:r>
              <a:rPr lang="en-GB" sz="2800" dirty="0">
                <a:solidFill>
                  <a:schemeClr val="bg2">
                    <a:lumMod val="10000"/>
                  </a:schemeClr>
                </a:solidFill>
                <a:highlight>
                  <a:srgbClr val="FFFF00"/>
                </a:highlight>
              </a:rPr>
              <a:t>16 x 16 x 1 = 256 bits</a:t>
            </a:r>
            <a:endParaRPr lang="en-GB" sz="2800" dirty="0">
              <a:highlight>
                <a:srgbClr val="FFFF00"/>
              </a:highlight>
            </a:endParaRPr>
          </a:p>
        </p:txBody>
      </p:sp>
      <p:sp>
        <p:nvSpPr>
          <p:cNvPr id="8" name="TextBox 7">
            <a:extLst>
              <a:ext uri="{FF2B5EF4-FFF2-40B4-BE49-F238E27FC236}">
                <a16:creationId xmlns:a16="http://schemas.microsoft.com/office/drawing/2014/main" id="{5A0AE313-C80E-E387-C038-C68F13678A49}"/>
              </a:ext>
            </a:extLst>
          </p:cNvPr>
          <p:cNvSpPr txBox="1"/>
          <p:nvPr/>
        </p:nvSpPr>
        <p:spPr>
          <a:xfrm>
            <a:off x="4605769" y="5271321"/>
            <a:ext cx="6115050" cy="523220"/>
          </a:xfrm>
          <a:prstGeom prst="rect">
            <a:avLst/>
          </a:prstGeom>
          <a:noFill/>
        </p:spPr>
        <p:txBody>
          <a:bodyPr wrap="square">
            <a:spAutoFit/>
          </a:bodyPr>
          <a:lstStyle/>
          <a:p>
            <a:r>
              <a:rPr lang="en-GB" sz="2800" dirty="0">
                <a:solidFill>
                  <a:schemeClr val="bg2">
                    <a:lumMod val="10000"/>
                  </a:schemeClr>
                </a:solidFill>
                <a:highlight>
                  <a:srgbClr val="FFFF00"/>
                </a:highlight>
              </a:rPr>
              <a:t>256 / 8 = 32 bytes</a:t>
            </a:r>
            <a:endParaRPr lang="en-GB" sz="2800" dirty="0">
              <a:highlight>
                <a:srgbClr val="FFFF00"/>
              </a:highlight>
            </a:endParaRPr>
          </a:p>
        </p:txBody>
      </p:sp>
    </p:spTree>
    <p:extLst>
      <p:ext uri="{BB962C8B-B14F-4D97-AF65-F5344CB8AC3E}">
        <p14:creationId xmlns:p14="http://schemas.microsoft.com/office/powerpoint/2010/main" val="559898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FA1ADD2-2443-CD61-0E55-820FC158E12B}"/>
              </a:ext>
            </a:extLst>
          </p:cNvPr>
          <p:cNvPicPr>
            <a:picLocks noChangeAspect="1"/>
          </p:cNvPicPr>
          <p:nvPr/>
        </p:nvPicPr>
        <p:blipFill>
          <a:blip r:embed="rId2"/>
          <a:stretch>
            <a:fillRect/>
          </a:stretch>
        </p:blipFill>
        <p:spPr>
          <a:xfrm>
            <a:off x="10425752" y="0"/>
            <a:ext cx="1702748" cy="6858000"/>
          </a:xfrm>
          <a:prstGeom prst="rect">
            <a:avLst/>
          </a:prstGeom>
        </p:spPr>
      </p:pic>
      <p:sp>
        <p:nvSpPr>
          <p:cNvPr id="4" name="TextBox 3">
            <a:extLst>
              <a:ext uri="{FF2B5EF4-FFF2-40B4-BE49-F238E27FC236}">
                <a16:creationId xmlns:a16="http://schemas.microsoft.com/office/drawing/2014/main" id="{0BB1DEBE-ADAA-6325-157F-1E4A6824C6AF}"/>
              </a:ext>
            </a:extLst>
          </p:cNvPr>
          <p:cNvSpPr txBox="1"/>
          <p:nvPr/>
        </p:nvSpPr>
        <p:spPr>
          <a:xfrm>
            <a:off x="183777" y="1063459"/>
            <a:ext cx="9912723" cy="707886"/>
          </a:xfrm>
          <a:prstGeom prst="rect">
            <a:avLst/>
          </a:prstGeom>
          <a:noFill/>
        </p:spPr>
        <p:txBody>
          <a:bodyPr wrap="square" rtlCol="0">
            <a:spAutoFit/>
          </a:bodyPr>
          <a:lstStyle/>
          <a:p>
            <a:r>
              <a:rPr lang="en-GB" sz="2000" dirty="0">
                <a:solidFill>
                  <a:schemeClr val="bg2">
                    <a:lumMod val="10000"/>
                  </a:schemeClr>
                </a:solidFill>
              </a:rPr>
              <a:t>Uncompressed, this image is 256 bits (32 bytes) in size to store.</a:t>
            </a:r>
          </a:p>
          <a:p>
            <a:r>
              <a:rPr lang="en-GB" sz="2000" dirty="0">
                <a:solidFill>
                  <a:schemeClr val="bg2">
                    <a:lumMod val="10000"/>
                  </a:schemeClr>
                </a:solidFill>
              </a:rPr>
              <a:t>But notice, there are lots of pixels that have the SAME colour.</a:t>
            </a:r>
          </a:p>
        </p:txBody>
      </p:sp>
      <p:graphicFrame>
        <p:nvGraphicFramePr>
          <p:cNvPr id="5" name="Table 4">
            <a:extLst>
              <a:ext uri="{FF2B5EF4-FFF2-40B4-BE49-F238E27FC236}">
                <a16:creationId xmlns:a16="http://schemas.microsoft.com/office/drawing/2014/main" id="{200D2019-84C7-B94F-D8B0-841D0F850149}"/>
              </a:ext>
            </a:extLst>
          </p:cNvPr>
          <p:cNvGraphicFramePr>
            <a:graphicFrameLocks noGrp="1"/>
          </p:cNvGraphicFramePr>
          <p:nvPr>
            <p:extLst>
              <p:ext uri="{D42A27DB-BD31-4B8C-83A1-F6EECF244321}">
                <p14:modId xmlns:p14="http://schemas.microsoft.com/office/powerpoint/2010/main" val="346368026"/>
              </p:ext>
            </p:extLst>
          </p:nvPr>
        </p:nvGraphicFramePr>
        <p:xfrm>
          <a:off x="360908" y="2267906"/>
          <a:ext cx="3932672" cy="3526635"/>
        </p:xfrm>
        <a:graphic>
          <a:graphicData uri="http://schemas.openxmlformats.org/drawingml/2006/table">
            <a:tbl>
              <a:tblPr/>
              <a:tblGrid>
                <a:gridCol w="245792">
                  <a:extLst>
                    <a:ext uri="{9D8B030D-6E8A-4147-A177-3AD203B41FA5}">
                      <a16:colId xmlns:a16="http://schemas.microsoft.com/office/drawing/2014/main" val="607330972"/>
                    </a:ext>
                  </a:extLst>
                </a:gridCol>
                <a:gridCol w="245792">
                  <a:extLst>
                    <a:ext uri="{9D8B030D-6E8A-4147-A177-3AD203B41FA5}">
                      <a16:colId xmlns:a16="http://schemas.microsoft.com/office/drawing/2014/main" val="1294880589"/>
                    </a:ext>
                  </a:extLst>
                </a:gridCol>
                <a:gridCol w="245792">
                  <a:extLst>
                    <a:ext uri="{9D8B030D-6E8A-4147-A177-3AD203B41FA5}">
                      <a16:colId xmlns:a16="http://schemas.microsoft.com/office/drawing/2014/main" val="1346967176"/>
                    </a:ext>
                  </a:extLst>
                </a:gridCol>
                <a:gridCol w="245792">
                  <a:extLst>
                    <a:ext uri="{9D8B030D-6E8A-4147-A177-3AD203B41FA5}">
                      <a16:colId xmlns:a16="http://schemas.microsoft.com/office/drawing/2014/main" val="3723321610"/>
                    </a:ext>
                  </a:extLst>
                </a:gridCol>
                <a:gridCol w="245792">
                  <a:extLst>
                    <a:ext uri="{9D8B030D-6E8A-4147-A177-3AD203B41FA5}">
                      <a16:colId xmlns:a16="http://schemas.microsoft.com/office/drawing/2014/main" val="3820238077"/>
                    </a:ext>
                  </a:extLst>
                </a:gridCol>
                <a:gridCol w="245792">
                  <a:extLst>
                    <a:ext uri="{9D8B030D-6E8A-4147-A177-3AD203B41FA5}">
                      <a16:colId xmlns:a16="http://schemas.microsoft.com/office/drawing/2014/main" val="3231033665"/>
                    </a:ext>
                  </a:extLst>
                </a:gridCol>
                <a:gridCol w="245792">
                  <a:extLst>
                    <a:ext uri="{9D8B030D-6E8A-4147-A177-3AD203B41FA5}">
                      <a16:colId xmlns:a16="http://schemas.microsoft.com/office/drawing/2014/main" val="139907249"/>
                    </a:ext>
                  </a:extLst>
                </a:gridCol>
                <a:gridCol w="245792">
                  <a:extLst>
                    <a:ext uri="{9D8B030D-6E8A-4147-A177-3AD203B41FA5}">
                      <a16:colId xmlns:a16="http://schemas.microsoft.com/office/drawing/2014/main" val="1769140638"/>
                    </a:ext>
                  </a:extLst>
                </a:gridCol>
                <a:gridCol w="245792">
                  <a:extLst>
                    <a:ext uri="{9D8B030D-6E8A-4147-A177-3AD203B41FA5}">
                      <a16:colId xmlns:a16="http://schemas.microsoft.com/office/drawing/2014/main" val="988417589"/>
                    </a:ext>
                  </a:extLst>
                </a:gridCol>
                <a:gridCol w="245792">
                  <a:extLst>
                    <a:ext uri="{9D8B030D-6E8A-4147-A177-3AD203B41FA5}">
                      <a16:colId xmlns:a16="http://schemas.microsoft.com/office/drawing/2014/main" val="1008078004"/>
                    </a:ext>
                  </a:extLst>
                </a:gridCol>
                <a:gridCol w="245792">
                  <a:extLst>
                    <a:ext uri="{9D8B030D-6E8A-4147-A177-3AD203B41FA5}">
                      <a16:colId xmlns:a16="http://schemas.microsoft.com/office/drawing/2014/main" val="920379905"/>
                    </a:ext>
                  </a:extLst>
                </a:gridCol>
                <a:gridCol w="245792">
                  <a:extLst>
                    <a:ext uri="{9D8B030D-6E8A-4147-A177-3AD203B41FA5}">
                      <a16:colId xmlns:a16="http://schemas.microsoft.com/office/drawing/2014/main" val="2719566955"/>
                    </a:ext>
                  </a:extLst>
                </a:gridCol>
                <a:gridCol w="245792">
                  <a:extLst>
                    <a:ext uri="{9D8B030D-6E8A-4147-A177-3AD203B41FA5}">
                      <a16:colId xmlns:a16="http://schemas.microsoft.com/office/drawing/2014/main" val="3382518396"/>
                    </a:ext>
                  </a:extLst>
                </a:gridCol>
                <a:gridCol w="245792">
                  <a:extLst>
                    <a:ext uri="{9D8B030D-6E8A-4147-A177-3AD203B41FA5}">
                      <a16:colId xmlns:a16="http://schemas.microsoft.com/office/drawing/2014/main" val="1622831415"/>
                    </a:ext>
                  </a:extLst>
                </a:gridCol>
                <a:gridCol w="245792">
                  <a:extLst>
                    <a:ext uri="{9D8B030D-6E8A-4147-A177-3AD203B41FA5}">
                      <a16:colId xmlns:a16="http://schemas.microsoft.com/office/drawing/2014/main" val="1023456296"/>
                    </a:ext>
                  </a:extLst>
                </a:gridCol>
                <a:gridCol w="245792">
                  <a:extLst>
                    <a:ext uri="{9D8B030D-6E8A-4147-A177-3AD203B41FA5}">
                      <a16:colId xmlns:a16="http://schemas.microsoft.com/office/drawing/2014/main" val="476416907"/>
                    </a:ext>
                  </a:extLst>
                </a:gridCol>
              </a:tblGrid>
              <a:tr h="219728">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3788209326"/>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339866502"/>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3314018628"/>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4190122822"/>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692906930"/>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556791739"/>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378422564"/>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478734413"/>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2729405844"/>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2585021661"/>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26028528"/>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3628705808"/>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232962226"/>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535775361"/>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3891043046"/>
                  </a:ext>
                </a:extLst>
              </a:tr>
              <a:tr h="230715">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960753284"/>
                  </a:ext>
                </a:extLst>
              </a:tr>
            </a:tbl>
          </a:graphicData>
        </a:graphic>
      </p:graphicFrame>
      <p:sp>
        <p:nvSpPr>
          <p:cNvPr id="6" name="TextBox 5">
            <a:extLst>
              <a:ext uri="{FF2B5EF4-FFF2-40B4-BE49-F238E27FC236}">
                <a16:creationId xmlns:a16="http://schemas.microsoft.com/office/drawing/2014/main" id="{92877F1F-8A9B-F19E-D5BC-AD9DA4C34972}"/>
              </a:ext>
            </a:extLst>
          </p:cNvPr>
          <p:cNvSpPr txBox="1"/>
          <p:nvPr/>
        </p:nvSpPr>
        <p:spPr>
          <a:xfrm>
            <a:off x="4616077" y="1819570"/>
            <a:ext cx="5709023" cy="3170099"/>
          </a:xfrm>
          <a:prstGeom prst="rect">
            <a:avLst/>
          </a:prstGeom>
          <a:noFill/>
        </p:spPr>
        <p:txBody>
          <a:bodyPr wrap="square" rtlCol="0">
            <a:spAutoFit/>
          </a:bodyPr>
          <a:lstStyle/>
          <a:p>
            <a:r>
              <a:rPr lang="en-GB" sz="2000" b="1" dirty="0">
                <a:solidFill>
                  <a:schemeClr val="bg2">
                    <a:lumMod val="10000"/>
                  </a:schemeClr>
                </a:solidFill>
              </a:rPr>
              <a:t>RLE (Run Length Encoding)</a:t>
            </a:r>
          </a:p>
          <a:p>
            <a:pPr marL="342900" indent="-342900">
              <a:buFont typeface="Arial" panose="020B0604020202020204" pitchFamily="34" charset="0"/>
              <a:buChar char="•"/>
            </a:pPr>
            <a:r>
              <a:rPr lang="en-GB" sz="2000" dirty="0">
                <a:solidFill>
                  <a:schemeClr val="bg2">
                    <a:lumMod val="10000"/>
                  </a:schemeClr>
                </a:solidFill>
              </a:rPr>
              <a:t>Using RLE, instead of storing each pixel individually, we can record a ‘run’ of pixels (how many the same) and the colour of that pixel</a:t>
            </a:r>
          </a:p>
          <a:p>
            <a:pPr marL="342900" indent="-342900">
              <a:buFont typeface="Arial" panose="020B0604020202020204" pitchFamily="34" charset="0"/>
              <a:buChar char="•"/>
            </a:pPr>
            <a:r>
              <a:rPr lang="en-GB" sz="2000" dirty="0">
                <a:solidFill>
                  <a:schemeClr val="bg2">
                    <a:lumMod val="10000"/>
                  </a:schemeClr>
                </a:solidFill>
              </a:rPr>
              <a:t>For example, at the start of the image there are 34 pixels of White</a:t>
            </a:r>
          </a:p>
          <a:p>
            <a:pPr marL="342900" indent="-342900">
              <a:buFont typeface="Arial" panose="020B0604020202020204" pitchFamily="34" charset="0"/>
              <a:buChar char="•"/>
            </a:pPr>
            <a:r>
              <a:rPr lang="en-GB" sz="2000" dirty="0">
                <a:solidFill>
                  <a:schemeClr val="bg2">
                    <a:lumMod val="10000"/>
                  </a:schemeClr>
                </a:solidFill>
              </a:rPr>
              <a:t>There are then 4 pixels of Black</a:t>
            </a:r>
          </a:p>
          <a:p>
            <a:pPr marL="342900" indent="-342900">
              <a:buFont typeface="Arial" panose="020B0604020202020204" pitchFamily="34" charset="0"/>
              <a:buChar char="•"/>
            </a:pPr>
            <a:r>
              <a:rPr lang="en-GB" sz="2000" dirty="0">
                <a:solidFill>
                  <a:schemeClr val="bg2">
                    <a:lumMod val="10000"/>
                  </a:schemeClr>
                </a:solidFill>
              </a:rPr>
              <a:t>Then 11 pixels of White again</a:t>
            </a:r>
          </a:p>
          <a:p>
            <a:pPr marL="342900" indent="-342900">
              <a:buFont typeface="Arial" panose="020B0604020202020204" pitchFamily="34" charset="0"/>
              <a:buChar char="•"/>
            </a:pPr>
            <a:r>
              <a:rPr lang="en-GB" sz="2000" dirty="0">
                <a:solidFill>
                  <a:schemeClr val="bg2">
                    <a:lumMod val="10000"/>
                  </a:schemeClr>
                </a:solidFill>
              </a:rPr>
              <a:t>This whole image can be recorded in a table like the one on the right:</a:t>
            </a:r>
          </a:p>
        </p:txBody>
      </p:sp>
    </p:spTree>
    <p:extLst>
      <p:ext uri="{BB962C8B-B14F-4D97-AF65-F5344CB8AC3E}">
        <p14:creationId xmlns:p14="http://schemas.microsoft.com/office/powerpoint/2010/main" val="22370908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596DCE4-6A65-48F4-A09B-BCA94843BC72}"/>
              </a:ext>
            </a:extLst>
          </p:cNvPr>
          <p:cNvSpPr/>
          <p:nvPr/>
        </p:nvSpPr>
        <p:spPr>
          <a:xfrm>
            <a:off x="192785" y="802389"/>
            <a:ext cx="11806429" cy="847604"/>
          </a:xfrm>
          <a:prstGeom prst="rect">
            <a:avLst/>
          </a:prstGeom>
        </p:spPr>
        <p:txBody>
          <a:bodyPr wrap="square">
            <a:spAutoFit/>
          </a:bodyPr>
          <a:lstStyle/>
          <a:p>
            <a:pPr algn="ctr">
              <a:lnSpc>
                <a:spcPct val="107000"/>
              </a:lnSpc>
              <a:spcAft>
                <a:spcPts val="800"/>
              </a:spcAft>
            </a:pPr>
            <a:r>
              <a:rPr lang="en-GB" sz="48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Activity</a:t>
            </a:r>
          </a:p>
        </p:txBody>
      </p:sp>
      <p:sp>
        <p:nvSpPr>
          <p:cNvPr id="4" name="TextBox 3">
            <a:extLst>
              <a:ext uri="{FF2B5EF4-FFF2-40B4-BE49-F238E27FC236}">
                <a16:creationId xmlns:a16="http://schemas.microsoft.com/office/drawing/2014/main" id="{C13E0923-2791-E7F9-BE03-443BC52145D2}"/>
              </a:ext>
            </a:extLst>
          </p:cNvPr>
          <p:cNvSpPr txBox="1"/>
          <p:nvPr/>
        </p:nvSpPr>
        <p:spPr>
          <a:xfrm>
            <a:off x="176565" y="1482559"/>
            <a:ext cx="11658384" cy="1384995"/>
          </a:xfrm>
          <a:prstGeom prst="rect">
            <a:avLst/>
          </a:prstGeom>
          <a:noFill/>
        </p:spPr>
        <p:txBody>
          <a:bodyPr wrap="square">
            <a:spAutoFit/>
          </a:bodyPr>
          <a:lstStyle/>
          <a:p>
            <a:pPr marL="342900" indent="-342900">
              <a:buFont typeface="Arial" panose="020B0604020202020204" pitchFamily="34" charset="0"/>
              <a:buChar char="•"/>
            </a:pPr>
            <a:r>
              <a:rPr lang="en-GB" sz="2800" dirty="0"/>
              <a:t>Go </a:t>
            </a:r>
            <a:r>
              <a:rPr lang="en-GB" sz="2800" b="1" dirty="0"/>
              <a:t>Microsoft Teams</a:t>
            </a:r>
          </a:p>
          <a:p>
            <a:pPr marL="342900" indent="-342900">
              <a:buFont typeface="Arial" panose="020B0604020202020204" pitchFamily="34" charset="0"/>
              <a:buChar char="•"/>
            </a:pPr>
            <a:r>
              <a:rPr lang="en-GB" sz="2800" dirty="0"/>
              <a:t>Open Assignment ‘</a:t>
            </a:r>
            <a:r>
              <a:rPr lang="en-GB" sz="2800" b="1" dirty="0"/>
              <a:t>Activity 0 – Practice Task</a:t>
            </a:r>
            <a:r>
              <a:rPr lang="en-GB" sz="2800" dirty="0"/>
              <a:t>’</a:t>
            </a:r>
          </a:p>
          <a:p>
            <a:pPr marL="342900" indent="-342900">
              <a:buFont typeface="Arial" panose="020B0604020202020204" pitchFamily="34" charset="0"/>
              <a:buChar char="•"/>
            </a:pPr>
            <a:r>
              <a:rPr lang="en-GB" sz="2800" dirty="0"/>
              <a:t>Complete slides 1-3</a:t>
            </a:r>
            <a:endParaRPr lang="en-GB" sz="2800" b="1" dirty="0"/>
          </a:p>
        </p:txBody>
      </p:sp>
      <p:sp>
        <p:nvSpPr>
          <p:cNvPr id="5" name="TextBox 4">
            <a:extLst>
              <a:ext uri="{FF2B5EF4-FFF2-40B4-BE49-F238E27FC236}">
                <a16:creationId xmlns:a16="http://schemas.microsoft.com/office/drawing/2014/main" id="{D2471A43-EE99-7FEC-B7BC-DE3D560FC405}"/>
              </a:ext>
            </a:extLst>
          </p:cNvPr>
          <p:cNvSpPr txBox="1"/>
          <p:nvPr/>
        </p:nvSpPr>
        <p:spPr>
          <a:xfrm>
            <a:off x="176565" y="6412077"/>
            <a:ext cx="11806428" cy="369332"/>
          </a:xfrm>
          <a:prstGeom prst="rect">
            <a:avLst/>
          </a:prstGeom>
          <a:solidFill>
            <a:srgbClr val="FCD0DA"/>
          </a:solidFill>
        </p:spPr>
        <p:txBody>
          <a:bodyPr wrap="square">
            <a:spAutoFit/>
          </a:bodyPr>
          <a:lstStyle/>
          <a:p>
            <a:pPr algn="ctr"/>
            <a:r>
              <a:rPr lang="en-GB" sz="1800" b="1" i="1" dirty="0"/>
              <a:t>…</a:t>
            </a:r>
            <a:endParaRPr lang="en-GB" b="1" i="1" dirty="0"/>
          </a:p>
        </p:txBody>
      </p:sp>
      <p:pic>
        <p:nvPicPr>
          <p:cNvPr id="9" name="Picture 8">
            <a:extLst>
              <a:ext uri="{FF2B5EF4-FFF2-40B4-BE49-F238E27FC236}">
                <a16:creationId xmlns:a16="http://schemas.microsoft.com/office/drawing/2014/main" id="{7111DD0D-A254-9D10-3424-D91CBEC99544}"/>
              </a:ext>
            </a:extLst>
          </p:cNvPr>
          <p:cNvPicPr>
            <a:picLocks noChangeAspect="1"/>
          </p:cNvPicPr>
          <p:nvPr/>
        </p:nvPicPr>
        <p:blipFill>
          <a:blip r:embed="rId2"/>
          <a:stretch>
            <a:fillRect/>
          </a:stretch>
        </p:blipFill>
        <p:spPr>
          <a:xfrm>
            <a:off x="192785" y="3243810"/>
            <a:ext cx="4750726" cy="2684766"/>
          </a:xfrm>
          <a:prstGeom prst="rect">
            <a:avLst/>
          </a:prstGeom>
        </p:spPr>
      </p:pic>
      <p:pic>
        <p:nvPicPr>
          <p:cNvPr id="11" name="Picture 10">
            <a:extLst>
              <a:ext uri="{FF2B5EF4-FFF2-40B4-BE49-F238E27FC236}">
                <a16:creationId xmlns:a16="http://schemas.microsoft.com/office/drawing/2014/main" id="{4253D3FF-45A7-8E45-8FE1-8B0C00B50194}"/>
              </a:ext>
            </a:extLst>
          </p:cNvPr>
          <p:cNvPicPr>
            <a:picLocks noChangeAspect="1"/>
          </p:cNvPicPr>
          <p:nvPr/>
        </p:nvPicPr>
        <p:blipFill>
          <a:blip r:embed="rId3"/>
          <a:stretch>
            <a:fillRect/>
          </a:stretch>
        </p:blipFill>
        <p:spPr>
          <a:xfrm>
            <a:off x="3084921" y="3243810"/>
            <a:ext cx="4815445" cy="2726222"/>
          </a:xfrm>
          <a:prstGeom prst="rect">
            <a:avLst/>
          </a:prstGeom>
        </p:spPr>
      </p:pic>
      <p:pic>
        <p:nvPicPr>
          <p:cNvPr id="13" name="Picture 12">
            <a:extLst>
              <a:ext uri="{FF2B5EF4-FFF2-40B4-BE49-F238E27FC236}">
                <a16:creationId xmlns:a16="http://schemas.microsoft.com/office/drawing/2014/main" id="{028A6B20-B2D1-4E70-AC49-A6D922EBDD44}"/>
              </a:ext>
            </a:extLst>
          </p:cNvPr>
          <p:cNvPicPr>
            <a:picLocks noChangeAspect="1"/>
          </p:cNvPicPr>
          <p:nvPr/>
        </p:nvPicPr>
        <p:blipFill>
          <a:blip r:embed="rId4"/>
          <a:stretch>
            <a:fillRect/>
          </a:stretch>
        </p:blipFill>
        <p:spPr>
          <a:xfrm>
            <a:off x="6557754" y="3243810"/>
            <a:ext cx="4767433" cy="2684766"/>
          </a:xfrm>
          <a:prstGeom prst="rect">
            <a:avLst/>
          </a:prstGeom>
        </p:spPr>
      </p:pic>
    </p:spTree>
    <p:extLst>
      <p:ext uri="{BB962C8B-B14F-4D97-AF65-F5344CB8AC3E}">
        <p14:creationId xmlns:p14="http://schemas.microsoft.com/office/powerpoint/2010/main" val="35868816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85776"/>
            <a:ext cx="12192000"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C00000"/>
                </a:solidFill>
                <a:effectLst/>
                <a:uLnTx/>
                <a:uFillTx/>
                <a:latin typeface="Calibri" panose="020F0502020204030204"/>
                <a:ea typeface="+mn-ea"/>
                <a:cs typeface="+mn-cs"/>
              </a:rPr>
              <a:t>Run-length encoding and dictionary coding for lossless compression</a:t>
            </a:r>
          </a:p>
        </p:txBody>
      </p:sp>
      <p:sp>
        <p:nvSpPr>
          <p:cNvPr id="7" name="Rectangle 6"/>
          <p:cNvSpPr/>
          <p:nvPr/>
        </p:nvSpPr>
        <p:spPr>
          <a:xfrm>
            <a:off x="0" y="0"/>
            <a:ext cx="1219200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C00000"/>
                </a:solidFill>
                <a:effectLst/>
                <a:uLnTx/>
                <a:uFillTx/>
                <a:latin typeface="Calibri" panose="020F0502020204030204"/>
                <a:ea typeface="+mn-ea"/>
                <a:cs typeface="+mn-cs"/>
              </a:rPr>
              <a:t>Activity 0 – Practice Task</a:t>
            </a:r>
            <a:endParaRPr kumimoji="0" lang="en-GB" sz="2400" b="0" i="0" u="none" strike="noStrike" kern="1200" cap="none" spc="0" normalizeH="0" baseline="0" noProof="0" dirty="0">
              <a:ln>
                <a:noFill/>
              </a:ln>
              <a:solidFill>
                <a:srgbClr val="C00000"/>
              </a:solidFill>
              <a:effectLst/>
              <a:uLnTx/>
              <a:uFillTx/>
              <a:latin typeface="Calibri" panose="020F0502020204030204"/>
              <a:ea typeface="+mn-ea"/>
              <a:cs typeface="+mn-cs"/>
            </a:endParaRPr>
          </a:p>
        </p:txBody>
      </p:sp>
      <p:sp>
        <p:nvSpPr>
          <p:cNvPr id="3" name="TextBox 2"/>
          <p:cNvSpPr txBox="1"/>
          <p:nvPr/>
        </p:nvSpPr>
        <p:spPr>
          <a:xfrm>
            <a:off x="120845" y="1310777"/>
            <a:ext cx="836275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1)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The image below is a 1-bit image, represented with 1 = Black and 0 = White</a:t>
            </a:r>
          </a:p>
        </p:txBody>
      </p:sp>
      <p:grpSp>
        <p:nvGrpSpPr>
          <p:cNvPr id="5" name="Group 4"/>
          <p:cNvGrpSpPr/>
          <p:nvPr/>
        </p:nvGrpSpPr>
        <p:grpSpPr>
          <a:xfrm>
            <a:off x="368579" y="1894758"/>
            <a:ext cx="3599939" cy="3613067"/>
            <a:chOff x="3385752" y="2466096"/>
            <a:chExt cx="3599939" cy="3613067"/>
          </a:xfrm>
          <a:solidFill>
            <a:schemeClr val="bg1"/>
          </a:solidFill>
        </p:grpSpPr>
        <p:sp>
          <p:nvSpPr>
            <p:cNvPr id="4" name="Rectangle 3"/>
            <p:cNvSpPr/>
            <p:nvPr/>
          </p:nvSpPr>
          <p:spPr>
            <a:xfrm>
              <a:off x="3385752" y="246609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Rectangle 5"/>
            <p:cNvSpPr/>
            <p:nvPr/>
          </p:nvSpPr>
          <p:spPr>
            <a:xfrm>
              <a:off x="3748217" y="246609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7"/>
            <p:cNvSpPr/>
            <p:nvPr/>
          </p:nvSpPr>
          <p:spPr>
            <a:xfrm>
              <a:off x="4110682" y="246609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p:cNvSpPr/>
            <p:nvPr/>
          </p:nvSpPr>
          <p:spPr>
            <a:xfrm>
              <a:off x="4473147" y="246609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p:cNvSpPr/>
            <p:nvPr/>
          </p:nvSpPr>
          <p:spPr>
            <a:xfrm>
              <a:off x="4810899" y="246609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p:cNvSpPr/>
            <p:nvPr/>
          </p:nvSpPr>
          <p:spPr>
            <a:xfrm>
              <a:off x="5173364" y="246609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p:cNvSpPr/>
            <p:nvPr/>
          </p:nvSpPr>
          <p:spPr>
            <a:xfrm>
              <a:off x="5535829" y="246609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p:cNvSpPr/>
            <p:nvPr/>
          </p:nvSpPr>
          <p:spPr>
            <a:xfrm>
              <a:off x="5898294" y="246609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p:cNvSpPr/>
            <p:nvPr/>
          </p:nvSpPr>
          <p:spPr>
            <a:xfrm>
              <a:off x="6260761" y="246609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p:cNvSpPr/>
            <p:nvPr/>
          </p:nvSpPr>
          <p:spPr>
            <a:xfrm>
              <a:off x="6623226" y="246609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p:cNvSpPr/>
            <p:nvPr/>
          </p:nvSpPr>
          <p:spPr>
            <a:xfrm>
              <a:off x="3385752" y="282856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ectangle 16"/>
            <p:cNvSpPr/>
            <p:nvPr/>
          </p:nvSpPr>
          <p:spPr>
            <a:xfrm>
              <a:off x="3748217"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p:cNvSpPr/>
            <p:nvPr/>
          </p:nvSpPr>
          <p:spPr>
            <a:xfrm>
              <a:off x="4110682"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Rectangle 18"/>
            <p:cNvSpPr/>
            <p:nvPr/>
          </p:nvSpPr>
          <p:spPr>
            <a:xfrm>
              <a:off x="4473147"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p:cNvSpPr/>
            <p:nvPr/>
          </p:nvSpPr>
          <p:spPr>
            <a:xfrm>
              <a:off x="4810899"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ectangle 20"/>
            <p:cNvSpPr/>
            <p:nvPr/>
          </p:nvSpPr>
          <p:spPr>
            <a:xfrm>
              <a:off x="5173364"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ectangle 21"/>
            <p:cNvSpPr/>
            <p:nvPr/>
          </p:nvSpPr>
          <p:spPr>
            <a:xfrm>
              <a:off x="5535829"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22"/>
            <p:cNvSpPr/>
            <p:nvPr/>
          </p:nvSpPr>
          <p:spPr>
            <a:xfrm>
              <a:off x="5898294"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p:cNvSpPr/>
            <p:nvPr/>
          </p:nvSpPr>
          <p:spPr>
            <a:xfrm>
              <a:off x="6260761"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Rectangle 24"/>
            <p:cNvSpPr/>
            <p:nvPr/>
          </p:nvSpPr>
          <p:spPr>
            <a:xfrm>
              <a:off x="6623226" y="282856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Rectangle 32"/>
            <p:cNvSpPr/>
            <p:nvPr/>
          </p:nvSpPr>
          <p:spPr>
            <a:xfrm>
              <a:off x="3385752" y="319102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Rectangle 33"/>
            <p:cNvSpPr/>
            <p:nvPr/>
          </p:nvSpPr>
          <p:spPr>
            <a:xfrm>
              <a:off x="3748217"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5" name="Rectangle 34"/>
            <p:cNvSpPr/>
            <p:nvPr/>
          </p:nvSpPr>
          <p:spPr>
            <a:xfrm>
              <a:off x="4110682" y="319102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36" name="Rectangle 35"/>
            <p:cNvSpPr/>
            <p:nvPr/>
          </p:nvSpPr>
          <p:spPr>
            <a:xfrm>
              <a:off x="4473147" y="319102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37" name="Rectangle 36"/>
            <p:cNvSpPr/>
            <p:nvPr/>
          </p:nvSpPr>
          <p:spPr>
            <a:xfrm>
              <a:off x="4809388" y="319837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8" name="Rectangle 37"/>
            <p:cNvSpPr/>
            <p:nvPr/>
          </p:nvSpPr>
          <p:spPr>
            <a:xfrm>
              <a:off x="5173364"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9" name="Rectangle 38"/>
            <p:cNvSpPr/>
            <p:nvPr/>
          </p:nvSpPr>
          <p:spPr>
            <a:xfrm>
              <a:off x="5535829" y="319102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40" name="Rectangle 39"/>
            <p:cNvSpPr/>
            <p:nvPr/>
          </p:nvSpPr>
          <p:spPr>
            <a:xfrm>
              <a:off x="5898294" y="319102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41" name="Rectangle 40"/>
            <p:cNvSpPr/>
            <p:nvPr/>
          </p:nvSpPr>
          <p:spPr>
            <a:xfrm>
              <a:off x="6260761"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2" name="Rectangle 41"/>
            <p:cNvSpPr/>
            <p:nvPr/>
          </p:nvSpPr>
          <p:spPr>
            <a:xfrm>
              <a:off x="6623226" y="319102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3" name="Rectangle 42"/>
            <p:cNvSpPr/>
            <p:nvPr/>
          </p:nvSpPr>
          <p:spPr>
            <a:xfrm>
              <a:off x="3385752" y="355349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4" name="Rectangle 43"/>
            <p:cNvSpPr/>
            <p:nvPr/>
          </p:nvSpPr>
          <p:spPr>
            <a:xfrm>
              <a:off x="3748217"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5" name="Rectangle 44"/>
            <p:cNvSpPr/>
            <p:nvPr/>
          </p:nvSpPr>
          <p:spPr>
            <a:xfrm>
              <a:off x="4110682" y="355349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46" name="Rectangle 45"/>
            <p:cNvSpPr/>
            <p:nvPr/>
          </p:nvSpPr>
          <p:spPr>
            <a:xfrm>
              <a:off x="4473147" y="355349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47" name="Rectangle 46"/>
            <p:cNvSpPr/>
            <p:nvPr/>
          </p:nvSpPr>
          <p:spPr>
            <a:xfrm>
              <a:off x="4810899"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8" name="Rectangle 47"/>
            <p:cNvSpPr/>
            <p:nvPr/>
          </p:nvSpPr>
          <p:spPr>
            <a:xfrm>
              <a:off x="5173364"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9" name="Rectangle 48"/>
            <p:cNvSpPr/>
            <p:nvPr/>
          </p:nvSpPr>
          <p:spPr>
            <a:xfrm>
              <a:off x="5535829" y="355349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50" name="Rectangle 49"/>
            <p:cNvSpPr/>
            <p:nvPr/>
          </p:nvSpPr>
          <p:spPr>
            <a:xfrm>
              <a:off x="5898294" y="355349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51" name="Rectangle 50"/>
            <p:cNvSpPr/>
            <p:nvPr/>
          </p:nvSpPr>
          <p:spPr>
            <a:xfrm>
              <a:off x="6260761"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2" name="Rectangle 51"/>
            <p:cNvSpPr/>
            <p:nvPr/>
          </p:nvSpPr>
          <p:spPr>
            <a:xfrm>
              <a:off x="6623226" y="355349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3" name="Rectangle 52"/>
            <p:cNvSpPr/>
            <p:nvPr/>
          </p:nvSpPr>
          <p:spPr>
            <a:xfrm>
              <a:off x="3385752" y="391595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4" name="Rectangle 53"/>
            <p:cNvSpPr/>
            <p:nvPr/>
          </p:nvSpPr>
          <p:spPr>
            <a:xfrm>
              <a:off x="3748217"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5" name="Rectangle 54"/>
            <p:cNvSpPr/>
            <p:nvPr/>
          </p:nvSpPr>
          <p:spPr>
            <a:xfrm>
              <a:off x="4110682"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6" name="Rectangle 55"/>
            <p:cNvSpPr/>
            <p:nvPr/>
          </p:nvSpPr>
          <p:spPr>
            <a:xfrm>
              <a:off x="4473147"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7" name="Rectangle 56"/>
            <p:cNvSpPr/>
            <p:nvPr/>
          </p:nvSpPr>
          <p:spPr>
            <a:xfrm>
              <a:off x="4810899" y="391595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58" name="Rectangle 57"/>
            <p:cNvSpPr/>
            <p:nvPr/>
          </p:nvSpPr>
          <p:spPr>
            <a:xfrm>
              <a:off x="5173364" y="391595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59" name="Rectangle 58"/>
            <p:cNvSpPr/>
            <p:nvPr/>
          </p:nvSpPr>
          <p:spPr>
            <a:xfrm>
              <a:off x="5535829"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0" name="Rectangle 59"/>
            <p:cNvSpPr/>
            <p:nvPr/>
          </p:nvSpPr>
          <p:spPr>
            <a:xfrm>
              <a:off x="5898294"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1" name="Rectangle 60"/>
            <p:cNvSpPr/>
            <p:nvPr/>
          </p:nvSpPr>
          <p:spPr>
            <a:xfrm>
              <a:off x="6260761"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2" name="Rectangle 61"/>
            <p:cNvSpPr/>
            <p:nvPr/>
          </p:nvSpPr>
          <p:spPr>
            <a:xfrm>
              <a:off x="6623226" y="391595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3" name="Rectangle 62"/>
            <p:cNvSpPr/>
            <p:nvPr/>
          </p:nvSpPr>
          <p:spPr>
            <a:xfrm>
              <a:off x="3385752" y="427842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4" name="Rectangle 63"/>
            <p:cNvSpPr/>
            <p:nvPr/>
          </p:nvSpPr>
          <p:spPr>
            <a:xfrm>
              <a:off x="3748217" y="427842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5" name="Rectangle 64"/>
            <p:cNvSpPr/>
            <p:nvPr/>
          </p:nvSpPr>
          <p:spPr>
            <a:xfrm>
              <a:off x="4110682" y="427842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6" name="Rectangle 65"/>
            <p:cNvSpPr/>
            <p:nvPr/>
          </p:nvSpPr>
          <p:spPr>
            <a:xfrm>
              <a:off x="4473147" y="427842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67" name="Rectangle 66"/>
            <p:cNvSpPr/>
            <p:nvPr/>
          </p:nvSpPr>
          <p:spPr>
            <a:xfrm>
              <a:off x="4810899" y="427842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68" name="Rectangle 67"/>
            <p:cNvSpPr/>
            <p:nvPr/>
          </p:nvSpPr>
          <p:spPr>
            <a:xfrm>
              <a:off x="5173364" y="427842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69" name="Rectangle 68"/>
            <p:cNvSpPr/>
            <p:nvPr/>
          </p:nvSpPr>
          <p:spPr>
            <a:xfrm>
              <a:off x="5535829" y="427842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70" name="Rectangle 69"/>
            <p:cNvSpPr/>
            <p:nvPr/>
          </p:nvSpPr>
          <p:spPr>
            <a:xfrm>
              <a:off x="5898294" y="427842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1" name="Rectangle 70"/>
            <p:cNvSpPr/>
            <p:nvPr/>
          </p:nvSpPr>
          <p:spPr>
            <a:xfrm>
              <a:off x="6260761" y="427842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2" name="Rectangle 71"/>
            <p:cNvSpPr/>
            <p:nvPr/>
          </p:nvSpPr>
          <p:spPr>
            <a:xfrm>
              <a:off x="6623226" y="427842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3" name="Rectangle 72"/>
            <p:cNvSpPr/>
            <p:nvPr/>
          </p:nvSpPr>
          <p:spPr>
            <a:xfrm>
              <a:off x="3385752" y="464088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4" name="Rectangle 73"/>
            <p:cNvSpPr/>
            <p:nvPr/>
          </p:nvSpPr>
          <p:spPr>
            <a:xfrm>
              <a:off x="3748217"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5" name="Rectangle 74"/>
            <p:cNvSpPr/>
            <p:nvPr/>
          </p:nvSpPr>
          <p:spPr>
            <a:xfrm>
              <a:off x="4110682"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6" name="Rectangle 75"/>
            <p:cNvSpPr/>
            <p:nvPr/>
          </p:nvSpPr>
          <p:spPr>
            <a:xfrm>
              <a:off x="4473147" y="464088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77" name="Rectangle 76"/>
            <p:cNvSpPr/>
            <p:nvPr/>
          </p:nvSpPr>
          <p:spPr>
            <a:xfrm>
              <a:off x="4810899" y="464088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78" name="Rectangle 77"/>
            <p:cNvSpPr/>
            <p:nvPr/>
          </p:nvSpPr>
          <p:spPr>
            <a:xfrm>
              <a:off x="5173364" y="464088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79" name="Rectangle 78"/>
            <p:cNvSpPr/>
            <p:nvPr/>
          </p:nvSpPr>
          <p:spPr>
            <a:xfrm>
              <a:off x="5535829" y="464088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80" name="Rectangle 79"/>
            <p:cNvSpPr/>
            <p:nvPr/>
          </p:nvSpPr>
          <p:spPr>
            <a:xfrm>
              <a:off x="5898294"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1" name="Rectangle 80"/>
            <p:cNvSpPr/>
            <p:nvPr/>
          </p:nvSpPr>
          <p:spPr>
            <a:xfrm>
              <a:off x="6260761"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2" name="Rectangle 81"/>
            <p:cNvSpPr/>
            <p:nvPr/>
          </p:nvSpPr>
          <p:spPr>
            <a:xfrm>
              <a:off x="6623226" y="464088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3" name="Rectangle 82"/>
            <p:cNvSpPr/>
            <p:nvPr/>
          </p:nvSpPr>
          <p:spPr>
            <a:xfrm>
              <a:off x="3385752" y="500335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4" name="Rectangle 83"/>
            <p:cNvSpPr/>
            <p:nvPr/>
          </p:nvSpPr>
          <p:spPr>
            <a:xfrm>
              <a:off x="3748217"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5" name="Rectangle 84"/>
            <p:cNvSpPr/>
            <p:nvPr/>
          </p:nvSpPr>
          <p:spPr>
            <a:xfrm>
              <a:off x="4110682"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6" name="Rectangle 85"/>
            <p:cNvSpPr/>
            <p:nvPr/>
          </p:nvSpPr>
          <p:spPr>
            <a:xfrm>
              <a:off x="4473147" y="500335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87" name="Rectangle 86"/>
            <p:cNvSpPr/>
            <p:nvPr/>
          </p:nvSpPr>
          <p:spPr>
            <a:xfrm>
              <a:off x="4810899"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8" name="Rectangle 87"/>
            <p:cNvSpPr/>
            <p:nvPr/>
          </p:nvSpPr>
          <p:spPr>
            <a:xfrm>
              <a:off x="5173364"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9" name="Rectangle 88"/>
            <p:cNvSpPr/>
            <p:nvPr/>
          </p:nvSpPr>
          <p:spPr>
            <a:xfrm>
              <a:off x="5535829" y="500335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90" name="Rectangle 89"/>
            <p:cNvSpPr/>
            <p:nvPr/>
          </p:nvSpPr>
          <p:spPr>
            <a:xfrm>
              <a:off x="5898294"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1" name="Rectangle 90"/>
            <p:cNvSpPr/>
            <p:nvPr/>
          </p:nvSpPr>
          <p:spPr>
            <a:xfrm>
              <a:off x="6260761"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2" name="Rectangle 91"/>
            <p:cNvSpPr/>
            <p:nvPr/>
          </p:nvSpPr>
          <p:spPr>
            <a:xfrm>
              <a:off x="6623226" y="500335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3" name="Rectangle 92"/>
            <p:cNvSpPr/>
            <p:nvPr/>
          </p:nvSpPr>
          <p:spPr>
            <a:xfrm>
              <a:off x="3385752" y="5354233"/>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4" name="Rectangle 93"/>
            <p:cNvSpPr/>
            <p:nvPr/>
          </p:nvSpPr>
          <p:spPr>
            <a:xfrm>
              <a:off x="3748217"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5" name="Rectangle 94"/>
            <p:cNvSpPr/>
            <p:nvPr/>
          </p:nvSpPr>
          <p:spPr>
            <a:xfrm>
              <a:off x="4110682"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6" name="Rectangle 95"/>
            <p:cNvSpPr/>
            <p:nvPr/>
          </p:nvSpPr>
          <p:spPr>
            <a:xfrm>
              <a:off x="4473147"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7" name="Rectangle 96"/>
            <p:cNvSpPr/>
            <p:nvPr/>
          </p:nvSpPr>
          <p:spPr>
            <a:xfrm>
              <a:off x="4810899"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8" name="Rectangle 97"/>
            <p:cNvSpPr/>
            <p:nvPr/>
          </p:nvSpPr>
          <p:spPr>
            <a:xfrm>
              <a:off x="5173364"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9" name="Rectangle 98"/>
            <p:cNvSpPr/>
            <p:nvPr/>
          </p:nvSpPr>
          <p:spPr>
            <a:xfrm>
              <a:off x="5535829"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0" name="Rectangle 99"/>
            <p:cNvSpPr/>
            <p:nvPr/>
          </p:nvSpPr>
          <p:spPr>
            <a:xfrm>
              <a:off x="5898294"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1" name="Rectangle 100"/>
            <p:cNvSpPr/>
            <p:nvPr/>
          </p:nvSpPr>
          <p:spPr>
            <a:xfrm>
              <a:off x="6260761"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2" name="Rectangle 101"/>
            <p:cNvSpPr/>
            <p:nvPr/>
          </p:nvSpPr>
          <p:spPr>
            <a:xfrm>
              <a:off x="6623226" y="5354233"/>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3" name="Rectangle 102"/>
            <p:cNvSpPr/>
            <p:nvPr/>
          </p:nvSpPr>
          <p:spPr>
            <a:xfrm>
              <a:off x="3385752" y="5716698"/>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4" name="Rectangle 103"/>
            <p:cNvSpPr/>
            <p:nvPr/>
          </p:nvSpPr>
          <p:spPr>
            <a:xfrm>
              <a:off x="3748217" y="5716698"/>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5" name="Rectangle 104"/>
            <p:cNvSpPr/>
            <p:nvPr/>
          </p:nvSpPr>
          <p:spPr>
            <a:xfrm>
              <a:off x="4110682" y="5716698"/>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6" name="Rectangle 105"/>
            <p:cNvSpPr/>
            <p:nvPr/>
          </p:nvSpPr>
          <p:spPr>
            <a:xfrm>
              <a:off x="4473147" y="5716698"/>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7" name="Rectangle 106"/>
            <p:cNvSpPr/>
            <p:nvPr/>
          </p:nvSpPr>
          <p:spPr>
            <a:xfrm>
              <a:off x="4810899" y="5716698"/>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8" name="Rectangle 107"/>
            <p:cNvSpPr/>
            <p:nvPr/>
          </p:nvSpPr>
          <p:spPr>
            <a:xfrm>
              <a:off x="5173364" y="5716698"/>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9" name="Rectangle 108"/>
            <p:cNvSpPr/>
            <p:nvPr/>
          </p:nvSpPr>
          <p:spPr>
            <a:xfrm>
              <a:off x="5535829" y="5716698"/>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0" name="Rectangle 109"/>
            <p:cNvSpPr/>
            <p:nvPr/>
          </p:nvSpPr>
          <p:spPr>
            <a:xfrm>
              <a:off x="5898294" y="5716698"/>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1" name="Rectangle 110"/>
            <p:cNvSpPr/>
            <p:nvPr/>
          </p:nvSpPr>
          <p:spPr>
            <a:xfrm>
              <a:off x="6260761" y="5716698"/>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2" name="Rectangle 111"/>
            <p:cNvSpPr/>
            <p:nvPr/>
          </p:nvSpPr>
          <p:spPr>
            <a:xfrm>
              <a:off x="6623226" y="5716698"/>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30" name="TextBox 29">
            <a:extLst>
              <a:ext uri="{FF2B5EF4-FFF2-40B4-BE49-F238E27FC236}">
                <a16:creationId xmlns:a16="http://schemas.microsoft.com/office/drawing/2014/main" id="{32282F61-889C-F4F4-3008-D20A595C3E8F}"/>
              </a:ext>
            </a:extLst>
          </p:cNvPr>
          <p:cNvSpPr txBox="1"/>
          <p:nvPr/>
        </p:nvSpPr>
        <p:spPr>
          <a:xfrm>
            <a:off x="4320564" y="2352045"/>
            <a:ext cx="748720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rPr>
              <a:t>ANSWER</a:t>
            </a:r>
          </a:p>
        </p:txBody>
      </p:sp>
      <p:sp>
        <p:nvSpPr>
          <p:cNvPr id="113" name="TextBox 112">
            <a:extLst>
              <a:ext uri="{FF2B5EF4-FFF2-40B4-BE49-F238E27FC236}">
                <a16:creationId xmlns:a16="http://schemas.microsoft.com/office/drawing/2014/main" id="{32BBE7B4-1F51-DE6F-F2C4-286054A3E111}"/>
              </a:ext>
            </a:extLst>
          </p:cNvPr>
          <p:cNvSpPr txBox="1"/>
          <p:nvPr/>
        </p:nvSpPr>
        <p:spPr>
          <a:xfrm>
            <a:off x="120845" y="756779"/>
            <a:ext cx="6157518"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sng" strike="noStrike" kern="1200" cap="none" spc="0" normalizeH="0" baseline="0" noProof="0" dirty="0">
                <a:ln>
                  <a:noFill/>
                </a:ln>
                <a:solidFill>
                  <a:prstClr val="black"/>
                </a:solidFill>
                <a:effectLst/>
                <a:uLnTx/>
                <a:uFillTx/>
                <a:latin typeface="Calibri" panose="020F0502020204030204"/>
                <a:ea typeface="+mn-ea"/>
                <a:cs typeface="+mn-cs"/>
              </a:rPr>
              <a:t>Run Length Encoding</a:t>
            </a:r>
          </a:p>
        </p:txBody>
      </p:sp>
      <p:sp>
        <p:nvSpPr>
          <p:cNvPr id="32" name="TextBox 31">
            <a:extLst>
              <a:ext uri="{FF2B5EF4-FFF2-40B4-BE49-F238E27FC236}">
                <a16:creationId xmlns:a16="http://schemas.microsoft.com/office/drawing/2014/main" id="{AA4ECCF6-2629-506E-6097-0FF4769C45EF}"/>
              </a:ext>
            </a:extLst>
          </p:cNvPr>
          <p:cNvSpPr txBox="1"/>
          <p:nvPr/>
        </p:nvSpPr>
        <p:spPr>
          <a:xfrm>
            <a:off x="4330983" y="2003701"/>
            <a:ext cx="775369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a)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Write out the first three lines of the image uncompressed in a binary format</a:t>
            </a:r>
            <a:endParaRPr kumimoji="0" lang="en-GB" sz="1800" b="0" i="0" u="none" strike="noStrike" kern="1200" cap="none" spc="0" normalizeH="0" baseline="0" noProof="0" dirty="0">
              <a:ln>
                <a:noFill/>
              </a:ln>
              <a:solidFill>
                <a:prstClr val="black"/>
              </a:solidFill>
              <a:effectLst/>
              <a:uLnTx/>
              <a:uFillTx/>
              <a:latin typeface="Consolas" panose="020B0609020204030204" pitchFamily="49" charset="0"/>
              <a:ea typeface="+mn-ea"/>
              <a:cs typeface="+mn-cs"/>
            </a:endParaRPr>
          </a:p>
        </p:txBody>
      </p:sp>
      <p:sp>
        <p:nvSpPr>
          <p:cNvPr id="115" name="TextBox 114">
            <a:extLst>
              <a:ext uri="{FF2B5EF4-FFF2-40B4-BE49-F238E27FC236}">
                <a16:creationId xmlns:a16="http://schemas.microsoft.com/office/drawing/2014/main" id="{1D96FE30-615D-F462-0C29-1C756C53718C}"/>
              </a:ext>
            </a:extLst>
          </p:cNvPr>
          <p:cNvSpPr txBox="1"/>
          <p:nvPr/>
        </p:nvSpPr>
        <p:spPr>
          <a:xfrm>
            <a:off x="4320564" y="3069915"/>
            <a:ext cx="748720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rPr>
              <a:t>ANSWER</a:t>
            </a:r>
          </a:p>
        </p:txBody>
      </p:sp>
      <p:sp>
        <p:nvSpPr>
          <p:cNvPr id="116" name="TextBox 115">
            <a:extLst>
              <a:ext uri="{FF2B5EF4-FFF2-40B4-BE49-F238E27FC236}">
                <a16:creationId xmlns:a16="http://schemas.microsoft.com/office/drawing/2014/main" id="{1A2008CA-DE4D-5349-85B6-CF0488219724}"/>
              </a:ext>
            </a:extLst>
          </p:cNvPr>
          <p:cNvSpPr txBox="1"/>
          <p:nvPr/>
        </p:nvSpPr>
        <p:spPr>
          <a:xfrm>
            <a:off x="4330983" y="2721571"/>
            <a:ext cx="775369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b)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Calculate the size of the whole image uncompressed in bits.</a:t>
            </a:r>
            <a:endParaRPr kumimoji="0" lang="en-GB" sz="1800" b="0" i="0" u="none" strike="noStrike" kern="1200" cap="none" spc="0" normalizeH="0" baseline="0" noProof="0" dirty="0">
              <a:ln>
                <a:noFill/>
              </a:ln>
              <a:solidFill>
                <a:prstClr val="black"/>
              </a:solidFill>
              <a:effectLst/>
              <a:uLnTx/>
              <a:uFillTx/>
              <a:latin typeface="Consolas" panose="020B0609020204030204" pitchFamily="49" charset="0"/>
              <a:ea typeface="+mn-ea"/>
              <a:cs typeface="+mn-cs"/>
            </a:endParaRPr>
          </a:p>
        </p:txBody>
      </p:sp>
      <p:sp>
        <p:nvSpPr>
          <p:cNvPr id="117" name="TextBox 116">
            <a:extLst>
              <a:ext uri="{FF2B5EF4-FFF2-40B4-BE49-F238E27FC236}">
                <a16:creationId xmlns:a16="http://schemas.microsoft.com/office/drawing/2014/main" id="{17821599-EC7C-D45E-85EE-D78DB5500E39}"/>
              </a:ext>
            </a:extLst>
          </p:cNvPr>
          <p:cNvSpPr txBox="1"/>
          <p:nvPr/>
        </p:nvSpPr>
        <p:spPr>
          <a:xfrm>
            <a:off x="4349326" y="4250353"/>
            <a:ext cx="748720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rPr>
              <a:t>ANSWER</a:t>
            </a:r>
          </a:p>
        </p:txBody>
      </p:sp>
      <p:sp>
        <p:nvSpPr>
          <p:cNvPr id="118" name="TextBox 117">
            <a:extLst>
              <a:ext uri="{FF2B5EF4-FFF2-40B4-BE49-F238E27FC236}">
                <a16:creationId xmlns:a16="http://schemas.microsoft.com/office/drawing/2014/main" id="{1596A741-CE3B-9BBC-A9F1-E02F34C1114A}"/>
              </a:ext>
            </a:extLst>
          </p:cNvPr>
          <p:cNvSpPr txBox="1"/>
          <p:nvPr/>
        </p:nvSpPr>
        <p:spPr>
          <a:xfrm>
            <a:off x="4359745" y="3902009"/>
            <a:ext cx="775369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c)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Write out the RLE version of the image below in written format</a:t>
            </a:r>
            <a:endParaRPr kumimoji="0" lang="en-GB" sz="1800" b="0" i="0" u="none" strike="noStrike" kern="1200" cap="none" spc="0" normalizeH="0" baseline="0" noProof="0" dirty="0">
              <a:ln>
                <a:noFill/>
              </a:ln>
              <a:solidFill>
                <a:prstClr val="black"/>
              </a:solidFill>
              <a:effectLst/>
              <a:uLnTx/>
              <a:uFillTx/>
              <a:latin typeface="Consolas" panose="020B0609020204030204" pitchFamily="49" charset="0"/>
              <a:ea typeface="+mn-ea"/>
              <a:cs typeface="+mn-cs"/>
            </a:endParaRPr>
          </a:p>
        </p:txBody>
      </p:sp>
      <p:sp>
        <p:nvSpPr>
          <p:cNvPr id="119" name="TextBox 118">
            <a:extLst>
              <a:ext uri="{FF2B5EF4-FFF2-40B4-BE49-F238E27FC236}">
                <a16:creationId xmlns:a16="http://schemas.microsoft.com/office/drawing/2014/main" id="{8D82EE89-06FB-A99B-7666-7D6BE24E5FFF}"/>
              </a:ext>
            </a:extLst>
          </p:cNvPr>
          <p:cNvSpPr txBox="1"/>
          <p:nvPr/>
        </p:nvSpPr>
        <p:spPr>
          <a:xfrm>
            <a:off x="4372904" y="4989371"/>
            <a:ext cx="748720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rPr>
              <a:t>ANSWER</a:t>
            </a:r>
          </a:p>
        </p:txBody>
      </p:sp>
      <p:sp>
        <p:nvSpPr>
          <p:cNvPr id="120" name="TextBox 119">
            <a:extLst>
              <a:ext uri="{FF2B5EF4-FFF2-40B4-BE49-F238E27FC236}">
                <a16:creationId xmlns:a16="http://schemas.microsoft.com/office/drawing/2014/main" id="{2691771B-5445-ADB0-F471-7E4C087461EA}"/>
              </a:ext>
            </a:extLst>
          </p:cNvPr>
          <p:cNvSpPr txBox="1"/>
          <p:nvPr/>
        </p:nvSpPr>
        <p:spPr>
          <a:xfrm>
            <a:off x="4383323" y="4641027"/>
            <a:ext cx="775369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d)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Calculate the size of the whole image stored in RLE format.</a:t>
            </a:r>
            <a:endParaRPr kumimoji="0" lang="en-GB" sz="1800" b="0" i="0" u="none" strike="noStrike" kern="1200" cap="none" spc="0" normalizeH="0" baseline="0" noProof="0" dirty="0">
              <a:ln>
                <a:noFill/>
              </a:ln>
              <a:solidFill>
                <a:prstClr val="black"/>
              </a:solidFill>
              <a:effectLst/>
              <a:uLnTx/>
              <a:uFillTx/>
              <a:latin typeface="Consolas" panose="020B0609020204030204" pitchFamily="49" charset="0"/>
              <a:ea typeface="+mn-ea"/>
              <a:cs typeface="+mn-cs"/>
            </a:endParaRPr>
          </a:p>
        </p:txBody>
      </p:sp>
      <p:sp>
        <p:nvSpPr>
          <p:cNvPr id="122" name="TextBox 121">
            <a:extLst>
              <a:ext uri="{FF2B5EF4-FFF2-40B4-BE49-F238E27FC236}">
                <a16:creationId xmlns:a16="http://schemas.microsoft.com/office/drawing/2014/main" id="{922C193D-2AEF-207D-A8A5-2746806416B9}"/>
              </a:ext>
            </a:extLst>
          </p:cNvPr>
          <p:cNvSpPr txBox="1"/>
          <p:nvPr/>
        </p:nvSpPr>
        <p:spPr>
          <a:xfrm>
            <a:off x="4302222" y="1640756"/>
            <a:ext cx="6153150"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sng" strike="noStrike" kern="1200" cap="none" spc="0" normalizeH="0" baseline="0" noProof="0" dirty="0">
                <a:ln>
                  <a:noFill/>
                </a:ln>
                <a:solidFill>
                  <a:prstClr val="black"/>
                </a:solidFill>
                <a:effectLst/>
                <a:uLnTx/>
                <a:uFillTx/>
                <a:latin typeface="Calibri" panose="020F0502020204030204"/>
                <a:ea typeface="+mn-ea"/>
                <a:cs typeface="+mn-cs"/>
              </a:rPr>
              <a:t>Uncompressed</a:t>
            </a:r>
          </a:p>
        </p:txBody>
      </p:sp>
      <p:sp>
        <p:nvSpPr>
          <p:cNvPr id="123" name="TextBox 122">
            <a:extLst>
              <a:ext uri="{FF2B5EF4-FFF2-40B4-BE49-F238E27FC236}">
                <a16:creationId xmlns:a16="http://schemas.microsoft.com/office/drawing/2014/main" id="{DCBC9DB0-B8AE-34F5-F537-5D31E71A4E44}"/>
              </a:ext>
            </a:extLst>
          </p:cNvPr>
          <p:cNvSpPr txBox="1"/>
          <p:nvPr/>
        </p:nvSpPr>
        <p:spPr>
          <a:xfrm>
            <a:off x="4372904" y="3491228"/>
            <a:ext cx="6153150"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sng" strike="noStrike" kern="1200" cap="none" spc="0" normalizeH="0" baseline="0" noProof="0" dirty="0">
                <a:ln>
                  <a:noFill/>
                </a:ln>
                <a:solidFill>
                  <a:prstClr val="black"/>
                </a:solidFill>
                <a:effectLst/>
                <a:uLnTx/>
                <a:uFillTx/>
                <a:latin typeface="Calibri" panose="020F0502020204030204"/>
                <a:ea typeface="+mn-ea"/>
                <a:cs typeface="+mn-cs"/>
              </a:rPr>
              <a:t>RLE</a:t>
            </a:r>
          </a:p>
        </p:txBody>
      </p:sp>
      <p:sp>
        <p:nvSpPr>
          <p:cNvPr id="26" name="TextBox 25">
            <a:extLst>
              <a:ext uri="{FF2B5EF4-FFF2-40B4-BE49-F238E27FC236}">
                <a16:creationId xmlns:a16="http://schemas.microsoft.com/office/drawing/2014/main" id="{7158A476-015A-F2D6-0995-D06C26A26C6D}"/>
              </a:ext>
            </a:extLst>
          </p:cNvPr>
          <p:cNvSpPr txBox="1"/>
          <p:nvPr/>
        </p:nvSpPr>
        <p:spPr>
          <a:xfrm>
            <a:off x="4333947" y="5437204"/>
            <a:ext cx="7753695"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e)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Calculate the percentage decrease (reduction) between the uncompressed and RLE compressed version.</a:t>
            </a:r>
            <a:endParaRPr kumimoji="0" lang="en-GB" sz="1800" b="0" i="0" u="none" strike="noStrike" kern="1200" cap="none" spc="0" normalizeH="0" baseline="0" noProof="0" dirty="0">
              <a:ln>
                <a:noFill/>
              </a:ln>
              <a:solidFill>
                <a:prstClr val="black"/>
              </a:solidFill>
              <a:effectLst/>
              <a:uLnTx/>
              <a:uFillTx/>
              <a:latin typeface="Consolas" panose="020B0609020204030204" pitchFamily="49" charset="0"/>
              <a:ea typeface="+mn-ea"/>
              <a:cs typeface="+mn-cs"/>
            </a:endParaRPr>
          </a:p>
        </p:txBody>
      </p:sp>
      <p:sp>
        <p:nvSpPr>
          <p:cNvPr id="27" name="TextBox 26">
            <a:extLst>
              <a:ext uri="{FF2B5EF4-FFF2-40B4-BE49-F238E27FC236}">
                <a16:creationId xmlns:a16="http://schemas.microsoft.com/office/drawing/2014/main" id="{25012549-61EE-CCBA-8344-1C967DB526D4}"/>
              </a:ext>
            </a:extLst>
          </p:cNvPr>
          <p:cNvSpPr txBox="1"/>
          <p:nvPr/>
        </p:nvSpPr>
        <p:spPr>
          <a:xfrm>
            <a:off x="4414852" y="6093667"/>
            <a:ext cx="223148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rPr>
              <a:t>ANSWER</a:t>
            </a:r>
          </a:p>
        </p:txBody>
      </p:sp>
      <p:pic>
        <p:nvPicPr>
          <p:cNvPr id="28" name="Picture 27">
            <a:extLst>
              <a:ext uri="{FF2B5EF4-FFF2-40B4-BE49-F238E27FC236}">
                <a16:creationId xmlns:a16="http://schemas.microsoft.com/office/drawing/2014/main" id="{54CE5072-FFAE-BBEC-FB7F-6FDF140E8C19}"/>
              </a:ext>
            </a:extLst>
          </p:cNvPr>
          <p:cNvPicPr>
            <a:picLocks noChangeAspect="1"/>
          </p:cNvPicPr>
          <p:nvPr/>
        </p:nvPicPr>
        <p:blipFill>
          <a:blip r:embed="rId2"/>
          <a:stretch>
            <a:fillRect/>
          </a:stretch>
        </p:blipFill>
        <p:spPr>
          <a:xfrm>
            <a:off x="9552360" y="5961792"/>
            <a:ext cx="2532317" cy="771754"/>
          </a:xfrm>
          <a:prstGeom prst="rect">
            <a:avLst/>
          </a:prstGeom>
        </p:spPr>
      </p:pic>
    </p:spTree>
    <p:extLst>
      <p:ext uri="{BB962C8B-B14F-4D97-AF65-F5344CB8AC3E}">
        <p14:creationId xmlns:p14="http://schemas.microsoft.com/office/powerpoint/2010/main" val="22710239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85776"/>
            <a:ext cx="12192000"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C00000"/>
                </a:solidFill>
                <a:effectLst/>
                <a:uLnTx/>
                <a:uFillTx/>
                <a:latin typeface="Calibri" panose="020F0502020204030204"/>
                <a:ea typeface="+mn-ea"/>
                <a:cs typeface="+mn-cs"/>
              </a:rPr>
              <a:t>Run-length encoding and dictionary coding for lossless compression</a:t>
            </a:r>
          </a:p>
        </p:txBody>
      </p:sp>
      <p:sp>
        <p:nvSpPr>
          <p:cNvPr id="7" name="Rectangle 6"/>
          <p:cNvSpPr/>
          <p:nvPr/>
        </p:nvSpPr>
        <p:spPr>
          <a:xfrm>
            <a:off x="0" y="0"/>
            <a:ext cx="1219200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C00000"/>
                </a:solidFill>
                <a:effectLst/>
                <a:uLnTx/>
                <a:uFillTx/>
                <a:latin typeface="Calibri" panose="020F0502020204030204"/>
                <a:ea typeface="+mn-ea"/>
                <a:cs typeface="+mn-cs"/>
              </a:rPr>
              <a:t>Activity 0 – Practice Task </a:t>
            </a:r>
            <a:r>
              <a:rPr kumimoji="0" lang="en-GB" sz="2400" b="1" i="0" u="none" strike="noStrike" kern="1200" cap="none" spc="0" normalizeH="0" baseline="0" noProof="0" dirty="0">
                <a:ln>
                  <a:noFill/>
                </a:ln>
                <a:solidFill>
                  <a:srgbClr val="C00000"/>
                </a:solidFill>
                <a:effectLst/>
                <a:highlight>
                  <a:srgbClr val="FFFF00"/>
                </a:highlight>
                <a:uLnTx/>
                <a:uFillTx/>
                <a:latin typeface="Calibri" panose="020F0502020204030204"/>
                <a:ea typeface="+mn-ea"/>
                <a:cs typeface="+mn-cs"/>
              </a:rPr>
              <a:t>- ANSWERS</a:t>
            </a:r>
            <a:r>
              <a:rPr kumimoji="0" lang="en-GB" sz="2400" b="1" i="0" u="none" strike="noStrike" kern="1200" cap="none" spc="0" normalizeH="0" baseline="0" noProof="0" dirty="0">
                <a:ln>
                  <a:noFill/>
                </a:ln>
                <a:solidFill>
                  <a:srgbClr val="C00000"/>
                </a:solidFill>
                <a:effectLst/>
                <a:uLnTx/>
                <a:uFillTx/>
                <a:latin typeface="Calibri" panose="020F0502020204030204"/>
                <a:ea typeface="+mn-ea"/>
                <a:cs typeface="+mn-cs"/>
              </a:rPr>
              <a:t> </a:t>
            </a:r>
            <a:endParaRPr kumimoji="0" lang="en-GB" sz="2400" b="0" i="0" u="none" strike="noStrike" kern="1200" cap="none" spc="0" normalizeH="0" baseline="0" noProof="0" dirty="0">
              <a:ln>
                <a:noFill/>
              </a:ln>
              <a:solidFill>
                <a:srgbClr val="C00000"/>
              </a:solidFill>
              <a:effectLst/>
              <a:uLnTx/>
              <a:uFillTx/>
              <a:latin typeface="Calibri" panose="020F0502020204030204"/>
              <a:ea typeface="+mn-ea"/>
              <a:cs typeface="+mn-cs"/>
            </a:endParaRPr>
          </a:p>
        </p:txBody>
      </p:sp>
      <p:sp>
        <p:nvSpPr>
          <p:cNvPr id="3" name="TextBox 2"/>
          <p:cNvSpPr txBox="1"/>
          <p:nvPr/>
        </p:nvSpPr>
        <p:spPr>
          <a:xfrm>
            <a:off x="120845" y="1310777"/>
            <a:ext cx="836275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1)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The image below is a 1-bit image, represented with 1 = Black and 0 = White</a:t>
            </a:r>
          </a:p>
        </p:txBody>
      </p:sp>
      <p:grpSp>
        <p:nvGrpSpPr>
          <p:cNvPr id="5" name="Group 4"/>
          <p:cNvGrpSpPr/>
          <p:nvPr/>
        </p:nvGrpSpPr>
        <p:grpSpPr>
          <a:xfrm>
            <a:off x="368579" y="1894758"/>
            <a:ext cx="3599939" cy="3613067"/>
            <a:chOff x="3385752" y="2466096"/>
            <a:chExt cx="3599939" cy="3613067"/>
          </a:xfrm>
          <a:solidFill>
            <a:schemeClr val="bg1"/>
          </a:solidFill>
        </p:grpSpPr>
        <p:sp>
          <p:nvSpPr>
            <p:cNvPr id="4" name="Rectangle 3"/>
            <p:cNvSpPr/>
            <p:nvPr/>
          </p:nvSpPr>
          <p:spPr>
            <a:xfrm>
              <a:off x="3385752" y="246609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Rectangle 5"/>
            <p:cNvSpPr/>
            <p:nvPr/>
          </p:nvSpPr>
          <p:spPr>
            <a:xfrm>
              <a:off x="3748217" y="246609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7"/>
            <p:cNvSpPr/>
            <p:nvPr/>
          </p:nvSpPr>
          <p:spPr>
            <a:xfrm>
              <a:off x="4110682" y="246609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p:cNvSpPr/>
            <p:nvPr/>
          </p:nvSpPr>
          <p:spPr>
            <a:xfrm>
              <a:off x="4473147" y="246609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p:cNvSpPr/>
            <p:nvPr/>
          </p:nvSpPr>
          <p:spPr>
            <a:xfrm>
              <a:off x="4810899" y="246609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p:cNvSpPr/>
            <p:nvPr/>
          </p:nvSpPr>
          <p:spPr>
            <a:xfrm>
              <a:off x="5173364" y="246609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p:cNvSpPr/>
            <p:nvPr/>
          </p:nvSpPr>
          <p:spPr>
            <a:xfrm>
              <a:off x="5535829" y="246609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p:cNvSpPr/>
            <p:nvPr/>
          </p:nvSpPr>
          <p:spPr>
            <a:xfrm>
              <a:off x="5898294" y="246609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p:cNvSpPr/>
            <p:nvPr/>
          </p:nvSpPr>
          <p:spPr>
            <a:xfrm>
              <a:off x="6260761" y="246609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p:cNvSpPr/>
            <p:nvPr/>
          </p:nvSpPr>
          <p:spPr>
            <a:xfrm>
              <a:off x="6623226" y="246609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p:cNvSpPr/>
            <p:nvPr/>
          </p:nvSpPr>
          <p:spPr>
            <a:xfrm>
              <a:off x="3385752" y="282856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ectangle 16"/>
            <p:cNvSpPr/>
            <p:nvPr/>
          </p:nvSpPr>
          <p:spPr>
            <a:xfrm>
              <a:off x="3748217"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p:cNvSpPr/>
            <p:nvPr/>
          </p:nvSpPr>
          <p:spPr>
            <a:xfrm>
              <a:off x="4110682"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Rectangle 18"/>
            <p:cNvSpPr/>
            <p:nvPr/>
          </p:nvSpPr>
          <p:spPr>
            <a:xfrm>
              <a:off x="4473147"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p:cNvSpPr/>
            <p:nvPr/>
          </p:nvSpPr>
          <p:spPr>
            <a:xfrm>
              <a:off x="4810899"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ectangle 20"/>
            <p:cNvSpPr/>
            <p:nvPr/>
          </p:nvSpPr>
          <p:spPr>
            <a:xfrm>
              <a:off x="5173364"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ectangle 21"/>
            <p:cNvSpPr/>
            <p:nvPr/>
          </p:nvSpPr>
          <p:spPr>
            <a:xfrm>
              <a:off x="5535829"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22"/>
            <p:cNvSpPr/>
            <p:nvPr/>
          </p:nvSpPr>
          <p:spPr>
            <a:xfrm>
              <a:off x="5898294"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p:cNvSpPr/>
            <p:nvPr/>
          </p:nvSpPr>
          <p:spPr>
            <a:xfrm>
              <a:off x="6260761"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Rectangle 24"/>
            <p:cNvSpPr/>
            <p:nvPr/>
          </p:nvSpPr>
          <p:spPr>
            <a:xfrm>
              <a:off x="6623226" y="282856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Rectangle 32"/>
            <p:cNvSpPr/>
            <p:nvPr/>
          </p:nvSpPr>
          <p:spPr>
            <a:xfrm>
              <a:off x="3385752" y="319102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Rectangle 33"/>
            <p:cNvSpPr/>
            <p:nvPr/>
          </p:nvSpPr>
          <p:spPr>
            <a:xfrm>
              <a:off x="3748217"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5" name="Rectangle 34"/>
            <p:cNvSpPr/>
            <p:nvPr/>
          </p:nvSpPr>
          <p:spPr>
            <a:xfrm>
              <a:off x="4110682" y="319102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36" name="Rectangle 35"/>
            <p:cNvSpPr/>
            <p:nvPr/>
          </p:nvSpPr>
          <p:spPr>
            <a:xfrm>
              <a:off x="4473147" y="319102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37" name="Rectangle 36"/>
            <p:cNvSpPr/>
            <p:nvPr/>
          </p:nvSpPr>
          <p:spPr>
            <a:xfrm>
              <a:off x="4809388" y="319837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8" name="Rectangle 37"/>
            <p:cNvSpPr/>
            <p:nvPr/>
          </p:nvSpPr>
          <p:spPr>
            <a:xfrm>
              <a:off x="5173364"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9" name="Rectangle 38"/>
            <p:cNvSpPr/>
            <p:nvPr/>
          </p:nvSpPr>
          <p:spPr>
            <a:xfrm>
              <a:off x="5535829" y="319102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40" name="Rectangle 39"/>
            <p:cNvSpPr/>
            <p:nvPr/>
          </p:nvSpPr>
          <p:spPr>
            <a:xfrm>
              <a:off x="5898294" y="319102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41" name="Rectangle 40"/>
            <p:cNvSpPr/>
            <p:nvPr/>
          </p:nvSpPr>
          <p:spPr>
            <a:xfrm>
              <a:off x="6260761"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2" name="Rectangle 41"/>
            <p:cNvSpPr/>
            <p:nvPr/>
          </p:nvSpPr>
          <p:spPr>
            <a:xfrm>
              <a:off x="6623226" y="319102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3" name="Rectangle 42"/>
            <p:cNvSpPr/>
            <p:nvPr/>
          </p:nvSpPr>
          <p:spPr>
            <a:xfrm>
              <a:off x="3385752" y="355349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4" name="Rectangle 43"/>
            <p:cNvSpPr/>
            <p:nvPr/>
          </p:nvSpPr>
          <p:spPr>
            <a:xfrm>
              <a:off x="3748217"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5" name="Rectangle 44"/>
            <p:cNvSpPr/>
            <p:nvPr/>
          </p:nvSpPr>
          <p:spPr>
            <a:xfrm>
              <a:off x="4110682" y="355349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46" name="Rectangle 45"/>
            <p:cNvSpPr/>
            <p:nvPr/>
          </p:nvSpPr>
          <p:spPr>
            <a:xfrm>
              <a:off x="4473147" y="355349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47" name="Rectangle 46"/>
            <p:cNvSpPr/>
            <p:nvPr/>
          </p:nvSpPr>
          <p:spPr>
            <a:xfrm>
              <a:off x="4810899"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8" name="Rectangle 47"/>
            <p:cNvSpPr/>
            <p:nvPr/>
          </p:nvSpPr>
          <p:spPr>
            <a:xfrm>
              <a:off x="5173364"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9" name="Rectangle 48"/>
            <p:cNvSpPr/>
            <p:nvPr/>
          </p:nvSpPr>
          <p:spPr>
            <a:xfrm>
              <a:off x="5535829" y="355349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50" name="Rectangle 49"/>
            <p:cNvSpPr/>
            <p:nvPr/>
          </p:nvSpPr>
          <p:spPr>
            <a:xfrm>
              <a:off x="5898294" y="355349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51" name="Rectangle 50"/>
            <p:cNvSpPr/>
            <p:nvPr/>
          </p:nvSpPr>
          <p:spPr>
            <a:xfrm>
              <a:off x="6260761"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2" name="Rectangle 51"/>
            <p:cNvSpPr/>
            <p:nvPr/>
          </p:nvSpPr>
          <p:spPr>
            <a:xfrm>
              <a:off x="6623226" y="355349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3" name="Rectangle 52"/>
            <p:cNvSpPr/>
            <p:nvPr/>
          </p:nvSpPr>
          <p:spPr>
            <a:xfrm>
              <a:off x="3385752" y="391595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4" name="Rectangle 53"/>
            <p:cNvSpPr/>
            <p:nvPr/>
          </p:nvSpPr>
          <p:spPr>
            <a:xfrm>
              <a:off x="3748217"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5" name="Rectangle 54"/>
            <p:cNvSpPr/>
            <p:nvPr/>
          </p:nvSpPr>
          <p:spPr>
            <a:xfrm>
              <a:off x="4110682"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6" name="Rectangle 55"/>
            <p:cNvSpPr/>
            <p:nvPr/>
          </p:nvSpPr>
          <p:spPr>
            <a:xfrm>
              <a:off x="4473147"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7" name="Rectangle 56"/>
            <p:cNvSpPr/>
            <p:nvPr/>
          </p:nvSpPr>
          <p:spPr>
            <a:xfrm>
              <a:off x="4810899" y="391595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58" name="Rectangle 57"/>
            <p:cNvSpPr/>
            <p:nvPr/>
          </p:nvSpPr>
          <p:spPr>
            <a:xfrm>
              <a:off x="5173364" y="391595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59" name="Rectangle 58"/>
            <p:cNvSpPr/>
            <p:nvPr/>
          </p:nvSpPr>
          <p:spPr>
            <a:xfrm>
              <a:off x="5535829"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0" name="Rectangle 59"/>
            <p:cNvSpPr/>
            <p:nvPr/>
          </p:nvSpPr>
          <p:spPr>
            <a:xfrm>
              <a:off x="5898294"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1" name="Rectangle 60"/>
            <p:cNvSpPr/>
            <p:nvPr/>
          </p:nvSpPr>
          <p:spPr>
            <a:xfrm>
              <a:off x="6260761"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2" name="Rectangle 61"/>
            <p:cNvSpPr/>
            <p:nvPr/>
          </p:nvSpPr>
          <p:spPr>
            <a:xfrm>
              <a:off x="6623226" y="391595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3" name="Rectangle 62"/>
            <p:cNvSpPr/>
            <p:nvPr/>
          </p:nvSpPr>
          <p:spPr>
            <a:xfrm>
              <a:off x="3385752" y="427842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4" name="Rectangle 63"/>
            <p:cNvSpPr/>
            <p:nvPr/>
          </p:nvSpPr>
          <p:spPr>
            <a:xfrm>
              <a:off x="3748217" y="427842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5" name="Rectangle 64"/>
            <p:cNvSpPr/>
            <p:nvPr/>
          </p:nvSpPr>
          <p:spPr>
            <a:xfrm>
              <a:off x="4110682" y="427842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6" name="Rectangle 65"/>
            <p:cNvSpPr/>
            <p:nvPr/>
          </p:nvSpPr>
          <p:spPr>
            <a:xfrm>
              <a:off x="4473147" y="427842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67" name="Rectangle 66"/>
            <p:cNvSpPr/>
            <p:nvPr/>
          </p:nvSpPr>
          <p:spPr>
            <a:xfrm>
              <a:off x="4810899" y="427842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68" name="Rectangle 67"/>
            <p:cNvSpPr/>
            <p:nvPr/>
          </p:nvSpPr>
          <p:spPr>
            <a:xfrm>
              <a:off x="5173364" y="427842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69" name="Rectangle 68"/>
            <p:cNvSpPr/>
            <p:nvPr/>
          </p:nvSpPr>
          <p:spPr>
            <a:xfrm>
              <a:off x="5535829" y="427842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70" name="Rectangle 69"/>
            <p:cNvSpPr/>
            <p:nvPr/>
          </p:nvSpPr>
          <p:spPr>
            <a:xfrm>
              <a:off x="5898294" y="427842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1" name="Rectangle 70"/>
            <p:cNvSpPr/>
            <p:nvPr/>
          </p:nvSpPr>
          <p:spPr>
            <a:xfrm>
              <a:off x="6260761" y="427842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2" name="Rectangle 71"/>
            <p:cNvSpPr/>
            <p:nvPr/>
          </p:nvSpPr>
          <p:spPr>
            <a:xfrm>
              <a:off x="6623226" y="427842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3" name="Rectangle 72"/>
            <p:cNvSpPr/>
            <p:nvPr/>
          </p:nvSpPr>
          <p:spPr>
            <a:xfrm>
              <a:off x="3385752" y="464088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4" name="Rectangle 73"/>
            <p:cNvSpPr/>
            <p:nvPr/>
          </p:nvSpPr>
          <p:spPr>
            <a:xfrm>
              <a:off x="3748217"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5" name="Rectangle 74"/>
            <p:cNvSpPr/>
            <p:nvPr/>
          </p:nvSpPr>
          <p:spPr>
            <a:xfrm>
              <a:off x="4110682"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6" name="Rectangle 75"/>
            <p:cNvSpPr/>
            <p:nvPr/>
          </p:nvSpPr>
          <p:spPr>
            <a:xfrm>
              <a:off x="4473147" y="464088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77" name="Rectangle 76"/>
            <p:cNvSpPr/>
            <p:nvPr/>
          </p:nvSpPr>
          <p:spPr>
            <a:xfrm>
              <a:off x="4810899" y="464088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78" name="Rectangle 77"/>
            <p:cNvSpPr/>
            <p:nvPr/>
          </p:nvSpPr>
          <p:spPr>
            <a:xfrm>
              <a:off x="5173364" y="464088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79" name="Rectangle 78"/>
            <p:cNvSpPr/>
            <p:nvPr/>
          </p:nvSpPr>
          <p:spPr>
            <a:xfrm>
              <a:off x="5535829" y="464088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80" name="Rectangle 79"/>
            <p:cNvSpPr/>
            <p:nvPr/>
          </p:nvSpPr>
          <p:spPr>
            <a:xfrm>
              <a:off x="5898294"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1" name="Rectangle 80"/>
            <p:cNvSpPr/>
            <p:nvPr/>
          </p:nvSpPr>
          <p:spPr>
            <a:xfrm>
              <a:off x="6260761"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2" name="Rectangle 81"/>
            <p:cNvSpPr/>
            <p:nvPr/>
          </p:nvSpPr>
          <p:spPr>
            <a:xfrm>
              <a:off x="6623226" y="464088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3" name="Rectangle 82"/>
            <p:cNvSpPr/>
            <p:nvPr/>
          </p:nvSpPr>
          <p:spPr>
            <a:xfrm>
              <a:off x="3385752" y="500335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4" name="Rectangle 83"/>
            <p:cNvSpPr/>
            <p:nvPr/>
          </p:nvSpPr>
          <p:spPr>
            <a:xfrm>
              <a:off x="3748217"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5" name="Rectangle 84"/>
            <p:cNvSpPr/>
            <p:nvPr/>
          </p:nvSpPr>
          <p:spPr>
            <a:xfrm>
              <a:off x="4110682"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6" name="Rectangle 85"/>
            <p:cNvSpPr/>
            <p:nvPr/>
          </p:nvSpPr>
          <p:spPr>
            <a:xfrm>
              <a:off x="4473147" y="500335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87" name="Rectangle 86"/>
            <p:cNvSpPr/>
            <p:nvPr/>
          </p:nvSpPr>
          <p:spPr>
            <a:xfrm>
              <a:off x="4810899"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8" name="Rectangle 87"/>
            <p:cNvSpPr/>
            <p:nvPr/>
          </p:nvSpPr>
          <p:spPr>
            <a:xfrm>
              <a:off x="5173364"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9" name="Rectangle 88"/>
            <p:cNvSpPr/>
            <p:nvPr/>
          </p:nvSpPr>
          <p:spPr>
            <a:xfrm>
              <a:off x="5535829" y="500335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highlight>
                  <a:srgbClr val="000000"/>
                </a:highlight>
                <a:uLnTx/>
                <a:uFillTx/>
                <a:latin typeface="Calibri" panose="020F0502020204030204"/>
                <a:ea typeface="+mn-ea"/>
                <a:cs typeface="+mn-cs"/>
              </a:endParaRPr>
            </a:p>
          </p:txBody>
        </p:sp>
        <p:sp>
          <p:nvSpPr>
            <p:cNvPr id="90" name="Rectangle 89"/>
            <p:cNvSpPr/>
            <p:nvPr/>
          </p:nvSpPr>
          <p:spPr>
            <a:xfrm>
              <a:off x="5898294"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1" name="Rectangle 90"/>
            <p:cNvSpPr/>
            <p:nvPr/>
          </p:nvSpPr>
          <p:spPr>
            <a:xfrm>
              <a:off x="6260761"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2" name="Rectangle 91"/>
            <p:cNvSpPr/>
            <p:nvPr/>
          </p:nvSpPr>
          <p:spPr>
            <a:xfrm>
              <a:off x="6623226" y="500335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3" name="Rectangle 92"/>
            <p:cNvSpPr/>
            <p:nvPr/>
          </p:nvSpPr>
          <p:spPr>
            <a:xfrm>
              <a:off x="3385752" y="5354233"/>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4" name="Rectangle 93"/>
            <p:cNvSpPr/>
            <p:nvPr/>
          </p:nvSpPr>
          <p:spPr>
            <a:xfrm>
              <a:off x="3748217"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5" name="Rectangle 94"/>
            <p:cNvSpPr/>
            <p:nvPr/>
          </p:nvSpPr>
          <p:spPr>
            <a:xfrm>
              <a:off x="4110682"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6" name="Rectangle 95"/>
            <p:cNvSpPr/>
            <p:nvPr/>
          </p:nvSpPr>
          <p:spPr>
            <a:xfrm>
              <a:off x="4473147"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7" name="Rectangle 96"/>
            <p:cNvSpPr/>
            <p:nvPr/>
          </p:nvSpPr>
          <p:spPr>
            <a:xfrm>
              <a:off x="4810899"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8" name="Rectangle 97"/>
            <p:cNvSpPr/>
            <p:nvPr/>
          </p:nvSpPr>
          <p:spPr>
            <a:xfrm>
              <a:off x="5173364"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9" name="Rectangle 98"/>
            <p:cNvSpPr/>
            <p:nvPr/>
          </p:nvSpPr>
          <p:spPr>
            <a:xfrm>
              <a:off x="5535829"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0" name="Rectangle 99"/>
            <p:cNvSpPr/>
            <p:nvPr/>
          </p:nvSpPr>
          <p:spPr>
            <a:xfrm>
              <a:off x="5898294"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1" name="Rectangle 100"/>
            <p:cNvSpPr/>
            <p:nvPr/>
          </p:nvSpPr>
          <p:spPr>
            <a:xfrm>
              <a:off x="6260761"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2" name="Rectangle 101"/>
            <p:cNvSpPr/>
            <p:nvPr/>
          </p:nvSpPr>
          <p:spPr>
            <a:xfrm>
              <a:off x="6623226" y="5354233"/>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3" name="Rectangle 102"/>
            <p:cNvSpPr/>
            <p:nvPr/>
          </p:nvSpPr>
          <p:spPr>
            <a:xfrm>
              <a:off x="3385752" y="5716698"/>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4" name="Rectangle 103"/>
            <p:cNvSpPr/>
            <p:nvPr/>
          </p:nvSpPr>
          <p:spPr>
            <a:xfrm>
              <a:off x="3748217" y="5716698"/>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5" name="Rectangle 104"/>
            <p:cNvSpPr/>
            <p:nvPr/>
          </p:nvSpPr>
          <p:spPr>
            <a:xfrm>
              <a:off x="4110682" y="5716698"/>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6" name="Rectangle 105"/>
            <p:cNvSpPr/>
            <p:nvPr/>
          </p:nvSpPr>
          <p:spPr>
            <a:xfrm>
              <a:off x="4473147" y="5716698"/>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7" name="Rectangle 106"/>
            <p:cNvSpPr/>
            <p:nvPr/>
          </p:nvSpPr>
          <p:spPr>
            <a:xfrm>
              <a:off x="4810899" y="5716698"/>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8" name="Rectangle 107"/>
            <p:cNvSpPr/>
            <p:nvPr/>
          </p:nvSpPr>
          <p:spPr>
            <a:xfrm>
              <a:off x="5173364" y="5716698"/>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9" name="Rectangle 108"/>
            <p:cNvSpPr/>
            <p:nvPr/>
          </p:nvSpPr>
          <p:spPr>
            <a:xfrm>
              <a:off x="5535829" y="5716698"/>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0" name="Rectangle 109"/>
            <p:cNvSpPr/>
            <p:nvPr/>
          </p:nvSpPr>
          <p:spPr>
            <a:xfrm>
              <a:off x="5898294" y="5716698"/>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1" name="Rectangle 110"/>
            <p:cNvSpPr/>
            <p:nvPr/>
          </p:nvSpPr>
          <p:spPr>
            <a:xfrm>
              <a:off x="6260761" y="5716698"/>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2" name="Rectangle 111"/>
            <p:cNvSpPr/>
            <p:nvPr/>
          </p:nvSpPr>
          <p:spPr>
            <a:xfrm>
              <a:off x="6623226" y="5716698"/>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30" name="TextBox 29">
            <a:extLst>
              <a:ext uri="{FF2B5EF4-FFF2-40B4-BE49-F238E27FC236}">
                <a16:creationId xmlns:a16="http://schemas.microsoft.com/office/drawing/2014/main" id="{32282F61-889C-F4F4-3008-D20A595C3E8F}"/>
              </a:ext>
            </a:extLst>
          </p:cNvPr>
          <p:cNvSpPr txBox="1"/>
          <p:nvPr/>
        </p:nvSpPr>
        <p:spPr>
          <a:xfrm>
            <a:off x="4271188" y="2304833"/>
            <a:ext cx="748720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rPr>
              <a:t>1111111111 1000000001 1011001101   (30)</a:t>
            </a:r>
          </a:p>
        </p:txBody>
      </p:sp>
      <p:sp>
        <p:nvSpPr>
          <p:cNvPr id="113" name="TextBox 112">
            <a:extLst>
              <a:ext uri="{FF2B5EF4-FFF2-40B4-BE49-F238E27FC236}">
                <a16:creationId xmlns:a16="http://schemas.microsoft.com/office/drawing/2014/main" id="{32BBE7B4-1F51-DE6F-F2C4-286054A3E111}"/>
              </a:ext>
            </a:extLst>
          </p:cNvPr>
          <p:cNvSpPr txBox="1"/>
          <p:nvPr/>
        </p:nvSpPr>
        <p:spPr>
          <a:xfrm>
            <a:off x="120845" y="756779"/>
            <a:ext cx="6157518"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sng" strike="noStrike" kern="1200" cap="none" spc="0" normalizeH="0" baseline="0" noProof="0" dirty="0">
                <a:ln>
                  <a:noFill/>
                </a:ln>
                <a:solidFill>
                  <a:prstClr val="black"/>
                </a:solidFill>
                <a:effectLst/>
                <a:uLnTx/>
                <a:uFillTx/>
                <a:latin typeface="Calibri" panose="020F0502020204030204"/>
                <a:ea typeface="+mn-ea"/>
                <a:cs typeface="+mn-cs"/>
              </a:rPr>
              <a:t>Run Length Encoding</a:t>
            </a:r>
          </a:p>
        </p:txBody>
      </p:sp>
      <p:sp>
        <p:nvSpPr>
          <p:cNvPr id="32" name="TextBox 31">
            <a:extLst>
              <a:ext uri="{FF2B5EF4-FFF2-40B4-BE49-F238E27FC236}">
                <a16:creationId xmlns:a16="http://schemas.microsoft.com/office/drawing/2014/main" id="{AA4ECCF6-2629-506E-6097-0FF4769C45EF}"/>
              </a:ext>
            </a:extLst>
          </p:cNvPr>
          <p:cNvSpPr txBox="1"/>
          <p:nvPr/>
        </p:nvSpPr>
        <p:spPr>
          <a:xfrm>
            <a:off x="4281607" y="1956489"/>
            <a:ext cx="775369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a)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Write out the first three lines of the image uncompressed in a binary format</a:t>
            </a:r>
            <a:endParaRPr kumimoji="0" lang="en-GB" sz="1800" b="0" i="0" u="none" strike="noStrike" kern="1200" cap="none" spc="0" normalizeH="0" baseline="0" noProof="0" dirty="0">
              <a:ln>
                <a:noFill/>
              </a:ln>
              <a:solidFill>
                <a:prstClr val="black"/>
              </a:solidFill>
              <a:effectLst/>
              <a:uLnTx/>
              <a:uFillTx/>
              <a:latin typeface="Consolas" panose="020B0609020204030204" pitchFamily="49" charset="0"/>
              <a:ea typeface="+mn-ea"/>
              <a:cs typeface="+mn-cs"/>
            </a:endParaRPr>
          </a:p>
        </p:txBody>
      </p:sp>
      <p:sp>
        <p:nvSpPr>
          <p:cNvPr id="115" name="TextBox 114">
            <a:extLst>
              <a:ext uri="{FF2B5EF4-FFF2-40B4-BE49-F238E27FC236}">
                <a16:creationId xmlns:a16="http://schemas.microsoft.com/office/drawing/2014/main" id="{1D96FE30-615D-F462-0C29-1C756C53718C}"/>
              </a:ext>
            </a:extLst>
          </p:cNvPr>
          <p:cNvSpPr txBox="1"/>
          <p:nvPr/>
        </p:nvSpPr>
        <p:spPr>
          <a:xfrm>
            <a:off x="4271188" y="3022703"/>
            <a:ext cx="748720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rPr>
              <a:t>100 bits</a:t>
            </a:r>
          </a:p>
        </p:txBody>
      </p:sp>
      <p:sp>
        <p:nvSpPr>
          <p:cNvPr id="116" name="TextBox 115">
            <a:extLst>
              <a:ext uri="{FF2B5EF4-FFF2-40B4-BE49-F238E27FC236}">
                <a16:creationId xmlns:a16="http://schemas.microsoft.com/office/drawing/2014/main" id="{1A2008CA-DE4D-5349-85B6-CF0488219724}"/>
              </a:ext>
            </a:extLst>
          </p:cNvPr>
          <p:cNvSpPr txBox="1"/>
          <p:nvPr/>
        </p:nvSpPr>
        <p:spPr>
          <a:xfrm>
            <a:off x="4281607" y="2674359"/>
            <a:ext cx="775369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b)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Calculate the size of the whole image uncompressed in bits.</a:t>
            </a:r>
            <a:endParaRPr kumimoji="0" lang="en-GB" sz="1800" b="0" i="0" u="none" strike="noStrike" kern="1200" cap="none" spc="0" normalizeH="0" baseline="0" noProof="0" dirty="0">
              <a:ln>
                <a:noFill/>
              </a:ln>
              <a:solidFill>
                <a:prstClr val="black"/>
              </a:solidFill>
              <a:effectLst/>
              <a:uLnTx/>
              <a:uFillTx/>
              <a:latin typeface="Consolas" panose="020B0609020204030204" pitchFamily="49" charset="0"/>
              <a:ea typeface="+mn-ea"/>
              <a:cs typeface="+mn-cs"/>
            </a:endParaRPr>
          </a:p>
        </p:txBody>
      </p:sp>
      <p:sp>
        <p:nvSpPr>
          <p:cNvPr id="117" name="TextBox 116">
            <a:extLst>
              <a:ext uri="{FF2B5EF4-FFF2-40B4-BE49-F238E27FC236}">
                <a16:creationId xmlns:a16="http://schemas.microsoft.com/office/drawing/2014/main" id="{17821599-EC7C-D45E-85EE-D78DB5500E39}"/>
              </a:ext>
            </a:extLst>
          </p:cNvPr>
          <p:cNvSpPr txBox="1"/>
          <p:nvPr/>
        </p:nvSpPr>
        <p:spPr>
          <a:xfrm>
            <a:off x="4323528" y="4059183"/>
            <a:ext cx="7487203"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rPr>
              <a:t>11B  8W 2B 1W 2B 2W 2B 1W 2B 1W 2B 2W 2B 1W 2B 3W 2B 3W 2B 2W 4B 2W 2B 2W 4B 2W 2B 2W 1B 2W 1B 2W 2B 8W 11B      (72)</a:t>
            </a:r>
          </a:p>
        </p:txBody>
      </p:sp>
      <p:sp>
        <p:nvSpPr>
          <p:cNvPr id="118" name="TextBox 117">
            <a:extLst>
              <a:ext uri="{FF2B5EF4-FFF2-40B4-BE49-F238E27FC236}">
                <a16:creationId xmlns:a16="http://schemas.microsoft.com/office/drawing/2014/main" id="{1596A741-CE3B-9BBC-A9F1-E02F34C1114A}"/>
              </a:ext>
            </a:extLst>
          </p:cNvPr>
          <p:cNvSpPr txBox="1"/>
          <p:nvPr/>
        </p:nvSpPr>
        <p:spPr>
          <a:xfrm>
            <a:off x="4271188" y="3783616"/>
            <a:ext cx="775369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c)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Write out the RLE version of the image below in written format</a:t>
            </a:r>
            <a:endParaRPr kumimoji="0" lang="en-GB" sz="1800" b="0" i="0" u="none" strike="noStrike" kern="1200" cap="none" spc="0" normalizeH="0" baseline="0" noProof="0" dirty="0">
              <a:ln>
                <a:noFill/>
              </a:ln>
              <a:solidFill>
                <a:prstClr val="black"/>
              </a:solidFill>
              <a:effectLst/>
              <a:uLnTx/>
              <a:uFillTx/>
              <a:latin typeface="Consolas" panose="020B0609020204030204" pitchFamily="49" charset="0"/>
              <a:ea typeface="+mn-ea"/>
              <a:cs typeface="+mn-cs"/>
            </a:endParaRPr>
          </a:p>
        </p:txBody>
      </p:sp>
      <p:sp>
        <p:nvSpPr>
          <p:cNvPr id="119" name="TextBox 118">
            <a:extLst>
              <a:ext uri="{FF2B5EF4-FFF2-40B4-BE49-F238E27FC236}">
                <a16:creationId xmlns:a16="http://schemas.microsoft.com/office/drawing/2014/main" id="{8D82EE89-06FB-A99B-7666-7D6BE24E5FFF}"/>
              </a:ext>
            </a:extLst>
          </p:cNvPr>
          <p:cNvSpPr txBox="1"/>
          <p:nvPr/>
        </p:nvSpPr>
        <p:spPr>
          <a:xfrm>
            <a:off x="4323528" y="5323159"/>
            <a:ext cx="748720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rPr>
              <a:t>72</a:t>
            </a:r>
          </a:p>
        </p:txBody>
      </p:sp>
      <p:sp>
        <p:nvSpPr>
          <p:cNvPr id="120" name="TextBox 119">
            <a:extLst>
              <a:ext uri="{FF2B5EF4-FFF2-40B4-BE49-F238E27FC236}">
                <a16:creationId xmlns:a16="http://schemas.microsoft.com/office/drawing/2014/main" id="{2691771B-5445-ADB0-F471-7E4C087461EA}"/>
              </a:ext>
            </a:extLst>
          </p:cNvPr>
          <p:cNvSpPr txBox="1"/>
          <p:nvPr/>
        </p:nvSpPr>
        <p:spPr>
          <a:xfrm>
            <a:off x="4333947" y="4974815"/>
            <a:ext cx="775369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d)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Calculate the size of the whole image stored in RLE format.</a:t>
            </a:r>
            <a:endParaRPr kumimoji="0" lang="en-GB" sz="1800" b="0" i="0" u="none" strike="noStrike" kern="1200" cap="none" spc="0" normalizeH="0" baseline="0" noProof="0" dirty="0">
              <a:ln>
                <a:noFill/>
              </a:ln>
              <a:solidFill>
                <a:prstClr val="black"/>
              </a:solidFill>
              <a:effectLst/>
              <a:uLnTx/>
              <a:uFillTx/>
              <a:latin typeface="Consolas" panose="020B0609020204030204" pitchFamily="49" charset="0"/>
              <a:ea typeface="+mn-ea"/>
              <a:cs typeface="+mn-cs"/>
            </a:endParaRPr>
          </a:p>
        </p:txBody>
      </p:sp>
      <p:sp>
        <p:nvSpPr>
          <p:cNvPr id="122" name="TextBox 121">
            <a:extLst>
              <a:ext uri="{FF2B5EF4-FFF2-40B4-BE49-F238E27FC236}">
                <a16:creationId xmlns:a16="http://schemas.microsoft.com/office/drawing/2014/main" id="{922C193D-2AEF-207D-A8A5-2746806416B9}"/>
              </a:ext>
            </a:extLst>
          </p:cNvPr>
          <p:cNvSpPr txBox="1"/>
          <p:nvPr/>
        </p:nvSpPr>
        <p:spPr>
          <a:xfrm>
            <a:off x="4252846" y="1593544"/>
            <a:ext cx="6153150"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sng" strike="noStrike" kern="1200" cap="none" spc="0" normalizeH="0" baseline="0" noProof="0" dirty="0">
                <a:ln>
                  <a:noFill/>
                </a:ln>
                <a:solidFill>
                  <a:prstClr val="black"/>
                </a:solidFill>
                <a:effectLst/>
                <a:uLnTx/>
                <a:uFillTx/>
                <a:latin typeface="Calibri" panose="020F0502020204030204"/>
                <a:ea typeface="+mn-ea"/>
                <a:cs typeface="+mn-cs"/>
              </a:rPr>
              <a:t>Uncompressed</a:t>
            </a:r>
          </a:p>
        </p:txBody>
      </p:sp>
      <p:sp>
        <p:nvSpPr>
          <p:cNvPr id="123" name="TextBox 122">
            <a:extLst>
              <a:ext uri="{FF2B5EF4-FFF2-40B4-BE49-F238E27FC236}">
                <a16:creationId xmlns:a16="http://schemas.microsoft.com/office/drawing/2014/main" id="{DCBC9DB0-B8AE-34F5-F537-5D31E71A4E44}"/>
              </a:ext>
            </a:extLst>
          </p:cNvPr>
          <p:cNvSpPr txBox="1"/>
          <p:nvPr/>
        </p:nvSpPr>
        <p:spPr>
          <a:xfrm>
            <a:off x="4323528" y="3444016"/>
            <a:ext cx="6153150"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sng" strike="noStrike" kern="1200" cap="none" spc="0" normalizeH="0" baseline="0" noProof="0" dirty="0">
                <a:ln>
                  <a:noFill/>
                </a:ln>
                <a:solidFill>
                  <a:prstClr val="black"/>
                </a:solidFill>
                <a:effectLst/>
                <a:uLnTx/>
                <a:uFillTx/>
                <a:latin typeface="Calibri" panose="020F0502020204030204"/>
                <a:ea typeface="+mn-ea"/>
                <a:cs typeface="+mn-cs"/>
              </a:rPr>
              <a:t>RLE</a:t>
            </a:r>
          </a:p>
        </p:txBody>
      </p:sp>
      <p:pic>
        <p:nvPicPr>
          <p:cNvPr id="27" name="Picture 26">
            <a:extLst>
              <a:ext uri="{FF2B5EF4-FFF2-40B4-BE49-F238E27FC236}">
                <a16:creationId xmlns:a16="http://schemas.microsoft.com/office/drawing/2014/main" id="{636D6CC1-C1B7-7325-87D7-18637528B748}"/>
              </a:ext>
            </a:extLst>
          </p:cNvPr>
          <p:cNvPicPr>
            <a:picLocks noChangeAspect="1"/>
          </p:cNvPicPr>
          <p:nvPr/>
        </p:nvPicPr>
        <p:blipFill>
          <a:blip r:embed="rId2"/>
          <a:stretch>
            <a:fillRect/>
          </a:stretch>
        </p:blipFill>
        <p:spPr>
          <a:xfrm>
            <a:off x="9552360" y="5961792"/>
            <a:ext cx="2532317" cy="771754"/>
          </a:xfrm>
          <a:prstGeom prst="rect">
            <a:avLst/>
          </a:prstGeom>
        </p:spPr>
      </p:pic>
      <p:sp>
        <p:nvSpPr>
          <p:cNvPr id="28" name="TextBox 27">
            <a:extLst>
              <a:ext uri="{FF2B5EF4-FFF2-40B4-BE49-F238E27FC236}">
                <a16:creationId xmlns:a16="http://schemas.microsoft.com/office/drawing/2014/main" id="{45BBEAE0-32EC-7AC0-9FDB-12399ADA8D30}"/>
              </a:ext>
            </a:extLst>
          </p:cNvPr>
          <p:cNvSpPr txBox="1"/>
          <p:nvPr/>
        </p:nvSpPr>
        <p:spPr>
          <a:xfrm>
            <a:off x="4333947" y="5691206"/>
            <a:ext cx="7753695"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e)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Calculate the percentage decrease (reduction) between the uncompressed and RLE compressed version.</a:t>
            </a:r>
            <a:endParaRPr kumimoji="0" lang="en-GB" sz="1800" b="0" i="0" u="none" strike="noStrike" kern="1200" cap="none" spc="0" normalizeH="0" baseline="0" noProof="0" dirty="0">
              <a:ln>
                <a:noFill/>
              </a:ln>
              <a:solidFill>
                <a:prstClr val="black"/>
              </a:solidFill>
              <a:effectLst/>
              <a:uLnTx/>
              <a:uFillTx/>
              <a:latin typeface="Consolas" panose="020B0609020204030204" pitchFamily="49" charset="0"/>
              <a:ea typeface="+mn-ea"/>
              <a:cs typeface="+mn-cs"/>
            </a:endParaRPr>
          </a:p>
        </p:txBody>
      </p:sp>
      <p:sp>
        <p:nvSpPr>
          <p:cNvPr id="29" name="TextBox 28">
            <a:extLst>
              <a:ext uri="{FF2B5EF4-FFF2-40B4-BE49-F238E27FC236}">
                <a16:creationId xmlns:a16="http://schemas.microsoft.com/office/drawing/2014/main" id="{64000A55-242E-AC87-435F-464C8EFF0CD7}"/>
              </a:ext>
            </a:extLst>
          </p:cNvPr>
          <p:cNvSpPr txBox="1"/>
          <p:nvPr/>
        </p:nvSpPr>
        <p:spPr>
          <a:xfrm>
            <a:off x="4414852" y="6347669"/>
            <a:ext cx="223148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rPr>
              <a:t>28%</a:t>
            </a:r>
          </a:p>
        </p:txBody>
      </p:sp>
    </p:spTree>
    <p:extLst>
      <p:ext uri="{BB962C8B-B14F-4D97-AF65-F5344CB8AC3E}">
        <p14:creationId xmlns:p14="http://schemas.microsoft.com/office/powerpoint/2010/main" val="24822517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C613E6F-FD99-D9AC-C978-03A17B0E208D}"/>
              </a:ext>
            </a:extLst>
          </p:cNvPr>
          <p:cNvSpPr txBox="1"/>
          <p:nvPr/>
        </p:nvSpPr>
        <p:spPr>
          <a:xfrm>
            <a:off x="120845" y="1346438"/>
            <a:ext cx="1169862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2)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The image below is a 2-bit image, represented with: </a:t>
            </a:r>
            <a:b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b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00 = White,   01 = Red,   10 = Green,   11 = Brown</a:t>
            </a:r>
          </a:p>
        </p:txBody>
      </p:sp>
      <p:grpSp>
        <p:nvGrpSpPr>
          <p:cNvPr id="3" name="Group 2">
            <a:extLst>
              <a:ext uri="{FF2B5EF4-FFF2-40B4-BE49-F238E27FC236}">
                <a16:creationId xmlns:a16="http://schemas.microsoft.com/office/drawing/2014/main" id="{C00C080C-69E5-3C22-F539-4B2F2248B370}"/>
              </a:ext>
            </a:extLst>
          </p:cNvPr>
          <p:cNvGrpSpPr/>
          <p:nvPr/>
        </p:nvGrpSpPr>
        <p:grpSpPr>
          <a:xfrm>
            <a:off x="237688" y="2451284"/>
            <a:ext cx="3599939" cy="3613067"/>
            <a:chOff x="3385752" y="2466096"/>
            <a:chExt cx="3599939" cy="3613067"/>
          </a:xfrm>
          <a:solidFill>
            <a:schemeClr val="bg1"/>
          </a:solidFill>
        </p:grpSpPr>
        <p:sp>
          <p:nvSpPr>
            <p:cNvPr id="4" name="Rectangle 3">
              <a:extLst>
                <a:ext uri="{FF2B5EF4-FFF2-40B4-BE49-F238E27FC236}">
                  <a16:creationId xmlns:a16="http://schemas.microsoft.com/office/drawing/2014/main" id="{266DF616-2306-6986-4A0A-4E8D44FFBAFD}"/>
                </a:ext>
              </a:extLst>
            </p:cNvPr>
            <p:cNvSpPr/>
            <p:nvPr/>
          </p:nvSpPr>
          <p:spPr>
            <a:xfrm>
              <a:off x="3385752"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4A326EC4-AD8D-1AAD-B920-ED0F2F09960B}"/>
                </a:ext>
              </a:extLst>
            </p:cNvPr>
            <p:cNvSpPr/>
            <p:nvPr/>
          </p:nvSpPr>
          <p:spPr>
            <a:xfrm>
              <a:off x="3748217"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4BD5CA97-3AD1-4343-98BD-448F31F71E94}"/>
                </a:ext>
              </a:extLst>
            </p:cNvPr>
            <p:cNvSpPr/>
            <p:nvPr/>
          </p:nvSpPr>
          <p:spPr>
            <a:xfrm>
              <a:off x="4110682"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BD89775E-6553-72E1-7D5B-58FC61A32475}"/>
                </a:ext>
              </a:extLst>
            </p:cNvPr>
            <p:cNvSpPr/>
            <p:nvPr/>
          </p:nvSpPr>
          <p:spPr>
            <a:xfrm>
              <a:off x="4473147"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250B97B4-ADCB-1BA4-1465-2B9AFBD70424}"/>
                </a:ext>
              </a:extLst>
            </p:cNvPr>
            <p:cNvSpPr/>
            <p:nvPr/>
          </p:nvSpPr>
          <p:spPr>
            <a:xfrm>
              <a:off x="4810899"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AC7E93EC-E454-4A03-F36E-65978257DA11}"/>
                </a:ext>
              </a:extLst>
            </p:cNvPr>
            <p:cNvSpPr/>
            <p:nvPr/>
          </p:nvSpPr>
          <p:spPr>
            <a:xfrm>
              <a:off x="5173364"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ECB9CC29-ECB8-82F0-012F-22B93C08B9CF}"/>
                </a:ext>
              </a:extLst>
            </p:cNvPr>
            <p:cNvSpPr/>
            <p:nvPr/>
          </p:nvSpPr>
          <p:spPr>
            <a:xfrm>
              <a:off x="5535829" y="2466096"/>
              <a:ext cx="362465" cy="362465"/>
            </a:xfrm>
            <a:prstGeom prst="rect">
              <a:avLst/>
            </a:prstGeom>
            <a:solidFill>
              <a:srgbClr val="00B05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259445D-7799-B8BC-9FD8-B4A16312A585}"/>
                </a:ext>
              </a:extLst>
            </p:cNvPr>
            <p:cNvSpPr/>
            <p:nvPr/>
          </p:nvSpPr>
          <p:spPr>
            <a:xfrm>
              <a:off x="5898294"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32D60C73-1778-97A0-FFEF-B54F07EF43C3}"/>
                </a:ext>
              </a:extLst>
            </p:cNvPr>
            <p:cNvSpPr/>
            <p:nvPr/>
          </p:nvSpPr>
          <p:spPr>
            <a:xfrm>
              <a:off x="6260761"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987B8CF0-57E9-09AF-7C08-DF0FC6224ACC}"/>
                </a:ext>
              </a:extLst>
            </p:cNvPr>
            <p:cNvSpPr/>
            <p:nvPr/>
          </p:nvSpPr>
          <p:spPr>
            <a:xfrm>
              <a:off x="6623226"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CB4A1E61-9935-411A-D453-D72549C29E53}"/>
                </a:ext>
              </a:extLst>
            </p:cNvPr>
            <p:cNvSpPr/>
            <p:nvPr/>
          </p:nvSpPr>
          <p:spPr>
            <a:xfrm>
              <a:off x="3385752"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FAE8E25B-279B-D06A-2285-6A4F96613F9F}"/>
                </a:ext>
              </a:extLst>
            </p:cNvPr>
            <p:cNvSpPr/>
            <p:nvPr/>
          </p:nvSpPr>
          <p:spPr>
            <a:xfrm>
              <a:off x="3748217"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AC61FF23-E202-6B8A-F6A3-49AED97888D0}"/>
                </a:ext>
              </a:extLst>
            </p:cNvPr>
            <p:cNvSpPr/>
            <p:nvPr/>
          </p:nvSpPr>
          <p:spPr>
            <a:xfrm>
              <a:off x="4110682"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B2CFC79E-D93F-6285-F610-2A004A1F29E4}"/>
                </a:ext>
              </a:extLst>
            </p:cNvPr>
            <p:cNvSpPr/>
            <p:nvPr/>
          </p:nvSpPr>
          <p:spPr>
            <a:xfrm>
              <a:off x="4473147" y="2828561"/>
              <a:ext cx="362465" cy="362465"/>
            </a:xfrm>
            <a:prstGeom prst="rect">
              <a:avLst/>
            </a:prstGeom>
            <a:solidFill>
              <a:srgbClr val="9933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006229E7-1EE7-77F6-F3D9-5A0E489BB94D}"/>
                </a:ext>
              </a:extLst>
            </p:cNvPr>
            <p:cNvSpPr/>
            <p:nvPr/>
          </p:nvSpPr>
          <p:spPr>
            <a:xfrm>
              <a:off x="4810899"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Rectangle 18">
              <a:extLst>
                <a:ext uri="{FF2B5EF4-FFF2-40B4-BE49-F238E27FC236}">
                  <a16:creationId xmlns:a16="http://schemas.microsoft.com/office/drawing/2014/main" id="{A3A6ACC4-B3D4-734E-59F8-1D706B41769F}"/>
                </a:ext>
              </a:extLst>
            </p:cNvPr>
            <p:cNvSpPr/>
            <p:nvPr/>
          </p:nvSpPr>
          <p:spPr>
            <a:xfrm>
              <a:off x="5173364" y="2828561"/>
              <a:ext cx="362465" cy="362465"/>
            </a:xfrm>
            <a:prstGeom prst="rect">
              <a:avLst/>
            </a:prstGeom>
            <a:solidFill>
              <a:srgbClr val="00B05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E4BD51F3-9B4F-EC58-87CC-6D7592D82DDD}"/>
                </a:ext>
              </a:extLst>
            </p:cNvPr>
            <p:cNvSpPr/>
            <p:nvPr/>
          </p:nvSpPr>
          <p:spPr>
            <a:xfrm>
              <a:off x="5535829" y="2828561"/>
              <a:ext cx="362465" cy="362465"/>
            </a:xfrm>
            <a:prstGeom prst="rect">
              <a:avLst/>
            </a:prstGeom>
            <a:solidFill>
              <a:srgbClr val="00B05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ectangle 20">
              <a:extLst>
                <a:ext uri="{FF2B5EF4-FFF2-40B4-BE49-F238E27FC236}">
                  <a16:creationId xmlns:a16="http://schemas.microsoft.com/office/drawing/2014/main" id="{95D24920-16B9-3F3F-9DC2-EF15371F9CF0}"/>
                </a:ext>
              </a:extLst>
            </p:cNvPr>
            <p:cNvSpPr/>
            <p:nvPr/>
          </p:nvSpPr>
          <p:spPr>
            <a:xfrm>
              <a:off x="5898294" y="2828561"/>
              <a:ext cx="362465" cy="362465"/>
            </a:xfrm>
            <a:prstGeom prst="rect">
              <a:avLst/>
            </a:prstGeom>
            <a:solidFill>
              <a:srgbClr val="00B05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ectangle 21">
              <a:extLst>
                <a:ext uri="{FF2B5EF4-FFF2-40B4-BE49-F238E27FC236}">
                  <a16:creationId xmlns:a16="http://schemas.microsoft.com/office/drawing/2014/main" id="{09CEE27E-33E8-12EC-142B-F066CEFA1029}"/>
                </a:ext>
              </a:extLst>
            </p:cNvPr>
            <p:cNvSpPr/>
            <p:nvPr/>
          </p:nvSpPr>
          <p:spPr>
            <a:xfrm>
              <a:off x="6260761"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DC407772-99E8-CA22-EF4B-0CF191608EA4}"/>
                </a:ext>
              </a:extLst>
            </p:cNvPr>
            <p:cNvSpPr/>
            <p:nvPr/>
          </p:nvSpPr>
          <p:spPr>
            <a:xfrm>
              <a:off x="6623226"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614FE41C-8157-97BA-9370-5868AF5BB687}"/>
                </a:ext>
              </a:extLst>
            </p:cNvPr>
            <p:cNvSpPr/>
            <p:nvPr/>
          </p:nvSpPr>
          <p:spPr>
            <a:xfrm>
              <a:off x="3385752"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Rectangle 24">
              <a:extLst>
                <a:ext uri="{FF2B5EF4-FFF2-40B4-BE49-F238E27FC236}">
                  <a16:creationId xmlns:a16="http://schemas.microsoft.com/office/drawing/2014/main" id="{FBB925B1-A371-AE90-135D-9F8C0E6D59C8}"/>
                </a:ext>
              </a:extLst>
            </p:cNvPr>
            <p:cNvSpPr/>
            <p:nvPr/>
          </p:nvSpPr>
          <p:spPr>
            <a:xfrm>
              <a:off x="3748217"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Rectangle 25">
              <a:extLst>
                <a:ext uri="{FF2B5EF4-FFF2-40B4-BE49-F238E27FC236}">
                  <a16:creationId xmlns:a16="http://schemas.microsoft.com/office/drawing/2014/main" id="{D2D7F6B5-1123-C590-E872-03412AE10F20}"/>
                </a:ext>
              </a:extLst>
            </p:cNvPr>
            <p:cNvSpPr/>
            <p:nvPr/>
          </p:nvSpPr>
          <p:spPr>
            <a:xfrm>
              <a:off x="4110682"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Rectangle 26">
              <a:extLst>
                <a:ext uri="{FF2B5EF4-FFF2-40B4-BE49-F238E27FC236}">
                  <a16:creationId xmlns:a16="http://schemas.microsoft.com/office/drawing/2014/main" id="{3874A3A9-30A0-D999-508D-77BA8413C036}"/>
                </a:ext>
              </a:extLst>
            </p:cNvPr>
            <p:cNvSpPr/>
            <p:nvPr/>
          </p:nvSpPr>
          <p:spPr>
            <a:xfrm>
              <a:off x="4473147" y="3191026"/>
              <a:ext cx="362465" cy="362465"/>
            </a:xfrm>
            <a:prstGeom prst="rect">
              <a:avLst/>
            </a:prstGeom>
            <a:solidFill>
              <a:srgbClr val="9933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id="{E70F1F36-F1CF-144C-31E6-B012AAB7D520}"/>
                </a:ext>
              </a:extLst>
            </p:cNvPr>
            <p:cNvSpPr/>
            <p:nvPr/>
          </p:nvSpPr>
          <p:spPr>
            <a:xfrm>
              <a:off x="4810899" y="3191026"/>
              <a:ext cx="362465" cy="362465"/>
            </a:xfrm>
            <a:prstGeom prst="rect">
              <a:avLst/>
            </a:prstGeom>
            <a:solidFill>
              <a:srgbClr val="9933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14772455-7B85-3909-50B3-593204CDD3CB}"/>
                </a:ext>
              </a:extLst>
            </p:cNvPr>
            <p:cNvSpPr/>
            <p:nvPr/>
          </p:nvSpPr>
          <p:spPr>
            <a:xfrm>
              <a:off x="5173364" y="3191026"/>
              <a:ext cx="362465" cy="362465"/>
            </a:xfrm>
            <a:prstGeom prst="rect">
              <a:avLst/>
            </a:prstGeom>
            <a:solidFill>
              <a:srgbClr val="00B05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Rectangle 29">
              <a:extLst>
                <a:ext uri="{FF2B5EF4-FFF2-40B4-BE49-F238E27FC236}">
                  <a16:creationId xmlns:a16="http://schemas.microsoft.com/office/drawing/2014/main" id="{61F766EA-17D9-7E61-89DF-3AAD28A311F4}"/>
                </a:ext>
              </a:extLst>
            </p:cNvPr>
            <p:cNvSpPr/>
            <p:nvPr/>
          </p:nvSpPr>
          <p:spPr>
            <a:xfrm>
              <a:off x="5535829" y="3191026"/>
              <a:ext cx="362465" cy="362465"/>
            </a:xfrm>
            <a:prstGeom prst="rect">
              <a:avLst/>
            </a:prstGeom>
            <a:solidFill>
              <a:srgbClr val="00B05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Rectangle 30">
              <a:extLst>
                <a:ext uri="{FF2B5EF4-FFF2-40B4-BE49-F238E27FC236}">
                  <a16:creationId xmlns:a16="http://schemas.microsoft.com/office/drawing/2014/main" id="{0DA094A1-DA92-1BEF-5CB7-0BD3CF789A2E}"/>
                </a:ext>
              </a:extLst>
            </p:cNvPr>
            <p:cNvSpPr/>
            <p:nvPr/>
          </p:nvSpPr>
          <p:spPr>
            <a:xfrm>
              <a:off x="5898294"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F250D2C7-AF9E-749C-0679-8E824F0C22D8}"/>
                </a:ext>
              </a:extLst>
            </p:cNvPr>
            <p:cNvSpPr/>
            <p:nvPr/>
          </p:nvSpPr>
          <p:spPr>
            <a:xfrm>
              <a:off x="6260761"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Rectangle 32">
              <a:extLst>
                <a:ext uri="{FF2B5EF4-FFF2-40B4-BE49-F238E27FC236}">
                  <a16:creationId xmlns:a16="http://schemas.microsoft.com/office/drawing/2014/main" id="{907B79A1-3675-E5F6-9ABE-46EA8AEFB0FE}"/>
                </a:ext>
              </a:extLst>
            </p:cNvPr>
            <p:cNvSpPr/>
            <p:nvPr/>
          </p:nvSpPr>
          <p:spPr>
            <a:xfrm>
              <a:off x="6623226"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Rectangle 33">
              <a:extLst>
                <a:ext uri="{FF2B5EF4-FFF2-40B4-BE49-F238E27FC236}">
                  <a16:creationId xmlns:a16="http://schemas.microsoft.com/office/drawing/2014/main" id="{294F43E2-6C47-0BF4-802E-52CC971ECA24}"/>
                </a:ext>
              </a:extLst>
            </p:cNvPr>
            <p:cNvSpPr/>
            <p:nvPr/>
          </p:nvSpPr>
          <p:spPr>
            <a:xfrm>
              <a:off x="3385752"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5" name="Rectangle 34">
              <a:extLst>
                <a:ext uri="{FF2B5EF4-FFF2-40B4-BE49-F238E27FC236}">
                  <a16:creationId xmlns:a16="http://schemas.microsoft.com/office/drawing/2014/main" id="{DDA04E88-CAF9-2782-F60A-01FF5ED40E0D}"/>
                </a:ext>
              </a:extLst>
            </p:cNvPr>
            <p:cNvSpPr/>
            <p:nvPr/>
          </p:nvSpPr>
          <p:spPr>
            <a:xfrm>
              <a:off x="3748217"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6" name="Rectangle 35">
              <a:extLst>
                <a:ext uri="{FF2B5EF4-FFF2-40B4-BE49-F238E27FC236}">
                  <a16:creationId xmlns:a16="http://schemas.microsoft.com/office/drawing/2014/main" id="{9800A3A1-C20B-6B64-3866-4193EFDE2F74}"/>
                </a:ext>
              </a:extLst>
            </p:cNvPr>
            <p:cNvSpPr/>
            <p:nvPr/>
          </p:nvSpPr>
          <p:spPr>
            <a:xfrm>
              <a:off x="4110682" y="355349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7" name="Rectangle 36">
              <a:extLst>
                <a:ext uri="{FF2B5EF4-FFF2-40B4-BE49-F238E27FC236}">
                  <a16:creationId xmlns:a16="http://schemas.microsoft.com/office/drawing/2014/main" id="{8F2F9319-91B9-2C24-28F9-929F26129C45}"/>
                </a:ext>
              </a:extLst>
            </p:cNvPr>
            <p:cNvSpPr/>
            <p:nvPr/>
          </p:nvSpPr>
          <p:spPr>
            <a:xfrm>
              <a:off x="4473147" y="3553491"/>
              <a:ext cx="362465" cy="362465"/>
            </a:xfrm>
            <a:prstGeom prst="rect">
              <a:avLst/>
            </a:prstGeom>
            <a:solidFill>
              <a:srgbClr val="9933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8" name="Rectangle 37">
              <a:extLst>
                <a:ext uri="{FF2B5EF4-FFF2-40B4-BE49-F238E27FC236}">
                  <a16:creationId xmlns:a16="http://schemas.microsoft.com/office/drawing/2014/main" id="{5C1A5472-48D8-D110-1F06-D2CC634C404B}"/>
                </a:ext>
              </a:extLst>
            </p:cNvPr>
            <p:cNvSpPr/>
            <p:nvPr/>
          </p:nvSpPr>
          <p:spPr>
            <a:xfrm>
              <a:off x="4810899" y="3553491"/>
              <a:ext cx="362465" cy="362465"/>
            </a:xfrm>
            <a:prstGeom prst="rect">
              <a:avLst/>
            </a:prstGeom>
            <a:solidFill>
              <a:srgbClr val="9933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9" name="Rectangle 38">
              <a:extLst>
                <a:ext uri="{FF2B5EF4-FFF2-40B4-BE49-F238E27FC236}">
                  <a16:creationId xmlns:a16="http://schemas.microsoft.com/office/drawing/2014/main" id="{53BD1F8D-F633-C282-048C-CD9AE0C22E8A}"/>
                </a:ext>
              </a:extLst>
            </p:cNvPr>
            <p:cNvSpPr/>
            <p:nvPr/>
          </p:nvSpPr>
          <p:spPr>
            <a:xfrm>
              <a:off x="5173364" y="3553491"/>
              <a:ext cx="362465" cy="362465"/>
            </a:xfrm>
            <a:prstGeom prst="rect">
              <a:avLst/>
            </a:prstGeom>
            <a:solidFill>
              <a:srgbClr val="00B05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0" name="Rectangle 39">
              <a:extLst>
                <a:ext uri="{FF2B5EF4-FFF2-40B4-BE49-F238E27FC236}">
                  <a16:creationId xmlns:a16="http://schemas.microsoft.com/office/drawing/2014/main" id="{352E9888-B68B-22AA-BF90-12C2DF2D14E5}"/>
                </a:ext>
              </a:extLst>
            </p:cNvPr>
            <p:cNvSpPr/>
            <p:nvPr/>
          </p:nvSpPr>
          <p:spPr>
            <a:xfrm>
              <a:off x="5535829" y="3553491"/>
              <a:ext cx="362465" cy="362465"/>
            </a:xfrm>
            <a:prstGeom prst="rect">
              <a:avLst/>
            </a:prstGeom>
            <a:solidFill>
              <a:srgbClr val="00B05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Rectangle 40">
              <a:extLst>
                <a:ext uri="{FF2B5EF4-FFF2-40B4-BE49-F238E27FC236}">
                  <a16:creationId xmlns:a16="http://schemas.microsoft.com/office/drawing/2014/main" id="{33D2D589-2D8A-E575-29CA-843588E9DE33}"/>
                </a:ext>
              </a:extLst>
            </p:cNvPr>
            <p:cNvSpPr/>
            <p:nvPr/>
          </p:nvSpPr>
          <p:spPr>
            <a:xfrm>
              <a:off x="5898294" y="355349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2" name="Rectangle 41">
              <a:extLst>
                <a:ext uri="{FF2B5EF4-FFF2-40B4-BE49-F238E27FC236}">
                  <a16:creationId xmlns:a16="http://schemas.microsoft.com/office/drawing/2014/main" id="{BD7D740A-686B-F16C-FAFB-70EBCC5F6E56}"/>
                </a:ext>
              </a:extLst>
            </p:cNvPr>
            <p:cNvSpPr/>
            <p:nvPr/>
          </p:nvSpPr>
          <p:spPr>
            <a:xfrm>
              <a:off x="6260761"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3" name="Rectangle 42">
              <a:extLst>
                <a:ext uri="{FF2B5EF4-FFF2-40B4-BE49-F238E27FC236}">
                  <a16:creationId xmlns:a16="http://schemas.microsoft.com/office/drawing/2014/main" id="{916509EB-4AF2-BC07-0C02-7D09C4230B47}"/>
                </a:ext>
              </a:extLst>
            </p:cNvPr>
            <p:cNvSpPr/>
            <p:nvPr/>
          </p:nvSpPr>
          <p:spPr>
            <a:xfrm>
              <a:off x="6623226"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4" name="Rectangle 43">
              <a:extLst>
                <a:ext uri="{FF2B5EF4-FFF2-40B4-BE49-F238E27FC236}">
                  <a16:creationId xmlns:a16="http://schemas.microsoft.com/office/drawing/2014/main" id="{AAB9A707-B2C8-2EBC-873C-61E1FB46F4DF}"/>
                </a:ext>
              </a:extLst>
            </p:cNvPr>
            <p:cNvSpPr/>
            <p:nvPr/>
          </p:nvSpPr>
          <p:spPr>
            <a:xfrm>
              <a:off x="3385752"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5" name="Rectangle 44">
              <a:extLst>
                <a:ext uri="{FF2B5EF4-FFF2-40B4-BE49-F238E27FC236}">
                  <a16:creationId xmlns:a16="http://schemas.microsoft.com/office/drawing/2014/main" id="{D103574E-821E-C444-D139-E650E609E447}"/>
                </a:ext>
              </a:extLst>
            </p:cNvPr>
            <p:cNvSpPr/>
            <p:nvPr/>
          </p:nvSpPr>
          <p:spPr>
            <a:xfrm>
              <a:off x="3748217" y="391595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6" name="Rectangle 45">
              <a:extLst>
                <a:ext uri="{FF2B5EF4-FFF2-40B4-BE49-F238E27FC236}">
                  <a16:creationId xmlns:a16="http://schemas.microsoft.com/office/drawing/2014/main" id="{60890906-3ECF-C7EE-68DC-F1E6C952A20A}"/>
                </a:ext>
              </a:extLst>
            </p:cNvPr>
            <p:cNvSpPr/>
            <p:nvPr/>
          </p:nvSpPr>
          <p:spPr>
            <a:xfrm>
              <a:off x="4110682" y="391595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7" name="Rectangle 46">
              <a:extLst>
                <a:ext uri="{FF2B5EF4-FFF2-40B4-BE49-F238E27FC236}">
                  <a16:creationId xmlns:a16="http://schemas.microsoft.com/office/drawing/2014/main" id="{4FC1A456-9E4B-B396-71D3-B1DFFE042183}"/>
                </a:ext>
              </a:extLst>
            </p:cNvPr>
            <p:cNvSpPr/>
            <p:nvPr/>
          </p:nvSpPr>
          <p:spPr>
            <a:xfrm>
              <a:off x="4473147" y="391595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8" name="Rectangle 47">
              <a:extLst>
                <a:ext uri="{FF2B5EF4-FFF2-40B4-BE49-F238E27FC236}">
                  <a16:creationId xmlns:a16="http://schemas.microsoft.com/office/drawing/2014/main" id="{0FC8E556-36B8-46A6-C6A5-979EED51BC21}"/>
                </a:ext>
              </a:extLst>
            </p:cNvPr>
            <p:cNvSpPr/>
            <p:nvPr/>
          </p:nvSpPr>
          <p:spPr>
            <a:xfrm>
              <a:off x="4810899" y="3915956"/>
              <a:ext cx="362465" cy="362465"/>
            </a:xfrm>
            <a:prstGeom prst="rect">
              <a:avLst/>
            </a:prstGeom>
            <a:solidFill>
              <a:srgbClr val="9933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9" name="Rectangle 48">
              <a:extLst>
                <a:ext uri="{FF2B5EF4-FFF2-40B4-BE49-F238E27FC236}">
                  <a16:creationId xmlns:a16="http://schemas.microsoft.com/office/drawing/2014/main" id="{E5EE801E-ACB5-AE03-EA2A-E6BA53FE6E32}"/>
                </a:ext>
              </a:extLst>
            </p:cNvPr>
            <p:cNvSpPr/>
            <p:nvPr/>
          </p:nvSpPr>
          <p:spPr>
            <a:xfrm>
              <a:off x="5173364" y="391595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0" name="Rectangle 49">
              <a:extLst>
                <a:ext uri="{FF2B5EF4-FFF2-40B4-BE49-F238E27FC236}">
                  <a16:creationId xmlns:a16="http://schemas.microsoft.com/office/drawing/2014/main" id="{371DB2AB-E65B-DBD9-931F-F7A77C04BA5D}"/>
                </a:ext>
              </a:extLst>
            </p:cNvPr>
            <p:cNvSpPr/>
            <p:nvPr/>
          </p:nvSpPr>
          <p:spPr>
            <a:xfrm>
              <a:off x="5535829" y="391595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1" name="Rectangle 50">
              <a:extLst>
                <a:ext uri="{FF2B5EF4-FFF2-40B4-BE49-F238E27FC236}">
                  <a16:creationId xmlns:a16="http://schemas.microsoft.com/office/drawing/2014/main" id="{DEEC7C6F-E409-090C-544B-B88857B68C4D}"/>
                </a:ext>
              </a:extLst>
            </p:cNvPr>
            <p:cNvSpPr/>
            <p:nvPr/>
          </p:nvSpPr>
          <p:spPr>
            <a:xfrm>
              <a:off x="5898294" y="391595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2" name="Rectangle 51">
              <a:extLst>
                <a:ext uri="{FF2B5EF4-FFF2-40B4-BE49-F238E27FC236}">
                  <a16:creationId xmlns:a16="http://schemas.microsoft.com/office/drawing/2014/main" id="{9C1B830D-D1AE-34A8-144D-01F35F1FB390}"/>
                </a:ext>
              </a:extLst>
            </p:cNvPr>
            <p:cNvSpPr/>
            <p:nvPr/>
          </p:nvSpPr>
          <p:spPr>
            <a:xfrm>
              <a:off x="6260761" y="391595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3" name="Rectangle 52">
              <a:extLst>
                <a:ext uri="{FF2B5EF4-FFF2-40B4-BE49-F238E27FC236}">
                  <a16:creationId xmlns:a16="http://schemas.microsoft.com/office/drawing/2014/main" id="{00B98B00-F5D7-C57B-75EB-8FF6042A3474}"/>
                </a:ext>
              </a:extLst>
            </p:cNvPr>
            <p:cNvSpPr/>
            <p:nvPr/>
          </p:nvSpPr>
          <p:spPr>
            <a:xfrm>
              <a:off x="6623226"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4" name="Rectangle 53">
              <a:extLst>
                <a:ext uri="{FF2B5EF4-FFF2-40B4-BE49-F238E27FC236}">
                  <a16:creationId xmlns:a16="http://schemas.microsoft.com/office/drawing/2014/main" id="{DBE9F106-5418-4568-9D0E-7BAA7BCFAF60}"/>
                </a:ext>
              </a:extLst>
            </p:cNvPr>
            <p:cNvSpPr/>
            <p:nvPr/>
          </p:nvSpPr>
          <p:spPr>
            <a:xfrm>
              <a:off x="3385752" y="427842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5" name="Rectangle 54">
              <a:extLst>
                <a:ext uri="{FF2B5EF4-FFF2-40B4-BE49-F238E27FC236}">
                  <a16:creationId xmlns:a16="http://schemas.microsoft.com/office/drawing/2014/main" id="{2A8D1AA5-E65B-8007-0A18-9CAC5D5D7988}"/>
                </a:ext>
              </a:extLst>
            </p:cNvPr>
            <p:cNvSpPr/>
            <p:nvPr/>
          </p:nvSpPr>
          <p:spPr>
            <a:xfrm>
              <a:off x="3748217" y="427842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6" name="Rectangle 55">
              <a:extLst>
                <a:ext uri="{FF2B5EF4-FFF2-40B4-BE49-F238E27FC236}">
                  <a16:creationId xmlns:a16="http://schemas.microsoft.com/office/drawing/2014/main" id="{6BF6D066-666E-B319-9EF7-880D665873CA}"/>
                </a:ext>
              </a:extLst>
            </p:cNvPr>
            <p:cNvSpPr/>
            <p:nvPr/>
          </p:nvSpPr>
          <p:spPr>
            <a:xfrm>
              <a:off x="4110682" y="427842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7" name="Rectangle 56">
              <a:extLst>
                <a:ext uri="{FF2B5EF4-FFF2-40B4-BE49-F238E27FC236}">
                  <a16:creationId xmlns:a16="http://schemas.microsoft.com/office/drawing/2014/main" id="{F45C2F5D-AC51-B994-2528-6790E52C8B13}"/>
                </a:ext>
              </a:extLst>
            </p:cNvPr>
            <p:cNvSpPr/>
            <p:nvPr/>
          </p:nvSpPr>
          <p:spPr>
            <a:xfrm>
              <a:off x="4473147" y="427842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8" name="Rectangle 57">
              <a:extLst>
                <a:ext uri="{FF2B5EF4-FFF2-40B4-BE49-F238E27FC236}">
                  <a16:creationId xmlns:a16="http://schemas.microsoft.com/office/drawing/2014/main" id="{854CD2C1-642E-C8B1-108D-0E36E26D2339}"/>
                </a:ext>
              </a:extLst>
            </p:cNvPr>
            <p:cNvSpPr/>
            <p:nvPr/>
          </p:nvSpPr>
          <p:spPr>
            <a:xfrm>
              <a:off x="4810899" y="427842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9" name="Rectangle 58">
              <a:extLst>
                <a:ext uri="{FF2B5EF4-FFF2-40B4-BE49-F238E27FC236}">
                  <a16:creationId xmlns:a16="http://schemas.microsoft.com/office/drawing/2014/main" id="{CC51DA65-61B0-0658-99A9-8C3A483836E4}"/>
                </a:ext>
              </a:extLst>
            </p:cNvPr>
            <p:cNvSpPr/>
            <p:nvPr/>
          </p:nvSpPr>
          <p:spPr>
            <a:xfrm>
              <a:off x="5173364" y="427842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0" name="Rectangle 59">
              <a:extLst>
                <a:ext uri="{FF2B5EF4-FFF2-40B4-BE49-F238E27FC236}">
                  <a16:creationId xmlns:a16="http://schemas.microsoft.com/office/drawing/2014/main" id="{E02E99AE-948D-02B4-FDB1-1B413C7C07DA}"/>
                </a:ext>
              </a:extLst>
            </p:cNvPr>
            <p:cNvSpPr/>
            <p:nvPr/>
          </p:nvSpPr>
          <p:spPr>
            <a:xfrm>
              <a:off x="5535829" y="427842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1" name="Rectangle 60">
              <a:extLst>
                <a:ext uri="{FF2B5EF4-FFF2-40B4-BE49-F238E27FC236}">
                  <a16:creationId xmlns:a16="http://schemas.microsoft.com/office/drawing/2014/main" id="{47F9840A-9807-04AD-2545-3857D326384F}"/>
                </a:ext>
              </a:extLst>
            </p:cNvPr>
            <p:cNvSpPr/>
            <p:nvPr/>
          </p:nvSpPr>
          <p:spPr>
            <a:xfrm>
              <a:off x="5898294" y="4278421"/>
              <a:ext cx="362465" cy="362465"/>
            </a:xfrm>
            <a:prstGeom prst="rect">
              <a:avLst/>
            </a:prstGeom>
            <a:solidFill>
              <a:schemeClr val="bg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2" name="Rectangle 61">
              <a:extLst>
                <a:ext uri="{FF2B5EF4-FFF2-40B4-BE49-F238E27FC236}">
                  <a16:creationId xmlns:a16="http://schemas.microsoft.com/office/drawing/2014/main" id="{0AEFACED-3CAD-9B79-D531-5CA8041EF400}"/>
                </a:ext>
              </a:extLst>
            </p:cNvPr>
            <p:cNvSpPr/>
            <p:nvPr/>
          </p:nvSpPr>
          <p:spPr>
            <a:xfrm>
              <a:off x="6260761" y="427842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3" name="Rectangle 62">
              <a:extLst>
                <a:ext uri="{FF2B5EF4-FFF2-40B4-BE49-F238E27FC236}">
                  <a16:creationId xmlns:a16="http://schemas.microsoft.com/office/drawing/2014/main" id="{F1FA04E8-6384-3E7A-2455-AD8E84F4CD49}"/>
                </a:ext>
              </a:extLst>
            </p:cNvPr>
            <p:cNvSpPr/>
            <p:nvPr/>
          </p:nvSpPr>
          <p:spPr>
            <a:xfrm>
              <a:off x="6623226" y="427842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4" name="Rectangle 63">
              <a:extLst>
                <a:ext uri="{FF2B5EF4-FFF2-40B4-BE49-F238E27FC236}">
                  <a16:creationId xmlns:a16="http://schemas.microsoft.com/office/drawing/2014/main" id="{1FECE48A-49DF-E375-EB8E-C214513C19E1}"/>
                </a:ext>
              </a:extLst>
            </p:cNvPr>
            <p:cNvSpPr/>
            <p:nvPr/>
          </p:nvSpPr>
          <p:spPr>
            <a:xfrm>
              <a:off x="3385752"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5" name="Rectangle 64">
              <a:extLst>
                <a:ext uri="{FF2B5EF4-FFF2-40B4-BE49-F238E27FC236}">
                  <a16:creationId xmlns:a16="http://schemas.microsoft.com/office/drawing/2014/main" id="{5908D9DD-1F5B-188C-77D8-E4FFAD9D4BDB}"/>
                </a:ext>
              </a:extLst>
            </p:cNvPr>
            <p:cNvSpPr/>
            <p:nvPr/>
          </p:nvSpPr>
          <p:spPr>
            <a:xfrm>
              <a:off x="3748217" y="464088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6" name="Rectangle 65">
              <a:extLst>
                <a:ext uri="{FF2B5EF4-FFF2-40B4-BE49-F238E27FC236}">
                  <a16:creationId xmlns:a16="http://schemas.microsoft.com/office/drawing/2014/main" id="{2ABF335E-CA54-8A6D-8A4B-E4A0357AEF3D}"/>
                </a:ext>
              </a:extLst>
            </p:cNvPr>
            <p:cNvSpPr/>
            <p:nvPr/>
          </p:nvSpPr>
          <p:spPr>
            <a:xfrm>
              <a:off x="4110682" y="464088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7" name="Rectangle 66">
              <a:extLst>
                <a:ext uri="{FF2B5EF4-FFF2-40B4-BE49-F238E27FC236}">
                  <a16:creationId xmlns:a16="http://schemas.microsoft.com/office/drawing/2014/main" id="{AE3A1EE3-4FB7-409E-3DB7-3C992239DDCF}"/>
                </a:ext>
              </a:extLst>
            </p:cNvPr>
            <p:cNvSpPr/>
            <p:nvPr/>
          </p:nvSpPr>
          <p:spPr>
            <a:xfrm>
              <a:off x="4473147" y="464088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8" name="Rectangle 67">
              <a:extLst>
                <a:ext uri="{FF2B5EF4-FFF2-40B4-BE49-F238E27FC236}">
                  <a16:creationId xmlns:a16="http://schemas.microsoft.com/office/drawing/2014/main" id="{9FE423A0-668F-93AA-8F54-E58DC87882CB}"/>
                </a:ext>
              </a:extLst>
            </p:cNvPr>
            <p:cNvSpPr/>
            <p:nvPr/>
          </p:nvSpPr>
          <p:spPr>
            <a:xfrm>
              <a:off x="4810899" y="464088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9" name="Rectangle 68">
              <a:extLst>
                <a:ext uri="{FF2B5EF4-FFF2-40B4-BE49-F238E27FC236}">
                  <a16:creationId xmlns:a16="http://schemas.microsoft.com/office/drawing/2014/main" id="{DE3BA663-A325-9F3B-C874-1078DB3984CC}"/>
                </a:ext>
              </a:extLst>
            </p:cNvPr>
            <p:cNvSpPr/>
            <p:nvPr/>
          </p:nvSpPr>
          <p:spPr>
            <a:xfrm>
              <a:off x="5173364" y="464088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0" name="Rectangle 69">
              <a:extLst>
                <a:ext uri="{FF2B5EF4-FFF2-40B4-BE49-F238E27FC236}">
                  <a16:creationId xmlns:a16="http://schemas.microsoft.com/office/drawing/2014/main" id="{E6FB4AEA-4A1F-4346-684F-1D8382744A5F}"/>
                </a:ext>
              </a:extLst>
            </p:cNvPr>
            <p:cNvSpPr/>
            <p:nvPr/>
          </p:nvSpPr>
          <p:spPr>
            <a:xfrm>
              <a:off x="5535829" y="464088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1" name="Rectangle 70">
              <a:extLst>
                <a:ext uri="{FF2B5EF4-FFF2-40B4-BE49-F238E27FC236}">
                  <a16:creationId xmlns:a16="http://schemas.microsoft.com/office/drawing/2014/main" id="{3EC502FE-A9EE-834A-47D6-64EB427158F2}"/>
                </a:ext>
              </a:extLst>
            </p:cNvPr>
            <p:cNvSpPr/>
            <p:nvPr/>
          </p:nvSpPr>
          <p:spPr>
            <a:xfrm>
              <a:off x="5898294" y="4640886"/>
              <a:ext cx="362465" cy="362465"/>
            </a:xfrm>
            <a:prstGeom prst="rect">
              <a:avLst/>
            </a:prstGeom>
            <a:solidFill>
              <a:schemeClr val="bg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2" name="Rectangle 71">
              <a:extLst>
                <a:ext uri="{FF2B5EF4-FFF2-40B4-BE49-F238E27FC236}">
                  <a16:creationId xmlns:a16="http://schemas.microsoft.com/office/drawing/2014/main" id="{A2D9B722-F722-DAE3-7B65-0031D93576A5}"/>
                </a:ext>
              </a:extLst>
            </p:cNvPr>
            <p:cNvSpPr/>
            <p:nvPr/>
          </p:nvSpPr>
          <p:spPr>
            <a:xfrm>
              <a:off x="6260761"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3" name="Rectangle 72">
              <a:extLst>
                <a:ext uri="{FF2B5EF4-FFF2-40B4-BE49-F238E27FC236}">
                  <a16:creationId xmlns:a16="http://schemas.microsoft.com/office/drawing/2014/main" id="{849C8BFF-8A61-444B-42D3-0676D31D1329}"/>
                </a:ext>
              </a:extLst>
            </p:cNvPr>
            <p:cNvSpPr/>
            <p:nvPr/>
          </p:nvSpPr>
          <p:spPr>
            <a:xfrm>
              <a:off x="6623226"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4" name="Rectangle 73">
              <a:extLst>
                <a:ext uri="{FF2B5EF4-FFF2-40B4-BE49-F238E27FC236}">
                  <a16:creationId xmlns:a16="http://schemas.microsoft.com/office/drawing/2014/main" id="{0F3C9D44-16D9-9C03-303C-91C699508E14}"/>
                </a:ext>
              </a:extLst>
            </p:cNvPr>
            <p:cNvSpPr/>
            <p:nvPr/>
          </p:nvSpPr>
          <p:spPr>
            <a:xfrm>
              <a:off x="3385752"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5" name="Rectangle 74">
              <a:extLst>
                <a:ext uri="{FF2B5EF4-FFF2-40B4-BE49-F238E27FC236}">
                  <a16:creationId xmlns:a16="http://schemas.microsoft.com/office/drawing/2014/main" id="{FCA6390E-E5A8-671E-87C9-F9EA33F16AC3}"/>
                </a:ext>
              </a:extLst>
            </p:cNvPr>
            <p:cNvSpPr/>
            <p:nvPr/>
          </p:nvSpPr>
          <p:spPr>
            <a:xfrm>
              <a:off x="3748217" y="500335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6" name="Rectangle 75">
              <a:extLst>
                <a:ext uri="{FF2B5EF4-FFF2-40B4-BE49-F238E27FC236}">
                  <a16:creationId xmlns:a16="http://schemas.microsoft.com/office/drawing/2014/main" id="{FCE274CA-FA3D-6C47-68EA-2FA9AA61FFD9}"/>
                </a:ext>
              </a:extLst>
            </p:cNvPr>
            <p:cNvSpPr/>
            <p:nvPr/>
          </p:nvSpPr>
          <p:spPr>
            <a:xfrm>
              <a:off x="4110682" y="500335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7" name="Rectangle 76">
              <a:extLst>
                <a:ext uri="{FF2B5EF4-FFF2-40B4-BE49-F238E27FC236}">
                  <a16:creationId xmlns:a16="http://schemas.microsoft.com/office/drawing/2014/main" id="{589B4829-F744-5963-F988-8C6EB780937A}"/>
                </a:ext>
              </a:extLst>
            </p:cNvPr>
            <p:cNvSpPr/>
            <p:nvPr/>
          </p:nvSpPr>
          <p:spPr>
            <a:xfrm>
              <a:off x="4473147" y="500335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8" name="Rectangle 77">
              <a:extLst>
                <a:ext uri="{FF2B5EF4-FFF2-40B4-BE49-F238E27FC236}">
                  <a16:creationId xmlns:a16="http://schemas.microsoft.com/office/drawing/2014/main" id="{1CC504CD-1D0B-6DE6-091A-7360C5101A72}"/>
                </a:ext>
              </a:extLst>
            </p:cNvPr>
            <p:cNvSpPr/>
            <p:nvPr/>
          </p:nvSpPr>
          <p:spPr>
            <a:xfrm>
              <a:off x="4810899" y="500335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9" name="Rectangle 78">
              <a:extLst>
                <a:ext uri="{FF2B5EF4-FFF2-40B4-BE49-F238E27FC236}">
                  <a16:creationId xmlns:a16="http://schemas.microsoft.com/office/drawing/2014/main" id="{7CDB115A-C8EC-A234-621E-1AEA03B5D463}"/>
                </a:ext>
              </a:extLst>
            </p:cNvPr>
            <p:cNvSpPr/>
            <p:nvPr/>
          </p:nvSpPr>
          <p:spPr>
            <a:xfrm>
              <a:off x="5173364" y="500335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0" name="Rectangle 79">
              <a:extLst>
                <a:ext uri="{FF2B5EF4-FFF2-40B4-BE49-F238E27FC236}">
                  <a16:creationId xmlns:a16="http://schemas.microsoft.com/office/drawing/2014/main" id="{7021BBF8-6392-4468-790B-21DF41193317}"/>
                </a:ext>
              </a:extLst>
            </p:cNvPr>
            <p:cNvSpPr/>
            <p:nvPr/>
          </p:nvSpPr>
          <p:spPr>
            <a:xfrm>
              <a:off x="5535829" y="500335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1" name="Rectangle 80">
              <a:extLst>
                <a:ext uri="{FF2B5EF4-FFF2-40B4-BE49-F238E27FC236}">
                  <a16:creationId xmlns:a16="http://schemas.microsoft.com/office/drawing/2014/main" id="{54CC77E3-8BAF-3689-5901-1908B2532E30}"/>
                </a:ext>
              </a:extLst>
            </p:cNvPr>
            <p:cNvSpPr/>
            <p:nvPr/>
          </p:nvSpPr>
          <p:spPr>
            <a:xfrm>
              <a:off x="5898294" y="500335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2" name="Rectangle 81">
              <a:extLst>
                <a:ext uri="{FF2B5EF4-FFF2-40B4-BE49-F238E27FC236}">
                  <a16:creationId xmlns:a16="http://schemas.microsoft.com/office/drawing/2014/main" id="{3F2C2325-DFD4-EDF2-C273-9865B5525418}"/>
                </a:ext>
              </a:extLst>
            </p:cNvPr>
            <p:cNvSpPr/>
            <p:nvPr/>
          </p:nvSpPr>
          <p:spPr>
            <a:xfrm>
              <a:off x="6260761" y="500335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3" name="Rectangle 82">
              <a:extLst>
                <a:ext uri="{FF2B5EF4-FFF2-40B4-BE49-F238E27FC236}">
                  <a16:creationId xmlns:a16="http://schemas.microsoft.com/office/drawing/2014/main" id="{534FAD9E-00E6-8464-EDC1-EDAF45634124}"/>
                </a:ext>
              </a:extLst>
            </p:cNvPr>
            <p:cNvSpPr/>
            <p:nvPr/>
          </p:nvSpPr>
          <p:spPr>
            <a:xfrm>
              <a:off x="6623226"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4" name="Rectangle 83">
              <a:extLst>
                <a:ext uri="{FF2B5EF4-FFF2-40B4-BE49-F238E27FC236}">
                  <a16:creationId xmlns:a16="http://schemas.microsoft.com/office/drawing/2014/main" id="{26A81783-7357-0F01-E447-9BE2159A01F8}"/>
                </a:ext>
              </a:extLst>
            </p:cNvPr>
            <p:cNvSpPr/>
            <p:nvPr/>
          </p:nvSpPr>
          <p:spPr>
            <a:xfrm>
              <a:off x="3385752"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5" name="Rectangle 84">
              <a:extLst>
                <a:ext uri="{FF2B5EF4-FFF2-40B4-BE49-F238E27FC236}">
                  <a16:creationId xmlns:a16="http://schemas.microsoft.com/office/drawing/2014/main" id="{05C814ED-943D-3DDE-DE50-79E41898BB40}"/>
                </a:ext>
              </a:extLst>
            </p:cNvPr>
            <p:cNvSpPr/>
            <p:nvPr/>
          </p:nvSpPr>
          <p:spPr>
            <a:xfrm>
              <a:off x="3748217"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6" name="Rectangle 85">
              <a:extLst>
                <a:ext uri="{FF2B5EF4-FFF2-40B4-BE49-F238E27FC236}">
                  <a16:creationId xmlns:a16="http://schemas.microsoft.com/office/drawing/2014/main" id="{66390DE6-F380-9FCD-E4E7-0BBE381D9BC2}"/>
                </a:ext>
              </a:extLst>
            </p:cNvPr>
            <p:cNvSpPr/>
            <p:nvPr/>
          </p:nvSpPr>
          <p:spPr>
            <a:xfrm>
              <a:off x="4110682" y="5354233"/>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7" name="Rectangle 86">
              <a:extLst>
                <a:ext uri="{FF2B5EF4-FFF2-40B4-BE49-F238E27FC236}">
                  <a16:creationId xmlns:a16="http://schemas.microsoft.com/office/drawing/2014/main" id="{FC15FE60-FAC5-B754-B37F-8605569DFFA2}"/>
                </a:ext>
              </a:extLst>
            </p:cNvPr>
            <p:cNvSpPr/>
            <p:nvPr/>
          </p:nvSpPr>
          <p:spPr>
            <a:xfrm>
              <a:off x="4473147" y="5354233"/>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8" name="Rectangle 87">
              <a:extLst>
                <a:ext uri="{FF2B5EF4-FFF2-40B4-BE49-F238E27FC236}">
                  <a16:creationId xmlns:a16="http://schemas.microsoft.com/office/drawing/2014/main" id="{51041BB4-F466-0F5B-1B4A-C129AAEECC68}"/>
                </a:ext>
              </a:extLst>
            </p:cNvPr>
            <p:cNvSpPr/>
            <p:nvPr/>
          </p:nvSpPr>
          <p:spPr>
            <a:xfrm>
              <a:off x="4810899" y="5354233"/>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9" name="Rectangle 88">
              <a:extLst>
                <a:ext uri="{FF2B5EF4-FFF2-40B4-BE49-F238E27FC236}">
                  <a16:creationId xmlns:a16="http://schemas.microsoft.com/office/drawing/2014/main" id="{FC9D293B-2E3C-62F0-ADC1-0E84880B5D82}"/>
                </a:ext>
              </a:extLst>
            </p:cNvPr>
            <p:cNvSpPr/>
            <p:nvPr/>
          </p:nvSpPr>
          <p:spPr>
            <a:xfrm>
              <a:off x="5173364" y="5354233"/>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FAF1B9C1-0EA6-68B8-4642-C634C9D5DD84}"/>
                </a:ext>
              </a:extLst>
            </p:cNvPr>
            <p:cNvSpPr/>
            <p:nvPr/>
          </p:nvSpPr>
          <p:spPr>
            <a:xfrm>
              <a:off x="5535829" y="5354233"/>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1" name="Rectangle 90">
              <a:extLst>
                <a:ext uri="{FF2B5EF4-FFF2-40B4-BE49-F238E27FC236}">
                  <a16:creationId xmlns:a16="http://schemas.microsoft.com/office/drawing/2014/main" id="{A957BD85-F24D-F07F-7D2E-9560EC85A94C}"/>
                </a:ext>
              </a:extLst>
            </p:cNvPr>
            <p:cNvSpPr/>
            <p:nvPr/>
          </p:nvSpPr>
          <p:spPr>
            <a:xfrm>
              <a:off x="5898294" y="5354233"/>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2" name="Rectangle 91">
              <a:extLst>
                <a:ext uri="{FF2B5EF4-FFF2-40B4-BE49-F238E27FC236}">
                  <a16:creationId xmlns:a16="http://schemas.microsoft.com/office/drawing/2014/main" id="{9AD2FCD2-5508-92A0-5455-26943BB60EB7}"/>
                </a:ext>
              </a:extLst>
            </p:cNvPr>
            <p:cNvSpPr/>
            <p:nvPr/>
          </p:nvSpPr>
          <p:spPr>
            <a:xfrm>
              <a:off x="6260761"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3" name="Rectangle 92">
              <a:extLst>
                <a:ext uri="{FF2B5EF4-FFF2-40B4-BE49-F238E27FC236}">
                  <a16:creationId xmlns:a16="http://schemas.microsoft.com/office/drawing/2014/main" id="{77990E5A-8F2D-C02E-EC7B-4A2CA0BC965B}"/>
                </a:ext>
              </a:extLst>
            </p:cNvPr>
            <p:cNvSpPr/>
            <p:nvPr/>
          </p:nvSpPr>
          <p:spPr>
            <a:xfrm>
              <a:off x="6623226"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4" name="Rectangle 93">
              <a:extLst>
                <a:ext uri="{FF2B5EF4-FFF2-40B4-BE49-F238E27FC236}">
                  <a16:creationId xmlns:a16="http://schemas.microsoft.com/office/drawing/2014/main" id="{D4134D9F-AABA-72AE-8C40-DA33AB69FA5C}"/>
                </a:ext>
              </a:extLst>
            </p:cNvPr>
            <p:cNvSpPr/>
            <p:nvPr/>
          </p:nvSpPr>
          <p:spPr>
            <a:xfrm>
              <a:off x="3385752" y="5716698"/>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5" name="Rectangle 94">
              <a:extLst>
                <a:ext uri="{FF2B5EF4-FFF2-40B4-BE49-F238E27FC236}">
                  <a16:creationId xmlns:a16="http://schemas.microsoft.com/office/drawing/2014/main" id="{B791F5B5-64F0-4703-6A7A-D55E40877253}"/>
                </a:ext>
              </a:extLst>
            </p:cNvPr>
            <p:cNvSpPr/>
            <p:nvPr/>
          </p:nvSpPr>
          <p:spPr>
            <a:xfrm>
              <a:off x="3748217" y="5716698"/>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6" name="Rectangle 95">
              <a:extLst>
                <a:ext uri="{FF2B5EF4-FFF2-40B4-BE49-F238E27FC236}">
                  <a16:creationId xmlns:a16="http://schemas.microsoft.com/office/drawing/2014/main" id="{5ECE767F-2C0D-D3FB-B3EF-D0914D442919}"/>
                </a:ext>
              </a:extLst>
            </p:cNvPr>
            <p:cNvSpPr/>
            <p:nvPr/>
          </p:nvSpPr>
          <p:spPr>
            <a:xfrm>
              <a:off x="4110682" y="5716698"/>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7" name="Rectangle 96">
              <a:extLst>
                <a:ext uri="{FF2B5EF4-FFF2-40B4-BE49-F238E27FC236}">
                  <a16:creationId xmlns:a16="http://schemas.microsoft.com/office/drawing/2014/main" id="{76CE012E-B1EB-DD91-5B88-1E33529A6F45}"/>
                </a:ext>
              </a:extLst>
            </p:cNvPr>
            <p:cNvSpPr/>
            <p:nvPr/>
          </p:nvSpPr>
          <p:spPr>
            <a:xfrm>
              <a:off x="4473147" y="5716698"/>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8" name="Rectangle 97">
              <a:extLst>
                <a:ext uri="{FF2B5EF4-FFF2-40B4-BE49-F238E27FC236}">
                  <a16:creationId xmlns:a16="http://schemas.microsoft.com/office/drawing/2014/main" id="{1CDFC5EA-EF11-F4A1-8645-A4D6DCE624DA}"/>
                </a:ext>
              </a:extLst>
            </p:cNvPr>
            <p:cNvSpPr/>
            <p:nvPr/>
          </p:nvSpPr>
          <p:spPr>
            <a:xfrm>
              <a:off x="4810899" y="5716698"/>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9" name="Rectangle 98">
              <a:extLst>
                <a:ext uri="{FF2B5EF4-FFF2-40B4-BE49-F238E27FC236}">
                  <a16:creationId xmlns:a16="http://schemas.microsoft.com/office/drawing/2014/main" id="{EAE4D3EA-11E7-CE38-8623-E5B790CE4ECB}"/>
                </a:ext>
              </a:extLst>
            </p:cNvPr>
            <p:cNvSpPr/>
            <p:nvPr/>
          </p:nvSpPr>
          <p:spPr>
            <a:xfrm>
              <a:off x="5173364" y="5716698"/>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0" name="Rectangle 99">
              <a:extLst>
                <a:ext uri="{FF2B5EF4-FFF2-40B4-BE49-F238E27FC236}">
                  <a16:creationId xmlns:a16="http://schemas.microsoft.com/office/drawing/2014/main" id="{B94BA74F-9CF5-FD56-D399-C598DC638B7E}"/>
                </a:ext>
              </a:extLst>
            </p:cNvPr>
            <p:cNvSpPr/>
            <p:nvPr/>
          </p:nvSpPr>
          <p:spPr>
            <a:xfrm>
              <a:off x="5535829" y="5716698"/>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1" name="Rectangle 100">
              <a:extLst>
                <a:ext uri="{FF2B5EF4-FFF2-40B4-BE49-F238E27FC236}">
                  <a16:creationId xmlns:a16="http://schemas.microsoft.com/office/drawing/2014/main" id="{CBC01004-DCE7-ECA6-43C4-935715E7604C}"/>
                </a:ext>
              </a:extLst>
            </p:cNvPr>
            <p:cNvSpPr/>
            <p:nvPr/>
          </p:nvSpPr>
          <p:spPr>
            <a:xfrm>
              <a:off x="5898294" y="5716698"/>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2" name="Rectangle 101">
              <a:extLst>
                <a:ext uri="{FF2B5EF4-FFF2-40B4-BE49-F238E27FC236}">
                  <a16:creationId xmlns:a16="http://schemas.microsoft.com/office/drawing/2014/main" id="{82793006-F718-2F15-0DFE-4E5B99FCB800}"/>
                </a:ext>
              </a:extLst>
            </p:cNvPr>
            <p:cNvSpPr/>
            <p:nvPr/>
          </p:nvSpPr>
          <p:spPr>
            <a:xfrm>
              <a:off x="6260761" y="5716698"/>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3" name="Rectangle 102">
              <a:extLst>
                <a:ext uri="{FF2B5EF4-FFF2-40B4-BE49-F238E27FC236}">
                  <a16:creationId xmlns:a16="http://schemas.microsoft.com/office/drawing/2014/main" id="{6297014E-D7BC-8324-8076-518A1ADE53B0}"/>
                </a:ext>
              </a:extLst>
            </p:cNvPr>
            <p:cNvSpPr/>
            <p:nvPr/>
          </p:nvSpPr>
          <p:spPr>
            <a:xfrm>
              <a:off x="6623226" y="5716698"/>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2" name="Rectangle 121">
              <a:extLst>
                <a:ext uri="{FF2B5EF4-FFF2-40B4-BE49-F238E27FC236}">
                  <a16:creationId xmlns:a16="http://schemas.microsoft.com/office/drawing/2014/main" id="{0D90D7F0-424B-5379-B44C-60167DF3C051}"/>
                </a:ext>
              </a:extLst>
            </p:cNvPr>
            <p:cNvSpPr/>
            <p:nvPr/>
          </p:nvSpPr>
          <p:spPr>
            <a:xfrm>
              <a:off x="6623224"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3" name="Rectangle 122">
              <a:extLst>
                <a:ext uri="{FF2B5EF4-FFF2-40B4-BE49-F238E27FC236}">
                  <a16:creationId xmlns:a16="http://schemas.microsoft.com/office/drawing/2014/main" id="{4E8D58FA-364A-B119-A0F2-915D53F1D578}"/>
                </a:ext>
              </a:extLst>
            </p:cNvPr>
            <p:cNvSpPr/>
            <p:nvPr/>
          </p:nvSpPr>
          <p:spPr>
            <a:xfrm>
              <a:off x="6260759" y="464088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4" name="Rectangle 123">
              <a:extLst>
                <a:ext uri="{FF2B5EF4-FFF2-40B4-BE49-F238E27FC236}">
                  <a16:creationId xmlns:a16="http://schemas.microsoft.com/office/drawing/2014/main" id="{3F5092CD-22D9-295B-C9CF-E1F641AFBCB1}"/>
                </a:ext>
              </a:extLst>
            </p:cNvPr>
            <p:cNvSpPr/>
            <p:nvPr/>
          </p:nvSpPr>
          <p:spPr>
            <a:xfrm>
              <a:off x="6623224"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04" name="TextBox 103">
            <a:extLst>
              <a:ext uri="{FF2B5EF4-FFF2-40B4-BE49-F238E27FC236}">
                <a16:creationId xmlns:a16="http://schemas.microsoft.com/office/drawing/2014/main" id="{37166427-7726-90FC-6AB4-675C94B26CB9}"/>
              </a:ext>
            </a:extLst>
          </p:cNvPr>
          <p:cNvSpPr txBox="1"/>
          <p:nvPr/>
        </p:nvSpPr>
        <p:spPr>
          <a:xfrm>
            <a:off x="120845" y="756779"/>
            <a:ext cx="6157518"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sng" strike="noStrike" kern="1200" cap="none" spc="0" normalizeH="0" baseline="0" noProof="0" dirty="0">
                <a:ln>
                  <a:noFill/>
                </a:ln>
                <a:solidFill>
                  <a:prstClr val="black"/>
                </a:solidFill>
                <a:effectLst/>
                <a:uLnTx/>
                <a:uFillTx/>
                <a:latin typeface="Calibri" panose="020F0502020204030204"/>
                <a:ea typeface="+mn-ea"/>
                <a:cs typeface="+mn-cs"/>
              </a:rPr>
              <a:t>Run Length Encoding</a:t>
            </a:r>
          </a:p>
        </p:txBody>
      </p:sp>
      <p:sp>
        <p:nvSpPr>
          <p:cNvPr id="105" name="Rectangle 104">
            <a:extLst>
              <a:ext uri="{FF2B5EF4-FFF2-40B4-BE49-F238E27FC236}">
                <a16:creationId xmlns:a16="http://schemas.microsoft.com/office/drawing/2014/main" id="{C9AA5157-08C8-7F00-F15D-FF99024ADA8F}"/>
              </a:ext>
            </a:extLst>
          </p:cNvPr>
          <p:cNvSpPr/>
          <p:nvPr/>
        </p:nvSpPr>
        <p:spPr>
          <a:xfrm>
            <a:off x="0" y="485776"/>
            <a:ext cx="12192000"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C00000"/>
                </a:solidFill>
                <a:effectLst/>
                <a:uLnTx/>
                <a:uFillTx/>
                <a:latin typeface="Calibri" panose="020F0502020204030204"/>
                <a:ea typeface="+mn-ea"/>
                <a:cs typeface="+mn-cs"/>
              </a:rPr>
              <a:t>Run-length encoding and dictionary coding for lossless compression</a:t>
            </a:r>
          </a:p>
        </p:txBody>
      </p:sp>
      <p:sp>
        <p:nvSpPr>
          <p:cNvPr id="229" name="TextBox 228">
            <a:extLst>
              <a:ext uri="{FF2B5EF4-FFF2-40B4-BE49-F238E27FC236}">
                <a16:creationId xmlns:a16="http://schemas.microsoft.com/office/drawing/2014/main" id="{F051F6FD-AFE0-8EC1-348E-6CC7A087190D}"/>
              </a:ext>
            </a:extLst>
          </p:cNvPr>
          <p:cNvSpPr txBox="1"/>
          <p:nvPr/>
        </p:nvSpPr>
        <p:spPr>
          <a:xfrm>
            <a:off x="4281607" y="2218957"/>
            <a:ext cx="775369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a)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Write out the first three lines of the image uncompressed in a binary format</a:t>
            </a:r>
            <a:endParaRPr kumimoji="0" lang="en-GB" sz="1800" b="0" i="0" u="none" strike="noStrike" kern="1200" cap="none" spc="0" normalizeH="0" baseline="0" noProof="0" dirty="0">
              <a:ln>
                <a:noFill/>
              </a:ln>
              <a:solidFill>
                <a:prstClr val="black"/>
              </a:solidFill>
              <a:effectLst/>
              <a:uLnTx/>
              <a:uFillTx/>
              <a:latin typeface="Consolas" panose="020B0609020204030204" pitchFamily="49" charset="0"/>
              <a:ea typeface="+mn-ea"/>
              <a:cs typeface="+mn-cs"/>
            </a:endParaRPr>
          </a:p>
        </p:txBody>
      </p:sp>
      <p:sp>
        <p:nvSpPr>
          <p:cNvPr id="230" name="TextBox 229">
            <a:extLst>
              <a:ext uri="{FF2B5EF4-FFF2-40B4-BE49-F238E27FC236}">
                <a16:creationId xmlns:a16="http://schemas.microsoft.com/office/drawing/2014/main" id="{8C4FD5C2-23FA-D200-8EE7-84A81C39B47C}"/>
              </a:ext>
            </a:extLst>
          </p:cNvPr>
          <p:cNvSpPr txBox="1"/>
          <p:nvPr/>
        </p:nvSpPr>
        <p:spPr>
          <a:xfrm>
            <a:off x="4271188" y="3522240"/>
            <a:ext cx="748720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rPr>
              <a:t>ANSWER</a:t>
            </a:r>
          </a:p>
        </p:txBody>
      </p:sp>
      <p:sp>
        <p:nvSpPr>
          <p:cNvPr id="231" name="TextBox 230">
            <a:extLst>
              <a:ext uri="{FF2B5EF4-FFF2-40B4-BE49-F238E27FC236}">
                <a16:creationId xmlns:a16="http://schemas.microsoft.com/office/drawing/2014/main" id="{17438E85-D992-1E72-9272-92C83596ECC0}"/>
              </a:ext>
            </a:extLst>
          </p:cNvPr>
          <p:cNvSpPr txBox="1"/>
          <p:nvPr/>
        </p:nvSpPr>
        <p:spPr>
          <a:xfrm>
            <a:off x="4281607" y="3224698"/>
            <a:ext cx="775369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b)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Calculate the size of the whole image uncompressed in bits.</a:t>
            </a:r>
            <a:endParaRPr kumimoji="0" lang="en-GB" sz="1800" b="0" i="0" u="none" strike="noStrike" kern="1200" cap="none" spc="0" normalizeH="0" baseline="0" noProof="0" dirty="0">
              <a:ln>
                <a:noFill/>
              </a:ln>
              <a:solidFill>
                <a:prstClr val="black"/>
              </a:solidFill>
              <a:effectLst/>
              <a:uLnTx/>
              <a:uFillTx/>
              <a:latin typeface="Consolas" panose="020B0609020204030204" pitchFamily="49" charset="0"/>
              <a:ea typeface="+mn-ea"/>
              <a:cs typeface="+mn-cs"/>
            </a:endParaRPr>
          </a:p>
        </p:txBody>
      </p:sp>
      <p:sp>
        <p:nvSpPr>
          <p:cNvPr id="232" name="TextBox 231">
            <a:extLst>
              <a:ext uri="{FF2B5EF4-FFF2-40B4-BE49-F238E27FC236}">
                <a16:creationId xmlns:a16="http://schemas.microsoft.com/office/drawing/2014/main" id="{9637B5D4-4A01-CFC6-5B5B-40E43EE23F40}"/>
              </a:ext>
            </a:extLst>
          </p:cNvPr>
          <p:cNvSpPr txBox="1"/>
          <p:nvPr/>
        </p:nvSpPr>
        <p:spPr>
          <a:xfrm>
            <a:off x="4323528" y="4482518"/>
            <a:ext cx="748720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rPr>
              <a:t>ANSWER</a:t>
            </a:r>
          </a:p>
        </p:txBody>
      </p:sp>
      <p:sp>
        <p:nvSpPr>
          <p:cNvPr id="233" name="TextBox 232">
            <a:extLst>
              <a:ext uri="{FF2B5EF4-FFF2-40B4-BE49-F238E27FC236}">
                <a16:creationId xmlns:a16="http://schemas.microsoft.com/office/drawing/2014/main" id="{4D0BDA64-8E6D-EE39-F102-60B895D6FB8D}"/>
              </a:ext>
            </a:extLst>
          </p:cNvPr>
          <p:cNvSpPr txBox="1"/>
          <p:nvPr/>
        </p:nvSpPr>
        <p:spPr>
          <a:xfrm>
            <a:off x="4271188" y="4206951"/>
            <a:ext cx="775369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c)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Write out the RLE version of the image below in written format</a:t>
            </a:r>
            <a:endParaRPr kumimoji="0" lang="en-GB" sz="1800" b="0" i="0" u="none" strike="noStrike" kern="1200" cap="none" spc="0" normalizeH="0" baseline="0" noProof="0" dirty="0">
              <a:ln>
                <a:noFill/>
              </a:ln>
              <a:solidFill>
                <a:prstClr val="black"/>
              </a:solidFill>
              <a:effectLst/>
              <a:uLnTx/>
              <a:uFillTx/>
              <a:latin typeface="Consolas" panose="020B0609020204030204" pitchFamily="49" charset="0"/>
              <a:ea typeface="+mn-ea"/>
              <a:cs typeface="+mn-cs"/>
            </a:endParaRPr>
          </a:p>
        </p:txBody>
      </p:sp>
      <p:sp>
        <p:nvSpPr>
          <p:cNvPr id="234" name="TextBox 233">
            <a:extLst>
              <a:ext uri="{FF2B5EF4-FFF2-40B4-BE49-F238E27FC236}">
                <a16:creationId xmlns:a16="http://schemas.microsoft.com/office/drawing/2014/main" id="{BC4185F6-577C-3111-3424-B7A5EBC46573}"/>
              </a:ext>
            </a:extLst>
          </p:cNvPr>
          <p:cNvSpPr txBox="1"/>
          <p:nvPr/>
        </p:nvSpPr>
        <p:spPr>
          <a:xfrm>
            <a:off x="4323528" y="5517894"/>
            <a:ext cx="748720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rPr>
              <a:t>ANSWER</a:t>
            </a:r>
          </a:p>
        </p:txBody>
      </p:sp>
      <p:sp>
        <p:nvSpPr>
          <p:cNvPr id="235" name="TextBox 234">
            <a:extLst>
              <a:ext uri="{FF2B5EF4-FFF2-40B4-BE49-F238E27FC236}">
                <a16:creationId xmlns:a16="http://schemas.microsoft.com/office/drawing/2014/main" id="{3F40D068-08A2-2DF9-AF27-B0CC7859DC2E}"/>
              </a:ext>
            </a:extLst>
          </p:cNvPr>
          <p:cNvSpPr txBox="1"/>
          <p:nvPr/>
        </p:nvSpPr>
        <p:spPr>
          <a:xfrm>
            <a:off x="4333947" y="5169550"/>
            <a:ext cx="775369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d)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Calculate the size of the whole image stored in RLE format.</a:t>
            </a:r>
            <a:endParaRPr kumimoji="0" lang="en-GB" sz="1800" b="0" i="0" u="none" strike="noStrike" kern="1200" cap="none" spc="0" normalizeH="0" baseline="0" noProof="0" dirty="0">
              <a:ln>
                <a:noFill/>
              </a:ln>
              <a:solidFill>
                <a:prstClr val="black"/>
              </a:solidFill>
              <a:effectLst/>
              <a:uLnTx/>
              <a:uFillTx/>
              <a:latin typeface="Consolas" panose="020B0609020204030204" pitchFamily="49" charset="0"/>
              <a:ea typeface="+mn-ea"/>
              <a:cs typeface="+mn-cs"/>
            </a:endParaRPr>
          </a:p>
        </p:txBody>
      </p:sp>
      <p:sp>
        <p:nvSpPr>
          <p:cNvPr id="236" name="TextBox 235">
            <a:extLst>
              <a:ext uri="{FF2B5EF4-FFF2-40B4-BE49-F238E27FC236}">
                <a16:creationId xmlns:a16="http://schemas.microsoft.com/office/drawing/2014/main" id="{6BB951A8-1E7C-F864-2972-5AE193BEE896}"/>
              </a:ext>
            </a:extLst>
          </p:cNvPr>
          <p:cNvSpPr txBox="1"/>
          <p:nvPr/>
        </p:nvSpPr>
        <p:spPr>
          <a:xfrm>
            <a:off x="4252846" y="1856012"/>
            <a:ext cx="6153150"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sng" strike="noStrike" kern="1200" cap="none" spc="0" normalizeH="0" baseline="0" noProof="0" dirty="0">
                <a:ln>
                  <a:noFill/>
                </a:ln>
                <a:solidFill>
                  <a:prstClr val="black"/>
                </a:solidFill>
                <a:effectLst/>
                <a:uLnTx/>
                <a:uFillTx/>
                <a:latin typeface="Calibri" panose="020F0502020204030204"/>
                <a:ea typeface="+mn-ea"/>
                <a:cs typeface="+mn-cs"/>
              </a:rPr>
              <a:t>Uncompressed</a:t>
            </a:r>
          </a:p>
        </p:txBody>
      </p:sp>
      <p:sp>
        <p:nvSpPr>
          <p:cNvPr id="237" name="TextBox 236">
            <a:extLst>
              <a:ext uri="{FF2B5EF4-FFF2-40B4-BE49-F238E27FC236}">
                <a16:creationId xmlns:a16="http://schemas.microsoft.com/office/drawing/2014/main" id="{1FA110F9-6692-5DB5-47C9-7E27CC6059D8}"/>
              </a:ext>
            </a:extLst>
          </p:cNvPr>
          <p:cNvSpPr txBox="1"/>
          <p:nvPr/>
        </p:nvSpPr>
        <p:spPr>
          <a:xfrm>
            <a:off x="4323528" y="3867351"/>
            <a:ext cx="6153150"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sng" strike="noStrike" kern="1200" cap="none" spc="0" normalizeH="0" baseline="0" noProof="0" dirty="0">
                <a:ln>
                  <a:noFill/>
                </a:ln>
                <a:solidFill>
                  <a:prstClr val="black"/>
                </a:solidFill>
                <a:effectLst/>
                <a:uLnTx/>
                <a:uFillTx/>
                <a:latin typeface="Calibri" panose="020F0502020204030204"/>
                <a:ea typeface="+mn-ea"/>
                <a:cs typeface="+mn-cs"/>
              </a:rPr>
              <a:t>RLE</a:t>
            </a:r>
          </a:p>
        </p:txBody>
      </p:sp>
      <p:pic>
        <p:nvPicPr>
          <p:cNvPr id="238" name="Picture 237">
            <a:extLst>
              <a:ext uri="{FF2B5EF4-FFF2-40B4-BE49-F238E27FC236}">
                <a16:creationId xmlns:a16="http://schemas.microsoft.com/office/drawing/2014/main" id="{37B8D1FB-53E4-9AD9-3173-F64DEDD5B0D5}"/>
              </a:ext>
            </a:extLst>
          </p:cNvPr>
          <p:cNvPicPr>
            <a:picLocks noChangeAspect="1"/>
          </p:cNvPicPr>
          <p:nvPr/>
        </p:nvPicPr>
        <p:blipFill>
          <a:blip r:embed="rId2"/>
          <a:stretch>
            <a:fillRect/>
          </a:stretch>
        </p:blipFill>
        <p:spPr>
          <a:xfrm>
            <a:off x="9869921" y="5986347"/>
            <a:ext cx="2231482" cy="680071"/>
          </a:xfrm>
          <a:prstGeom prst="rect">
            <a:avLst/>
          </a:prstGeom>
        </p:spPr>
      </p:pic>
      <p:sp>
        <p:nvSpPr>
          <p:cNvPr id="239" name="TextBox 238">
            <a:extLst>
              <a:ext uri="{FF2B5EF4-FFF2-40B4-BE49-F238E27FC236}">
                <a16:creationId xmlns:a16="http://schemas.microsoft.com/office/drawing/2014/main" id="{8485A87A-14CA-37D3-9B59-AF846937E96F}"/>
              </a:ext>
            </a:extLst>
          </p:cNvPr>
          <p:cNvSpPr txBox="1"/>
          <p:nvPr/>
        </p:nvSpPr>
        <p:spPr>
          <a:xfrm>
            <a:off x="4333948" y="5860540"/>
            <a:ext cx="5580878"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e)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Calculate the percentage decrease (reduction) between the uncompressed and RLE compressed version.</a:t>
            </a:r>
            <a:endParaRPr kumimoji="0" lang="en-GB" sz="1800" b="0" i="0" u="none" strike="noStrike" kern="1200" cap="none" spc="0" normalizeH="0" baseline="0" noProof="0" dirty="0">
              <a:ln>
                <a:noFill/>
              </a:ln>
              <a:solidFill>
                <a:prstClr val="black"/>
              </a:solidFill>
              <a:effectLst/>
              <a:uLnTx/>
              <a:uFillTx/>
              <a:latin typeface="Consolas" panose="020B0609020204030204" pitchFamily="49" charset="0"/>
              <a:ea typeface="+mn-ea"/>
              <a:cs typeface="+mn-cs"/>
            </a:endParaRPr>
          </a:p>
        </p:txBody>
      </p:sp>
      <p:sp>
        <p:nvSpPr>
          <p:cNvPr id="240" name="TextBox 239">
            <a:extLst>
              <a:ext uri="{FF2B5EF4-FFF2-40B4-BE49-F238E27FC236}">
                <a16:creationId xmlns:a16="http://schemas.microsoft.com/office/drawing/2014/main" id="{4F6A6187-617E-139C-8536-AD5667E2F01A}"/>
              </a:ext>
            </a:extLst>
          </p:cNvPr>
          <p:cNvSpPr txBox="1"/>
          <p:nvPr/>
        </p:nvSpPr>
        <p:spPr>
          <a:xfrm>
            <a:off x="4414852" y="6517003"/>
            <a:ext cx="223148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rPr>
              <a:t>ANSWER</a:t>
            </a:r>
          </a:p>
        </p:txBody>
      </p:sp>
      <p:sp>
        <p:nvSpPr>
          <p:cNvPr id="241" name="TextBox 240">
            <a:extLst>
              <a:ext uri="{FF2B5EF4-FFF2-40B4-BE49-F238E27FC236}">
                <a16:creationId xmlns:a16="http://schemas.microsoft.com/office/drawing/2014/main" id="{20D8F4CB-3EA3-AE69-4E4F-C36F13314A88}"/>
              </a:ext>
            </a:extLst>
          </p:cNvPr>
          <p:cNvSpPr txBox="1"/>
          <p:nvPr/>
        </p:nvSpPr>
        <p:spPr>
          <a:xfrm>
            <a:off x="4323527" y="2504486"/>
            <a:ext cx="748720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rPr>
              <a:t>ANSWER</a:t>
            </a:r>
          </a:p>
        </p:txBody>
      </p:sp>
      <p:sp>
        <p:nvSpPr>
          <p:cNvPr id="242" name="Rectangle 241">
            <a:extLst>
              <a:ext uri="{FF2B5EF4-FFF2-40B4-BE49-F238E27FC236}">
                <a16:creationId xmlns:a16="http://schemas.microsoft.com/office/drawing/2014/main" id="{DAEE1EEF-E7C7-837D-6F7C-02E90274990A}"/>
              </a:ext>
            </a:extLst>
          </p:cNvPr>
          <p:cNvSpPr/>
          <p:nvPr/>
        </p:nvSpPr>
        <p:spPr>
          <a:xfrm>
            <a:off x="0" y="0"/>
            <a:ext cx="1219200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C00000"/>
                </a:solidFill>
                <a:effectLst/>
                <a:uLnTx/>
                <a:uFillTx/>
                <a:latin typeface="Calibri" panose="020F0502020204030204"/>
                <a:ea typeface="+mn-ea"/>
                <a:cs typeface="+mn-cs"/>
              </a:rPr>
              <a:t>Activity 0 – Practice Task</a:t>
            </a:r>
            <a:endParaRPr kumimoji="0" lang="en-GB" sz="2400" b="0" i="0" u="none" strike="noStrike" kern="1200" cap="none" spc="0" normalizeH="0" baseline="0" noProof="0" dirty="0">
              <a:ln>
                <a:noFill/>
              </a:ln>
              <a:solidFill>
                <a:srgbClr val="C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01197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C613E6F-FD99-D9AC-C978-03A17B0E208D}"/>
              </a:ext>
            </a:extLst>
          </p:cNvPr>
          <p:cNvSpPr txBox="1"/>
          <p:nvPr/>
        </p:nvSpPr>
        <p:spPr>
          <a:xfrm>
            <a:off x="120845" y="1346438"/>
            <a:ext cx="1169862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2)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The image below is a 2-bit image, represented with: </a:t>
            </a:r>
            <a:b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b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00 = White,   01 = Red,   10 = Green,   11 = Brown</a:t>
            </a:r>
          </a:p>
        </p:txBody>
      </p:sp>
      <p:grpSp>
        <p:nvGrpSpPr>
          <p:cNvPr id="3" name="Group 2">
            <a:extLst>
              <a:ext uri="{FF2B5EF4-FFF2-40B4-BE49-F238E27FC236}">
                <a16:creationId xmlns:a16="http://schemas.microsoft.com/office/drawing/2014/main" id="{C00C080C-69E5-3C22-F539-4B2F2248B370}"/>
              </a:ext>
            </a:extLst>
          </p:cNvPr>
          <p:cNvGrpSpPr/>
          <p:nvPr/>
        </p:nvGrpSpPr>
        <p:grpSpPr>
          <a:xfrm>
            <a:off x="237688" y="2451284"/>
            <a:ext cx="3599939" cy="3613067"/>
            <a:chOff x="3385752" y="2466096"/>
            <a:chExt cx="3599939" cy="3613067"/>
          </a:xfrm>
          <a:solidFill>
            <a:schemeClr val="bg1"/>
          </a:solidFill>
        </p:grpSpPr>
        <p:sp>
          <p:nvSpPr>
            <p:cNvPr id="4" name="Rectangle 3">
              <a:extLst>
                <a:ext uri="{FF2B5EF4-FFF2-40B4-BE49-F238E27FC236}">
                  <a16:creationId xmlns:a16="http://schemas.microsoft.com/office/drawing/2014/main" id="{266DF616-2306-6986-4A0A-4E8D44FFBAFD}"/>
                </a:ext>
              </a:extLst>
            </p:cNvPr>
            <p:cNvSpPr/>
            <p:nvPr/>
          </p:nvSpPr>
          <p:spPr>
            <a:xfrm>
              <a:off x="3385752"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4A326EC4-AD8D-1AAD-B920-ED0F2F09960B}"/>
                </a:ext>
              </a:extLst>
            </p:cNvPr>
            <p:cNvSpPr/>
            <p:nvPr/>
          </p:nvSpPr>
          <p:spPr>
            <a:xfrm>
              <a:off x="3748217"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4BD5CA97-3AD1-4343-98BD-448F31F71E94}"/>
                </a:ext>
              </a:extLst>
            </p:cNvPr>
            <p:cNvSpPr/>
            <p:nvPr/>
          </p:nvSpPr>
          <p:spPr>
            <a:xfrm>
              <a:off x="4110682"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BD89775E-6553-72E1-7D5B-58FC61A32475}"/>
                </a:ext>
              </a:extLst>
            </p:cNvPr>
            <p:cNvSpPr/>
            <p:nvPr/>
          </p:nvSpPr>
          <p:spPr>
            <a:xfrm>
              <a:off x="4473147"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250B97B4-ADCB-1BA4-1465-2B9AFBD70424}"/>
                </a:ext>
              </a:extLst>
            </p:cNvPr>
            <p:cNvSpPr/>
            <p:nvPr/>
          </p:nvSpPr>
          <p:spPr>
            <a:xfrm>
              <a:off x="4810899"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AC7E93EC-E454-4A03-F36E-65978257DA11}"/>
                </a:ext>
              </a:extLst>
            </p:cNvPr>
            <p:cNvSpPr/>
            <p:nvPr/>
          </p:nvSpPr>
          <p:spPr>
            <a:xfrm>
              <a:off x="5173364"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ECB9CC29-ECB8-82F0-012F-22B93C08B9CF}"/>
                </a:ext>
              </a:extLst>
            </p:cNvPr>
            <p:cNvSpPr/>
            <p:nvPr/>
          </p:nvSpPr>
          <p:spPr>
            <a:xfrm>
              <a:off x="5535829" y="2466096"/>
              <a:ext cx="362465" cy="362465"/>
            </a:xfrm>
            <a:prstGeom prst="rect">
              <a:avLst/>
            </a:prstGeom>
            <a:solidFill>
              <a:srgbClr val="00B05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259445D-7799-B8BC-9FD8-B4A16312A585}"/>
                </a:ext>
              </a:extLst>
            </p:cNvPr>
            <p:cNvSpPr/>
            <p:nvPr/>
          </p:nvSpPr>
          <p:spPr>
            <a:xfrm>
              <a:off x="5898294"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32D60C73-1778-97A0-FFEF-B54F07EF43C3}"/>
                </a:ext>
              </a:extLst>
            </p:cNvPr>
            <p:cNvSpPr/>
            <p:nvPr/>
          </p:nvSpPr>
          <p:spPr>
            <a:xfrm>
              <a:off x="6260761"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987B8CF0-57E9-09AF-7C08-DF0FC6224ACC}"/>
                </a:ext>
              </a:extLst>
            </p:cNvPr>
            <p:cNvSpPr/>
            <p:nvPr/>
          </p:nvSpPr>
          <p:spPr>
            <a:xfrm>
              <a:off x="6623226"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CB4A1E61-9935-411A-D453-D72549C29E53}"/>
                </a:ext>
              </a:extLst>
            </p:cNvPr>
            <p:cNvSpPr/>
            <p:nvPr/>
          </p:nvSpPr>
          <p:spPr>
            <a:xfrm>
              <a:off x="3385752"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FAE8E25B-279B-D06A-2285-6A4F96613F9F}"/>
                </a:ext>
              </a:extLst>
            </p:cNvPr>
            <p:cNvSpPr/>
            <p:nvPr/>
          </p:nvSpPr>
          <p:spPr>
            <a:xfrm>
              <a:off x="3748217"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AC61FF23-E202-6B8A-F6A3-49AED97888D0}"/>
                </a:ext>
              </a:extLst>
            </p:cNvPr>
            <p:cNvSpPr/>
            <p:nvPr/>
          </p:nvSpPr>
          <p:spPr>
            <a:xfrm>
              <a:off x="4110682"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B2CFC79E-D93F-6285-F610-2A004A1F29E4}"/>
                </a:ext>
              </a:extLst>
            </p:cNvPr>
            <p:cNvSpPr/>
            <p:nvPr/>
          </p:nvSpPr>
          <p:spPr>
            <a:xfrm>
              <a:off x="4473147" y="2828561"/>
              <a:ext cx="362465" cy="362465"/>
            </a:xfrm>
            <a:prstGeom prst="rect">
              <a:avLst/>
            </a:prstGeom>
            <a:solidFill>
              <a:srgbClr val="9933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006229E7-1EE7-77F6-F3D9-5A0E489BB94D}"/>
                </a:ext>
              </a:extLst>
            </p:cNvPr>
            <p:cNvSpPr/>
            <p:nvPr/>
          </p:nvSpPr>
          <p:spPr>
            <a:xfrm>
              <a:off x="4810899"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Rectangle 18">
              <a:extLst>
                <a:ext uri="{FF2B5EF4-FFF2-40B4-BE49-F238E27FC236}">
                  <a16:creationId xmlns:a16="http://schemas.microsoft.com/office/drawing/2014/main" id="{A3A6ACC4-B3D4-734E-59F8-1D706B41769F}"/>
                </a:ext>
              </a:extLst>
            </p:cNvPr>
            <p:cNvSpPr/>
            <p:nvPr/>
          </p:nvSpPr>
          <p:spPr>
            <a:xfrm>
              <a:off x="5173364" y="2828561"/>
              <a:ext cx="362465" cy="362465"/>
            </a:xfrm>
            <a:prstGeom prst="rect">
              <a:avLst/>
            </a:prstGeom>
            <a:solidFill>
              <a:srgbClr val="00B05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E4BD51F3-9B4F-EC58-87CC-6D7592D82DDD}"/>
                </a:ext>
              </a:extLst>
            </p:cNvPr>
            <p:cNvSpPr/>
            <p:nvPr/>
          </p:nvSpPr>
          <p:spPr>
            <a:xfrm>
              <a:off x="5535829" y="2828561"/>
              <a:ext cx="362465" cy="362465"/>
            </a:xfrm>
            <a:prstGeom prst="rect">
              <a:avLst/>
            </a:prstGeom>
            <a:solidFill>
              <a:srgbClr val="00B05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ectangle 20">
              <a:extLst>
                <a:ext uri="{FF2B5EF4-FFF2-40B4-BE49-F238E27FC236}">
                  <a16:creationId xmlns:a16="http://schemas.microsoft.com/office/drawing/2014/main" id="{95D24920-16B9-3F3F-9DC2-EF15371F9CF0}"/>
                </a:ext>
              </a:extLst>
            </p:cNvPr>
            <p:cNvSpPr/>
            <p:nvPr/>
          </p:nvSpPr>
          <p:spPr>
            <a:xfrm>
              <a:off x="5898294" y="2828561"/>
              <a:ext cx="362465" cy="362465"/>
            </a:xfrm>
            <a:prstGeom prst="rect">
              <a:avLst/>
            </a:prstGeom>
            <a:solidFill>
              <a:srgbClr val="00B05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ectangle 21">
              <a:extLst>
                <a:ext uri="{FF2B5EF4-FFF2-40B4-BE49-F238E27FC236}">
                  <a16:creationId xmlns:a16="http://schemas.microsoft.com/office/drawing/2014/main" id="{09CEE27E-33E8-12EC-142B-F066CEFA1029}"/>
                </a:ext>
              </a:extLst>
            </p:cNvPr>
            <p:cNvSpPr/>
            <p:nvPr/>
          </p:nvSpPr>
          <p:spPr>
            <a:xfrm>
              <a:off x="6260761"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DC407772-99E8-CA22-EF4B-0CF191608EA4}"/>
                </a:ext>
              </a:extLst>
            </p:cNvPr>
            <p:cNvSpPr/>
            <p:nvPr/>
          </p:nvSpPr>
          <p:spPr>
            <a:xfrm>
              <a:off x="6623226"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614FE41C-8157-97BA-9370-5868AF5BB687}"/>
                </a:ext>
              </a:extLst>
            </p:cNvPr>
            <p:cNvSpPr/>
            <p:nvPr/>
          </p:nvSpPr>
          <p:spPr>
            <a:xfrm>
              <a:off x="3385752"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Rectangle 24">
              <a:extLst>
                <a:ext uri="{FF2B5EF4-FFF2-40B4-BE49-F238E27FC236}">
                  <a16:creationId xmlns:a16="http://schemas.microsoft.com/office/drawing/2014/main" id="{FBB925B1-A371-AE90-135D-9F8C0E6D59C8}"/>
                </a:ext>
              </a:extLst>
            </p:cNvPr>
            <p:cNvSpPr/>
            <p:nvPr/>
          </p:nvSpPr>
          <p:spPr>
            <a:xfrm>
              <a:off x="3748217"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Rectangle 25">
              <a:extLst>
                <a:ext uri="{FF2B5EF4-FFF2-40B4-BE49-F238E27FC236}">
                  <a16:creationId xmlns:a16="http://schemas.microsoft.com/office/drawing/2014/main" id="{D2D7F6B5-1123-C590-E872-03412AE10F20}"/>
                </a:ext>
              </a:extLst>
            </p:cNvPr>
            <p:cNvSpPr/>
            <p:nvPr/>
          </p:nvSpPr>
          <p:spPr>
            <a:xfrm>
              <a:off x="4110682"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Rectangle 26">
              <a:extLst>
                <a:ext uri="{FF2B5EF4-FFF2-40B4-BE49-F238E27FC236}">
                  <a16:creationId xmlns:a16="http://schemas.microsoft.com/office/drawing/2014/main" id="{3874A3A9-30A0-D999-508D-77BA8413C036}"/>
                </a:ext>
              </a:extLst>
            </p:cNvPr>
            <p:cNvSpPr/>
            <p:nvPr/>
          </p:nvSpPr>
          <p:spPr>
            <a:xfrm>
              <a:off x="4473147" y="3191026"/>
              <a:ext cx="362465" cy="362465"/>
            </a:xfrm>
            <a:prstGeom prst="rect">
              <a:avLst/>
            </a:prstGeom>
            <a:solidFill>
              <a:srgbClr val="9933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id="{E70F1F36-F1CF-144C-31E6-B012AAB7D520}"/>
                </a:ext>
              </a:extLst>
            </p:cNvPr>
            <p:cNvSpPr/>
            <p:nvPr/>
          </p:nvSpPr>
          <p:spPr>
            <a:xfrm>
              <a:off x="4810899" y="3191026"/>
              <a:ext cx="362465" cy="362465"/>
            </a:xfrm>
            <a:prstGeom prst="rect">
              <a:avLst/>
            </a:prstGeom>
            <a:solidFill>
              <a:srgbClr val="9933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14772455-7B85-3909-50B3-593204CDD3CB}"/>
                </a:ext>
              </a:extLst>
            </p:cNvPr>
            <p:cNvSpPr/>
            <p:nvPr/>
          </p:nvSpPr>
          <p:spPr>
            <a:xfrm>
              <a:off x="5173364" y="3191026"/>
              <a:ext cx="362465" cy="362465"/>
            </a:xfrm>
            <a:prstGeom prst="rect">
              <a:avLst/>
            </a:prstGeom>
            <a:solidFill>
              <a:srgbClr val="00B05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Rectangle 29">
              <a:extLst>
                <a:ext uri="{FF2B5EF4-FFF2-40B4-BE49-F238E27FC236}">
                  <a16:creationId xmlns:a16="http://schemas.microsoft.com/office/drawing/2014/main" id="{61F766EA-17D9-7E61-89DF-3AAD28A311F4}"/>
                </a:ext>
              </a:extLst>
            </p:cNvPr>
            <p:cNvSpPr/>
            <p:nvPr/>
          </p:nvSpPr>
          <p:spPr>
            <a:xfrm>
              <a:off x="5535829" y="3191026"/>
              <a:ext cx="362465" cy="362465"/>
            </a:xfrm>
            <a:prstGeom prst="rect">
              <a:avLst/>
            </a:prstGeom>
            <a:solidFill>
              <a:srgbClr val="00B05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Rectangle 30">
              <a:extLst>
                <a:ext uri="{FF2B5EF4-FFF2-40B4-BE49-F238E27FC236}">
                  <a16:creationId xmlns:a16="http://schemas.microsoft.com/office/drawing/2014/main" id="{0DA094A1-DA92-1BEF-5CB7-0BD3CF789A2E}"/>
                </a:ext>
              </a:extLst>
            </p:cNvPr>
            <p:cNvSpPr/>
            <p:nvPr/>
          </p:nvSpPr>
          <p:spPr>
            <a:xfrm>
              <a:off x="5898294"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F250D2C7-AF9E-749C-0679-8E824F0C22D8}"/>
                </a:ext>
              </a:extLst>
            </p:cNvPr>
            <p:cNvSpPr/>
            <p:nvPr/>
          </p:nvSpPr>
          <p:spPr>
            <a:xfrm>
              <a:off x="6260761"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Rectangle 32">
              <a:extLst>
                <a:ext uri="{FF2B5EF4-FFF2-40B4-BE49-F238E27FC236}">
                  <a16:creationId xmlns:a16="http://schemas.microsoft.com/office/drawing/2014/main" id="{907B79A1-3675-E5F6-9ABE-46EA8AEFB0FE}"/>
                </a:ext>
              </a:extLst>
            </p:cNvPr>
            <p:cNvSpPr/>
            <p:nvPr/>
          </p:nvSpPr>
          <p:spPr>
            <a:xfrm>
              <a:off x="6623226"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Rectangle 33">
              <a:extLst>
                <a:ext uri="{FF2B5EF4-FFF2-40B4-BE49-F238E27FC236}">
                  <a16:creationId xmlns:a16="http://schemas.microsoft.com/office/drawing/2014/main" id="{294F43E2-6C47-0BF4-802E-52CC971ECA24}"/>
                </a:ext>
              </a:extLst>
            </p:cNvPr>
            <p:cNvSpPr/>
            <p:nvPr/>
          </p:nvSpPr>
          <p:spPr>
            <a:xfrm>
              <a:off x="3385752"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5" name="Rectangle 34">
              <a:extLst>
                <a:ext uri="{FF2B5EF4-FFF2-40B4-BE49-F238E27FC236}">
                  <a16:creationId xmlns:a16="http://schemas.microsoft.com/office/drawing/2014/main" id="{DDA04E88-CAF9-2782-F60A-01FF5ED40E0D}"/>
                </a:ext>
              </a:extLst>
            </p:cNvPr>
            <p:cNvSpPr/>
            <p:nvPr/>
          </p:nvSpPr>
          <p:spPr>
            <a:xfrm>
              <a:off x="3748217"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6" name="Rectangle 35">
              <a:extLst>
                <a:ext uri="{FF2B5EF4-FFF2-40B4-BE49-F238E27FC236}">
                  <a16:creationId xmlns:a16="http://schemas.microsoft.com/office/drawing/2014/main" id="{9800A3A1-C20B-6B64-3866-4193EFDE2F74}"/>
                </a:ext>
              </a:extLst>
            </p:cNvPr>
            <p:cNvSpPr/>
            <p:nvPr/>
          </p:nvSpPr>
          <p:spPr>
            <a:xfrm>
              <a:off x="4110682" y="355349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7" name="Rectangle 36">
              <a:extLst>
                <a:ext uri="{FF2B5EF4-FFF2-40B4-BE49-F238E27FC236}">
                  <a16:creationId xmlns:a16="http://schemas.microsoft.com/office/drawing/2014/main" id="{8F2F9319-91B9-2C24-28F9-929F26129C45}"/>
                </a:ext>
              </a:extLst>
            </p:cNvPr>
            <p:cNvSpPr/>
            <p:nvPr/>
          </p:nvSpPr>
          <p:spPr>
            <a:xfrm>
              <a:off x="4473147" y="3553491"/>
              <a:ext cx="362465" cy="362465"/>
            </a:xfrm>
            <a:prstGeom prst="rect">
              <a:avLst/>
            </a:prstGeom>
            <a:solidFill>
              <a:srgbClr val="9933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8" name="Rectangle 37">
              <a:extLst>
                <a:ext uri="{FF2B5EF4-FFF2-40B4-BE49-F238E27FC236}">
                  <a16:creationId xmlns:a16="http://schemas.microsoft.com/office/drawing/2014/main" id="{5C1A5472-48D8-D110-1F06-D2CC634C404B}"/>
                </a:ext>
              </a:extLst>
            </p:cNvPr>
            <p:cNvSpPr/>
            <p:nvPr/>
          </p:nvSpPr>
          <p:spPr>
            <a:xfrm>
              <a:off x="4810899" y="3553491"/>
              <a:ext cx="362465" cy="362465"/>
            </a:xfrm>
            <a:prstGeom prst="rect">
              <a:avLst/>
            </a:prstGeom>
            <a:solidFill>
              <a:srgbClr val="9933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9" name="Rectangle 38">
              <a:extLst>
                <a:ext uri="{FF2B5EF4-FFF2-40B4-BE49-F238E27FC236}">
                  <a16:creationId xmlns:a16="http://schemas.microsoft.com/office/drawing/2014/main" id="{53BD1F8D-F633-C282-048C-CD9AE0C22E8A}"/>
                </a:ext>
              </a:extLst>
            </p:cNvPr>
            <p:cNvSpPr/>
            <p:nvPr/>
          </p:nvSpPr>
          <p:spPr>
            <a:xfrm>
              <a:off x="5173364" y="3553491"/>
              <a:ext cx="362465" cy="362465"/>
            </a:xfrm>
            <a:prstGeom prst="rect">
              <a:avLst/>
            </a:prstGeom>
            <a:solidFill>
              <a:srgbClr val="00B05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0" name="Rectangle 39">
              <a:extLst>
                <a:ext uri="{FF2B5EF4-FFF2-40B4-BE49-F238E27FC236}">
                  <a16:creationId xmlns:a16="http://schemas.microsoft.com/office/drawing/2014/main" id="{352E9888-B68B-22AA-BF90-12C2DF2D14E5}"/>
                </a:ext>
              </a:extLst>
            </p:cNvPr>
            <p:cNvSpPr/>
            <p:nvPr/>
          </p:nvSpPr>
          <p:spPr>
            <a:xfrm>
              <a:off x="5535829" y="3553491"/>
              <a:ext cx="362465" cy="362465"/>
            </a:xfrm>
            <a:prstGeom prst="rect">
              <a:avLst/>
            </a:prstGeom>
            <a:solidFill>
              <a:srgbClr val="00B05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Rectangle 40">
              <a:extLst>
                <a:ext uri="{FF2B5EF4-FFF2-40B4-BE49-F238E27FC236}">
                  <a16:creationId xmlns:a16="http://schemas.microsoft.com/office/drawing/2014/main" id="{33D2D589-2D8A-E575-29CA-843588E9DE33}"/>
                </a:ext>
              </a:extLst>
            </p:cNvPr>
            <p:cNvSpPr/>
            <p:nvPr/>
          </p:nvSpPr>
          <p:spPr>
            <a:xfrm>
              <a:off x="5898294" y="355349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2" name="Rectangle 41">
              <a:extLst>
                <a:ext uri="{FF2B5EF4-FFF2-40B4-BE49-F238E27FC236}">
                  <a16:creationId xmlns:a16="http://schemas.microsoft.com/office/drawing/2014/main" id="{BD7D740A-686B-F16C-FAFB-70EBCC5F6E56}"/>
                </a:ext>
              </a:extLst>
            </p:cNvPr>
            <p:cNvSpPr/>
            <p:nvPr/>
          </p:nvSpPr>
          <p:spPr>
            <a:xfrm>
              <a:off x="6260761"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3" name="Rectangle 42">
              <a:extLst>
                <a:ext uri="{FF2B5EF4-FFF2-40B4-BE49-F238E27FC236}">
                  <a16:creationId xmlns:a16="http://schemas.microsoft.com/office/drawing/2014/main" id="{916509EB-4AF2-BC07-0C02-7D09C4230B47}"/>
                </a:ext>
              </a:extLst>
            </p:cNvPr>
            <p:cNvSpPr/>
            <p:nvPr/>
          </p:nvSpPr>
          <p:spPr>
            <a:xfrm>
              <a:off x="6623226"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4" name="Rectangle 43">
              <a:extLst>
                <a:ext uri="{FF2B5EF4-FFF2-40B4-BE49-F238E27FC236}">
                  <a16:creationId xmlns:a16="http://schemas.microsoft.com/office/drawing/2014/main" id="{AAB9A707-B2C8-2EBC-873C-61E1FB46F4DF}"/>
                </a:ext>
              </a:extLst>
            </p:cNvPr>
            <p:cNvSpPr/>
            <p:nvPr/>
          </p:nvSpPr>
          <p:spPr>
            <a:xfrm>
              <a:off x="3385752"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5" name="Rectangle 44">
              <a:extLst>
                <a:ext uri="{FF2B5EF4-FFF2-40B4-BE49-F238E27FC236}">
                  <a16:creationId xmlns:a16="http://schemas.microsoft.com/office/drawing/2014/main" id="{D103574E-821E-C444-D139-E650E609E447}"/>
                </a:ext>
              </a:extLst>
            </p:cNvPr>
            <p:cNvSpPr/>
            <p:nvPr/>
          </p:nvSpPr>
          <p:spPr>
            <a:xfrm>
              <a:off x="3748217" y="391595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6" name="Rectangle 45">
              <a:extLst>
                <a:ext uri="{FF2B5EF4-FFF2-40B4-BE49-F238E27FC236}">
                  <a16:creationId xmlns:a16="http://schemas.microsoft.com/office/drawing/2014/main" id="{60890906-3ECF-C7EE-68DC-F1E6C952A20A}"/>
                </a:ext>
              </a:extLst>
            </p:cNvPr>
            <p:cNvSpPr/>
            <p:nvPr/>
          </p:nvSpPr>
          <p:spPr>
            <a:xfrm>
              <a:off x="4110682" y="391595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7" name="Rectangle 46">
              <a:extLst>
                <a:ext uri="{FF2B5EF4-FFF2-40B4-BE49-F238E27FC236}">
                  <a16:creationId xmlns:a16="http://schemas.microsoft.com/office/drawing/2014/main" id="{4FC1A456-9E4B-B396-71D3-B1DFFE042183}"/>
                </a:ext>
              </a:extLst>
            </p:cNvPr>
            <p:cNvSpPr/>
            <p:nvPr/>
          </p:nvSpPr>
          <p:spPr>
            <a:xfrm>
              <a:off x="4473147" y="391595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8" name="Rectangle 47">
              <a:extLst>
                <a:ext uri="{FF2B5EF4-FFF2-40B4-BE49-F238E27FC236}">
                  <a16:creationId xmlns:a16="http://schemas.microsoft.com/office/drawing/2014/main" id="{0FC8E556-36B8-46A6-C6A5-979EED51BC21}"/>
                </a:ext>
              </a:extLst>
            </p:cNvPr>
            <p:cNvSpPr/>
            <p:nvPr/>
          </p:nvSpPr>
          <p:spPr>
            <a:xfrm>
              <a:off x="4810899" y="3915956"/>
              <a:ext cx="362465" cy="362465"/>
            </a:xfrm>
            <a:prstGeom prst="rect">
              <a:avLst/>
            </a:prstGeom>
            <a:solidFill>
              <a:srgbClr val="9933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9" name="Rectangle 48">
              <a:extLst>
                <a:ext uri="{FF2B5EF4-FFF2-40B4-BE49-F238E27FC236}">
                  <a16:creationId xmlns:a16="http://schemas.microsoft.com/office/drawing/2014/main" id="{E5EE801E-ACB5-AE03-EA2A-E6BA53FE6E32}"/>
                </a:ext>
              </a:extLst>
            </p:cNvPr>
            <p:cNvSpPr/>
            <p:nvPr/>
          </p:nvSpPr>
          <p:spPr>
            <a:xfrm>
              <a:off x="5173364" y="391595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0" name="Rectangle 49">
              <a:extLst>
                <a:ext uri="{FF2B5EF4-FFF2-40B4-BE49-F238E27FC236}">
                  <a16:creationId xmlns:a16="http://schemas.microsoft.com/office/drawing/2014/main" id="{371DB2AB-E65B-DBD9-931F-F7A77C04BA5D}"/>
                </a:ext>
              </a:extLst>
            </p:cNvPr>
            <p:cNvSpPr/>
            <p:nvPr/>
          </p:nvSpPr>
          <p:spPr>
            <a:xfrm>
              <a:off x="5535829" y="391595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1" name="Rectangle 50">
              <a:extLst>
                <a:ext uri="{FF2B5EF4-FFF2-40B4-BE49-F238E27FC236}">
                  <a16:creationId xmlns:a16="http://schemas.microsoft.com/office/drawing/2014/main" id="{DEEC7C6F-E409-090C-544B-B88857B68C4D}"/>
                </a:ext>
              </a:extLst>
            </p:cNvPr>
            <p:cNvSpPr/>
            <p:nvPr/>
          </p:nvSpPr>
          <p:spPr>
            <a:xfrm>
              <a:off x="5898294" y="391595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2" name="Rectangle 51">
              <a:extLst>
                <a:ext uri="{FF2B5EF4-FFF2-40B4-BE49-F238E27FC236}">
                  <a16:creationId xmlns:a16="http://schemas.microsoft.com/office/drawing/2014/main" id="{9C1B830D-D1AE-34A8-144D-01F35F1FB390}"/>
                </a:ext>
              </a:extLst>
            </p:cNvPr>
            <p:cNvSpPr/>
            <p:nvPr/>
          </p:nvSpPr>
          <p:spPr>
            <a:xfrm>
              <a:off x="6260761" y="391595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3" name="Rectangle 52">
              <a:extLst>
                <a:ext uri="{FF2B5EF4-FFF2-40B4-BE49-F238E27FC236}">
                  <a16:creationId xmlns:a16="http://schemas.microsoft.com/office/drawing/2014/main" id="{00B98B00-F5D7-C57B-75EB-8FF6042A3474}"/>
                </a:ext>
              </a:extLst>
            </p:cNvPr>
            <p:cNvSpPr/>
            <p:nvPr/>
          </p:nvSpPr>
          <p:spPr>
            <a:xfrm>
              <a:off x="6623226"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4" name="Rectangle 53">
              <a:extLst>
                <a:ext uri="{FF2B5EF4-FFF2-40B4-BE49-F238E27FC236}">
                  <a16:creationId xmlns:a16="http://schemas.microsoft.com/office/drawing/2014/main" id="{DBE9F106-5418-4568-9D0E-7BAA7BCFAF60}"/>
                </a:ext>
              </a:extLst>
            </p:cNvPr>
            <p:cNvSpPr/>
            <p:nvPr/>
          </p:nvSpPr>
          <p:spPr>
            <a:xfrm>
              <a:off x="3385752" y="427842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5" name="Rectangle 54">
              <a:extLst>
                <a:ext uri="{FF2B5EF4-FFF2-40B4-BE49-F238E27FC236}">
                  <a16:creationId xmlns:a16="http://schemas.microsoft.com/office/drawing/2014/main" id="{2A8D1AA5-E65B-8007-0A18-9CAC5D5D7988}"/>
                </a:ext>
              </a:extLst>
            </p:cNvPr>
            <p:cNvSpPr/>
            <p:nvPr/>
          </p:nvSpPr>
          <p:spPr>
            <a:xfrm>
              <a:off x="3748217" y="427842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6" name="Rectangle 55">
              <a:extLst>
                <a:ext uri="{FF2B5EF4-FFF2-40B4-BE49-F238E27FC236}">
                  <a16:creationId xmlns:a16="http://schemas.microsoft.com/office/drawing/2014/main" id="{6BF6D066-666E-B319-9EF7-880D665873CA}"/>
                </a:ext>
              </a:extLst>
            </p:cNvPr>
            <p:cNvSpPr/>
            <p:nvPr/>
          </p:nvSpPr>
          <p:spPr>
            <a:xfrm>
              <a:off x="4110682" y="427842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7" name="Rectangle 56">
              <a:extLst>
                <a:ext uri="{FF2B5EF4-FFF2-40B4-BE49-F238E27FC236}">
                  <a16:creationId xmlns:a16="http://schemas.microsoft.com/office/drawing/2014/main" id="{F45C2F5D-AC51-B994-2528-6790E52C8B13}"/>
                </a:ext>
              </a:extLst>
            </p:cNvPr>
            <p:cNvSpPr/>
            <p:nvPr/>
          </p:nvSpPr>
          <p:spPr>
            <a:xfrm>
              <a:off x="4473147" y="427842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8" name="Rectangle 57">
              <a:extLst>
                <a:ext uri="{FF2B5EF4-FFF2-40B4-BE49-F238E27FC236}">
                  <a16:creationId xmlns:a16="http://schemas.microsoft.com/office/drawing/2014/main" id="{854CD2C1-642E-C8B1-108D-0E36E26D2339}"/>
                </a:ext>
              </a:extLst>
            </p:cNvPr>
            <p:cNvSpPr/>
            <p:nvPr/>
          </p:nvSpPr>
          <p:spPr>
            <a:xfrm>
              <a:off x="4810899" y="427842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9" name="Rectangle 58">
              <a:extLst>
                <a:ext uri="{FF2B5EF4-FFF2-40B4-BE49-F238E27FC236}">
                  <a16:creationId xmlns:a16="http://schemas.microsoft.com/office/drawing/2014/main" id="{CC51DA65-61B0-0658-99A9-8C3A483836E4}"/>
                </a:ext>
              </a:extLst>
            </p:cNvPr>
            <p:cNvSpPr/>
            <p:nvPr/>
          </p:nvSpPr>
          <p:spPr>
            <a:xfrm>
              <a:off x="5173364" y="427842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0" name="Rectangle 59">
              <a:extLst>
                <a:ext uri="{FF2B5EF4-FFF2-40B4-BE49-F238E27FC236}">
                  <a16:creationId xmlns:a16="http://schemas.microsoft.com/office/drawing/2014/main" id="{E02E99AE-948D-02B4-FDB1-1B413C7C07DA}"/>
                </a:ext>
              </a:extLst>
            </p:cNvPr>
            <p:cNvSpPr/>
            <p:nvPr/>
          </p:nvSpPr>
          <p:spPr>
            <a:xfrm>
              <a:off x="5535829" y="427842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1" name="Rectangle 60">
              <a:extLst>
                <a:ext uri="{FF2B5EF4-FFF2-40B4-BE49-F238E27FC236}">
                  <a16:creationId xmlns:a16="http://schemas.microsoft.com/office/drawing/2014/main" id="{47F9840A-9807-04AD-2545-3857D326384F}"/>
                </a:ext>
              </a:extLst>
            </p:cNvPr>
            <p:cNvSpPr/>
            <p:nvPr/>
          </p:nvSpPr>
          <p:spPr>
            <a:xfrm>
              <a:off x="5898294" y="4278421"/>
              <a:ext cx="362465" cy="362465"/>
            </a:xfrm>
            <a:prstGeom prst="rect">
              <a:avLst/>
            </a:prstGeom>
            <a:solidFill>
              <a:schemeClr val="bg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2" name="Rectangle 61">
              <a:extLst>
                <a:ext uri="{FF2B5EF4-FFF2-40B4-BE49-F238E27FC236}">
                  <a16:creationId xmlns:a16="http://schemas.microsoft.com/office/drawing/2014/main" id="{0AEFACED-3CAD-9B79-D531-5CA8041EF400}"/>
                </a:ext>
              </a:extLst>
            </p:cNvPr>
            <p:cNvSpPr/>
            <p:nvPr/>
          </p:nvSpPr>
          <p:spPr>
            <a:xfrm>
              <a:off x="6260761" y="427842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3" name="Rectangle 62">
              <a:extLst>
                <a:ext uri="{FF2B5EF4-FFF2-40B4-BE49-F238E27FC236}">
                  <a16:creationId xmlns:a16="http://schemas.microsoft.com/office/drawing/2014/main" id="{F1FA04E8-6384-3E7A-2455-AD8E84F4CD49}"/>
                </a:ext>
              </a:extLst>
            </p:cNvPr>
            <p:cNvSpPr/>
            <p:nvPr/>
          </p:nvSpPr>
          <p:spPr>
            <a:xfrm>
              <a:off x="6623226" y="427842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4" name="Rectangle 63">
              <a:extLst>
                <a:ext uri="{FF2B5EF4-FFF2-40B4-BE49-F238E27FC236}">
                  <a16:creationId xmlns:a16="http://schemas.microsoft.com/office/drawing/2014/main" id="{1FECE48A-49DF-E375-EB8E-C214513C19E1}"/>
                </a:ext>
              </a:extLst>
            </p:cNvPr>
            <p:cNvSpPr/>
            <p:nvPr/>
          </p:nvSpPr>
          <p:spPr>
            <a:xfrm>
              <a:off x="3385752"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5" name="Rectangle 64">
              <a:extLst>
                <a:ext uri="{FF2B5EF4-FFF2-40B4-BE49-F238E27FC236}">
                  <a16:creationId xmlns:a16="http://schemas.microsoft.com/office/drawing/2014/main" id="{5908D9DD-1F5B-188C-77D8-E4FFAD9D4BDB}"/>
                </a:ext>
              </a:extLst>
            </p:cNvPr>
            <p:cNvSpPr/>
            <p:nvPr/>
          </p:nvSpPr>
          <p:spPr>
            <a:xfrm>
              <a:off x="3748217" y="464088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6" name="Rectangle 65">
              <a:extLst>
                <a:ext uri="{FF2B5EF4-FFF2-40B4-BE49-F238E27FC236}">
                  <a16:creationId xmlns:a16="http://schemas.microsoft.com/office/drawing/2014/main" id="{2ABF335E-CA54-8A6D-8A4B-E4A0357AEF3D}"/>
                </a:ext>
              </a:extLst>
            </p:cNvPr>
            <p:cNvSpPr/>
            <p:nvPr/>
          </p:nvSpPr>
          <p:spPr>
            <a:xfrm>
              <a:off x="4110682" y="464088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7" name="Rectangle 66">
              <a:extLst>
                <a:ext uri="{FF2B5EF4-FFF2-40B4-BE49-F238E27FC236}">
                  <a16:creationId xmlns:a16="http://schemas.microsoft.com/office/drawing/2014/main" id="{AE3A1EE3-4FB7-409E-3DB7-3C992239DDCF}"/>
                </a:ext>
              </a:extLst>
            </p:cNvPr>
            <p:cNvSpPr/>
            <p:nvPr/>
          </p:nvSpPr>
          <p:spPr>
            <a:xfrm>
              <a:off x="4473147" y="464088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8" name="Rectangle 67">
              <a:extLst>
                <a:ext uri="{FF2B5EF4-FFF2-40B4-BE49-F238E27FC236}">
                  <a16:creationId xmlns:a16="http://schemas.microsoft.com/office/drawing/2014/main" id="{9FE423A0-668F-93AA-8F54-E58DC87882CB}"/>
                </a:ext>
              </a:extLst>
            </p:cNvPr>
            <p:cNvSpPr/>
            <p:nvPr/>
          </p:nvSpPr>
          <p:spPr>
            <a:xfrm>
              <a:off x="4810899" y="464088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9" name="Rectangle 68">
              <a:extLst>
                <a:ext uri="{FF2B5EF4-FFF2-40B4-BE49-F238E27FC236}">
                  <a16:creationId xmlns:a16="http://schemas.microsoft.com/office/drawing/2014/main" id="{DE3BA663-A325-9F3B-C874-1078DB3984CC}"/>
                </a:ext>
              </a:extLst>
            </p:cNvPr>
            <p:cNvSpPr/>
            <p:nvPr/>
          </p:nvSpPr>
          <p:spPr>
            <a:xfrm>
              <a:off x="5173364" y="464088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0" name="Rectangle 69">
              <a:extLst>
                <a:ext uri="{FF2B5EF4-FFF2-40B4-BE49-F238E27FC236}">
                  <a16:creationId xmlns:a16="http://schemas.microsoft.com/office/drawing/2014/main" id="{E6FB4AEA-4A1F-4346-684F-1D8382744A5F}"/>
                </a:ext>
              </a:extLst>
            </p:cNvPr>
            <p:cNvSpPr/>
            <p:nvPr/>
          </p:nvSpPr>
          <p:spPr>
            <a:xfrm>
              <a:off x="5535829" y="464088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1" name="Rectangle 70">
              <a:extLst>
                <a:ext uri="{FF2B5EF4-FFF2-40B4-BE49-F238E27FC236}">
                  <a16:creationId xmlns:a16="http://schemas.microsoft.com/office/drawing/2014/main" id="{3EC502FE-A9EE-834A-47D6-64EB427158F2}"/>
                </a:ext>
              </a:extLst>
            </p:cNvPr>
            <p:cNvSpPr/>
            <p:nvPr/>
          </p:nvSpPr>
          <p:spPr>
            <a:xfrm>
              <a:off x="5898294" y="4640886"/>
              <a:ext cx="362465" cy="362465"/>
            </a:xfrm>
            <a:prstGeom prst="rect">
              <a:avLst/>
            </a:prstGeom>
            <a:solidFill>
              <a:schemeClr val="bg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2" name="Rectangle 71">
              <a:extLst>
                <a:ext uri="{FF2B5EF4-FFF2-40B4-BE49-F238E27FC236}">
                  <a16:creationId xmlns:a16="http://schemas.microsoft.com/office/drawing/2014/main" id="{A2D9B722-F722-DAE3-7B65-0031D93576A5}"/>
                </a:ext>
              </a:extLst>
            </p:cNvPr>
            <p:cNvSpPr/>
            <p:nvPr/>
          </p:nvSpPr>
          <p:spPr>
            <a:xfrm>
              <a:off x="6260761"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3" name="Rectangle 72">
              <a:extLst>
                <a:ext uri="{FF2B5EF4-FFF2-40B4-BE49-F238E27FC236}">
                  <a16:creationId xmlns:a16="http://schemas.microsoft.com/office/drawing/2014/main" id="{849C8BFF-8A61-444B-42D3-0676D31D1329}"/>
                </a:ext>
              </a:extLst>
            </p:cNvPr>
            <p:cNvSpPr/>
            <p:nvPr/>
          </p:nvSpPr>
          <p:spPr>
            <a:xfrm>
              <a:off x="6623226"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4" name="Rectangle 73">
              <a:extLst>
                <a:ext uri="{FF2B5EF4-FFF2-40B4-BE49-F238E27FC236}">
                  <a16:creationId xmlns:a16="http://schemas.microsoft.com/office/drawing/2014/main" id="{0F3C9D44-16D9-9C03-303C-91C699508E14}"/>
                </a:ext>
              </a:extLst>
            </p:cNvPr>
            <p:cNvSpPr/>
            <p:nvPr/>
          </p:nvSpPr>
          <p:spPr>
            <a:xfrm>
              <a:off x="3385752"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5" name="Rectangle 74">
              <a:extLst>
                <a:ext uri="{FF2B5EF4-FFF2-40B4-BE49-F238E27FC236}">
                  <a16:creationId xmlns:a16="http://schemas.microsoft.com/office/drawing/2014/main" id="{FCA6390E-E5A8-671E-87C9-F9EA33F16AC3}"/>
                </a:ext>
              </a:extLst>
            </p:cNvPr>
            <p:cNvSpPr/>
            <p:nvPr/>
          </p:nvSpPr>
          <p:spPr>
            <a:xfrm>
              <a:off x="3748217" y="500335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6" name="Rectangle 75">
              <a:extLst>
                <a:ext uri="{FF2B5EF4-FFF2-40B4-BE49-F238E27FC236}">
                  <a16:creationId xmlns:a16="http://schemas.microsoft.com/office/drawing/2014/main" id="{FCE274CA-FA3D-6C47-68EA-2FA9AA61FFD9}"/>
                </a:ext>
              </a:extLst>
            </p:cNvPr>
            <p:cNvSpPr/>
            <p:nvPr/>
          </p:nvSpPr>
          <p:spPr>
            <a:xfrm>
              <a:off x="4110682" y="500335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7" name="Rectangle 76">
              <a:extLst>
                <a:ext uri="{FF2B5EF4-FFF2-40B4-BE49-F238E27FC236}">
                  <a16:creationId xmlns:a16="http://schemas.microsoft.com/office/drawing/2014/main" id="{589B4829-F744-5963-F988-8C6EB780937A}"/>
                </a:ext>
              </a:extLst>
            </p:cNvPr>
            <p:cNvSpPr/>
            <p:nvPr/>
          </p:nvSpPr>
          <p:spPr>
            <a:xfrm>
              <a:off x="4473147" y="500335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8" name="Rectangle 77">
              <a:extLst>
                <a:ext uri="{FF2B5EF4-FFF2-40B4-BE49-F238E27FC236}">
                  <a16:creationId xmlns:a16="http://schemas.microsoft.com/office/drawing/2014/main" id="{1CC504CD-1D0B-6DE6-091A-7360C5101A72}"/>
                </a:ext>
              </a:extLst>
            </p:cNvPr>
            <p:cNvSpPr/>
            <p:nvPr/>
          </p:nvSpPr>
          <p:spPr>
            <a:xfrm>
              <a:off x="4810899" y="500335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9" name="Rectangle 78">
              <a:extLst>
                <a:ext uri="{FF2B5EF4-FFF2-40B4-BE49-F238E27FC236}">
                  <a16:creationId xmlns:a16="http://schemas.microsoft.com/office/drawing/2014/main" id="{7CDB115A-C8EC-A234-621E-1AEA03B5D463}"/>
                </a:ext>
              </a:extLst>
            </p:cNvPr>
            <p:cNvSpPr/>
            <p:nvPr/>
          </p:nvSpPr>
          <p:spPr>
            <a:xfrm>
              <a:off x="5173364" y="500335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0" name="Rectangle 79">
              <a:extLst>
                <a:ext uri="{FF2B5EF4-FFF2-40B4-BE49-F238E27FC236}">
                  <a16:creationId xmlns:a16="http://schemas.microsoft.com/office/drawing/2014/main" id="{7021BBF8-6392-4468-790B-21DF41193317}"/>
                </a:ext>
              </a:extLst>
            </p:cNvPr>
            <p:cNvSpPr/>
            <p:nvPr/>
          </p:nvSpPr>
          <p:spPr>
            <a:xfrm>
              <a:off x="5535829" y="500335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1" name="Rectangle 80">
              <a:extLst>
                <a:ext uri="{FF2B5EF4-FFF2-40B4-BE49-F238E27FC236}">
                  <a16:creationId xmlns:a16="http://schemas.microsoft.com/office/drawing/2014/main" id="{54CC77E3-8BAF-3689-5901-1908B2532E30}"/>
                </a:ext>
              </a:extLst>
            </p:cNvPr>
            <p:cNvSpPr/>
            <p:nvPr/>
          </p:nvSpPr>
          <p:spPr>
            <a:xfrm>
              <a:off x="5898294" y="500335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2" name="Rectangle 81">
              <a:extLst>
                <a:ext uri="{FF2B5EF4-FFF2-40B4-BE49-F238E27FC236}">
                  <a16:creationId xmlns:a16="http://schemas.microsoft.com/office/drawing/2014/main" id="{3F2C2325-DFD4-EDF2-C273-9865B5525418}"/>
                </a:ext>
              </a:extLst>
            </p:cNvPr>
            <p:cNvSpPr/>
            <p:nvPr/>
          </p:nvSpPr>
          <p:spPr>
            <a:xfrm>
              <a:off x="6260761" y="500335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3" name="Rectangle 82">
              <a:extLst>
                <a:ext uri="{FF2B5EF4-FFF2-40B4-BE49-F238E27FC236}">
                  <a16:creationId xmlns:a16="http://schemas.microsoft.com/office/drawing/2014/main" id="{534FAD9E-00E6-8464-EDC1-EDAF45634124}"/>
                </a:ext>
              </a:extLst>
            </p:cNvPr>
            <p:cNvSpPr/>
            <p:nvPr/>
          </p:nvSpPr>
          <p:spPr>
            <a:xfrm>
              <a:off x="6623226"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4" name="Rectangle 83">
              <a:extLst>
                <a:ext uri="{FF2B5EF4-FFF2-40B4-BE49-F238E27FC236}">
                  <a16:creationId xmlns:a16="http://schemas.microsoft.com/office/drawing/2014/main" id="{26A81783-7357-0F01-E447-9BE2159A01F8}"/>
                </a:ext>
              </a:extLst>
            </p:cNvPr>
            <p:cNvSpPr/>
            <p:nvPr/>
          </p:nvSpPr>
          <p:spPr>
            <a:xfrm>
              <a:off x="3385752"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5" name="Rectangle 84">
              <a:extLst>
                <a:ext uri="{FF2B5EF4-FFF2-40B4-BE49-F238E27FC236}">
                  <a16:creationId xmlns:a16="http://schemas.microsoft.com/office/drawing/2014/main" id="{05C814ED-943D-3DDE-DE50-79E41898BB40}"/>
                </a:ext>
              </a:extLst>
            </p:cNvPr>
            <p:cNvSpPr/>
            <p:nvPr/>
          </p:nvSpPr>
          <p:spPr>
            <a:xfrm>
              <a:off x="3748217"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6" name="Rectangle 85">
              <a:extLst>
                <a:ext uri="{FF2B5EF4-FFF2-40B4-BE49-F238E27FC236}">
                  <a16:creationId xmlns:a16="http://schemas.microsoft.com/office/drawing/2014/main" id="{66390DE6-F380-9FCD-E4E7-0BBE381D9BC2}"/>
                </a:ext>
              </a:extLst>
            </p:cNvPr>
            <p:cNvSpPr/>
            <p:nvPr/>
          </p:nvSpPr>
          <p:spPr>
            <a:xfrm>
              <a:off x="4110682" y="5354233"/>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7" name="Rectangle 86">
              <a:extLst>
                <a:ext uri="{FF2B5EF4-FFF2-40B4-BE49-F238E27FC236}">
                  <a16:creationId xmlns:a16="http://schemas.microsoft.com/office/drawing/2014/main" id="{FC15FE60-FAC5-B754-B37F-8605569DFFA2}"/>
                </a:ext>
              </a:extLst>
            </p:cNvPr>
            <p:cNvSpPr/>
            <p:nvPr/>
          </p:nvSpPr>
          <p:spPr>
            <a:xfrm>
              <a:off x="4473147" y="5354233"/>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8" name="Rectangle 87">
              <a:extLst>
                <a:ext uri="{FF2B5EF4-FFF2-40B4-BE49-F238E27FC236}">
                  <a16:creationId xmlns:a16="http://schemas.microsoft.com/office/drawing/2014/main" id="{51041BB4-F466-0F5B-1B4A-C129AAEECC68}"/>
                </a:ext>
              </a:extLst>
            </p:cNvPr>
            <p:cNvSpPr/>
            <p:nvPr/>
          </p:nvSpPr>
          <p:spPr>
            <a:xfrm>
              <a:off x="4810899" y="5354233"/>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9" name="Rectangle 88">
              <a:extLst>
                <a:ext uri="{FF2B5EF4-FFF2-40B4-BE49-F238E27FC236}">
                  <a16:creationId xmlns:a16="http://schemas.microsoft.com/office/drawing/2014/main" id="{FC9D293B-2E3C-62F0-ADC1-0E84880B5D82}"/>
                </a:ext>
              </a:extLst>
            </p:cNvPr>
            <p:cNvSpPr/>
            <p:nvPr/>
          </p:nvSpPr>
          <p:spPr>
            <a:xfrm>
              <a:off x="5173364" y="5354233"/>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FAF1B9C1-0EA6-68B8-4642-C634C9D5DD84}"/>
                </a:ext>
              </a:extLst>
            </p:cNvPr>
            <p:cNvSpPr/>
            <p:nvPr/>
          </p:nvSpPr>
          <p:spPr>
            <a:xfrm>
              <a:off x="5535829" y="5354233"/>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1" name="Rectangle 90">
              <a:extLst>
                <a:ext uri="{FF2B5EF4-FFF2-40B4-BE49-F238E27FC236}">
                  <a16:creationId xmlns:a16="http://schemas.microsoft.com/office/drawing/2014/main" id="{A957BD85-F24D-F07F-7D2E-9560EC85A94C}"/>
                </a:ext>
              </a:extLst>
            </p:cNvPr>
            <p:cNvSpPr/>
            <p:nvPr/>
          </p:nvSpPr>
          <p:spPr>
            <a:xfrm>
              <a:off x="5898294" y="5354233"/>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2" name="Rectangle 91">
              <a:extLst>
                <a:ext uri="{FF2B5EF4-FFF2-40B4-BE49-F238E27FC236}">
                  <a16:creationId xmlns:a16="http://schemas.microsoft.com/office/drawing/2014/main" id="{9AD2FCD2-5508-92A0-5455-26943BB60EB7}"/>
                </a:ext>
              </a:extLst>
            </p:cNvPr>
            <p:cNvSpPr/>
            <p:nvPr/>
          </p:nvSpPr>
          <p:spPr>
            <a:xfrm>
              <a:off x="6260761"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3" name="Rectangle 92">
              <a:extLst>
                <a:ext uri="{FF2B5EF4-FFF2-40B4-BE49-F238E27FC236}">
                  <a16:creationId xmlns:a16="http://schemas.microsoft.com/office/drawing/2014/main" id="{77990E5A-8F2D-C02E-EC7B-4A2CA0BC965B}"/>
                </a:ext>
              </a:extLst>
            </p:cNvPr>
            <p:cNvSpPr/>
            <p:nvPr/>
          </p:nvSpPr>
          <p:spPr>
            <a:xfrm>
              <a:off x="6623226"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4" name="Rectangle 93">
              <a:extLst>
                <a:ext uri="{FF2B5EF4-FFF2-40B4-BE49-F238E27FC236}">
                  <a16:creationId xmlns:a16="http://schemas.microsoft.com/office/drawing/2014/main" id="{D4134D9F-AABA-72AE-8C40-DA33AB69FA5C}"/>
                </a:ext>
              </a:extLst>
            </p:cNvPr>
            <p:cNvSpPr/>
            <p:nvPr/>
          </p:nvSpPr>
          <p:spPr>
            <a:xfrm>
              <a:off x="3385752" y="5716698"/>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5" name="Rectangle 94">
              <a:extLst>
                <a:ext uri="{FF2B5EF4-FFF2-40B4-BE49-F238E27FC236}">
                  <a16:creationId xmlns:a16="http://schemas.microsoft.com/office/drawing/2014/main" id="{B791F5B5-64F0-4703-6A7A-D55E40877253}"/>
                </a:ext>
              </a:extLst>
            </p:cNvPr>
            <p:cNvSpPr/>
            <p:nvPr/>
          </p:nvSpPr>
          <p:spPr>
            <a:xfrm>
              <a:off x="3748217" y="5716698"/>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6" name="Rectangle 95">
              <a:extLst>
                <a:ext uri="{FF2B5EF4-FFF2-40B4-BE49-F238E27FC236}">
                  <a16:creationId xmlns:a16="http://schemas.microsoft.com/office/drawing/2014/main" id="{5ECE767F-2C0D-D3FB-B3EF-D0914D442919}"/>
                </a:ext>
              </a:extLst>
            </p:cNvPr>
            <p:cNvSpPr/>
            <p:nvPr/>
          </p:nvSpPr>
          <p:spPr>
            <a:xfrm>
              <a:off x="4110682" y="5716698"/>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7" name="Rectangle 96">
              <a:extLst>
                <a:ext uri="{FF2B5EF4-FFF2-40B4-BE49-F238E27FC236}">
                  <a16:creationId xmlns:a16="http://schemas.microsoft.com/office/drawing/2014/main" id="{76CE012E-B1EB-DD91-5B88-1E33529A6F45}"/>
                </a:ext>
              </a:extLst>
            </p:cNvPr>
            <p:cNvSpPr/>
            <p:nvPr/>
          </p:nvSpPr>
          <p:spPr>
            <a:xfrm>
              <a:off x="4473147" y="5716698"/>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8" name="Rectangle 97">
              <a:extLst>
                <a:ext uri="{FF2B5EF4-FFF2-40B4-BE49-F238E27FC236}">
                  <a16:creationId xmlns:a16="http://schemas.microsoft.com/office/drawing/2014/main" id="{1CDFC5EA-EF11-F4A1-8645-A4D6DCE624DA}"/>
                </a:ext>
              </a:extLst>
            </p:cNvPr>
            <p:cNvSpPr/>
            <p:nvPr/>
          </p:nvSpPr>
          <p:spPr>
            <a:xfrm>
              <a:off x="4810899" y="5716698"/>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9" name="Rectangle 98">
              <a:extLst>
                <a:ext uri="{FF2B5EF4-FFF2-40B4-BE49-F238E27FC236}">
                  <a16:creationId xmlns:a16="http://schemas.microsoft.com/office/drawing/2014/main" id="{EAE4D3EA-11E7-CE38-8623-E5B790CE4ECB}"/>
                </a:ext>
              </a:extLst>
            </p:cNvPr>
            <p:cNvSpPr/>
            <p:nvPr/>
          </p:nvSpPr>
          <p:spPr>
            <a:xfrm>
              <a:off x="5173364" y="5716698"/>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0" name="Rectangle 99">
              <a:extLst>
                <a:ext uri="{FF2B5EF4-FFF2-40B4-BE49-F238E27FC236}">
                  <a16:creationId xmlns:a16="http://schemas.microsoft.com/office/drawing/2014/main" id="{B94BA74F-9CF5-FD56-D399-C598DC638B7E}"/>
                </a:ext>
              </a:extLst>
            </p:cNvPr>
            <p:cNvSpPr/>
            <p:nvPr/>
          </p:nvSpPr>
          <p:spPr>
            <a:xfrm>
              <a:off x="5535829" y="5716698"/>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1" name="Rectangle 100">
              <a:extLst>
                <a:ext uri="{FF2B5EF4-FFF2-40B4-BE49-F238E27FC236}">
                  <a16:creationId xmlns:a16="http://schemas.microsoft.com/office/drawing/2014/main" id="{CBC01004-DCE7-ECA6-43C4-935715E7604C}"/>
                </a:ext>
              </a:extLst>
            </p:cNvPr>
            <p:cNvSpPr/>
            <p:nvPr/>
          </p:nvSpPr>
          <p:spPr>
            <a:xfrm>
              <a:off x="5898294" y="5716698"/>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2" name="Rectangle 101">
              <a:extLst>
                <a:ext uri="{FF2B5EF4-FFF2-40B4-BE49-F238E27FC236}">
                  <a16:creationId xmlns:a16="http://schemas.microsoft.com/office/drawing/2014/main" id="{82793006-F718-2F15-0DFE-4E5B99FCB800}"/>
                </a:ext>
              </a:extLst>
            </p:cNvPr>
            <p:cNvSpPr/>
            <p:nvPr/>
          </p:nvSpPr>
          <p:spPr>
            <a:xfrm>
              <a:off x="6260761" y="5716698"/>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3" name="Rectangle 102">
              <a:extLst>
                <a:ext uri="{FF2B5EF4-FFF2-40B4-BE49-F238E27FC236}">
                  <a16:creationId xmlns:a16="http://schemas.microsoft.com/office/drawing/2014/main" id="{6297014E-D7BC-8324-8076-518A1ADE53B0}"/>
                </a:ext>
              </a:extLst>
            </p:cNvPr>
            <p:cNvSpPr/>
            <p:nvPr/>
          </p:nvSpPr>
          <p:spPr>
            <a:xfrm>
              <a:off x="6623226" y="5716698"/>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2" name="Rectangle 121">
              <a:extLst>
                <a:ext uri="{FF2B5EF4-FFF2-40B4-BE49-F238E27FC236}">
                  <a16:creationId xmlns:a16="http://schemas.microsoft.com/office/drawing/2014/main" id="{0D90D7F0-424B-5379-B44C-60167DF3C051}"/>
                </a:ext>
              </a:extLst>
            </p:cNvPr>
            <p:cNvSpPr/>
            <p:nvPr/>
          </p:nvSpPr>
          <p:spPr>
            <a:xfrm>
              <a:off x="6623224"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3" name="Rectangle 122">
              <a:extLst>
                <a:ext uri="{FF2B5EF4-FFF2-40B4-BE49-F238E27FC236}">
                  <a16:creationId xmlns:a16="http://schemas.microsoft.com/office/drawing/2014/main" id="{4E8D58FA-364A-B119-A0F2-915D53F1D578}"/>
                </a:ext>
              </a:extLst>
            </p:cNvPr>
            <p:cNvSpPr/>
            <p:nvPr/>
          </p:nvSpPr>
          <p:spPr>
            <a:xfrm>
              <a:off x="6260759" y="464088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4" name="Rectangle 123">
              <a:extLst>
                <a:ext uri="{FF2B5EF4-FFF2-40B4-BE49-F238E27FC236}">
                  <a16:creationId xmlns:a16="http://schemas.microsoft.com/office/drawing/2014/main" id="{3F5092CD-22D9-295B-C9CF-E1F641AFBCB1}"/>
                </a:ext>
              </a:extLst>
            </p:cNvPr>
            <p:cNvSpPr/>
            <p:nvPr/>
          </p:nvSpPr>
          <p:spPr>
            <a:xfrm>
              <a:off x="6623224"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04" name="TextBox 103">
            <a:extLst>
              <a:ext uri="{FF2B5EF4-FFF2-40B4-BE49-F238E27FC236}">
                <a16:creationId xmlns:a16="http://schemas.microsoft.com/office/drawing/2014/main" id="{37166427-7726-90FC-6AB4-675C94B26CB9}"/>
              </a:ext>
            </a:extLst>
          </p:cNvPr>
          <p:cNvSpPr txBox="1"/>
          <p:nvPr/>
        </p:nvSpPr>
        <p:spPr>
          <a:xfrm>
            <a:off x="120845" y="756779"/>
            <a:ext cx="6157518"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sng" strike="noStrike" kern="1200" cap="none" spc="0" normalizeH="0" baseline="0" noProof="0" dirty="0">
                <a:ln>
                  <a:noFill/>
                </a:ln>
                <a:solidFill>
                  <a:prstClr val="black"/>
                </a:solidFill>
                <a:effectLst/>
                <a:uLnTx/>
                <a:uFillTx/>
                <a:latin typeface="Calibri" panose="020F0502020204030204"/>
                <a:ea typeface="+mn-ea"/>
                <a:cs typeface="+mn-cs"/>
              </a:rPr>
              <a:t>Run Length Encoding</a:t>
            </a:r>
          </a:p>
        </p:txBody>
      </p:sp>
      <p:sp>
        <p:nvSpPr>
          <p:cNvPr id="105" name="Rectangle 104">
            <a:extLst>
              <a:ext uri="{FF2B5EF4-FFF2-40B4-BE49-F238E27FC236}">
                <a16:creationId xmlns:a16="http://schemas.microsoft.com/office/drawing/2014/main" id="{C9AA5157-08C8-7F00-F15D-FF99024ADA8F}"/>
              </a:ext>
            </a:extLst>
          </p:cNvPr>
          <p:cNvSpPr/>
          <p:nvPr/>
        </p:nvSpPr>
        <p:spPr>
          <a:xfrm>
            <a:off x="0" y="485776"/>
            <a:ext cx="12192000"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C00000"/>
                </a:solidFill>
                <a:effectLst/>
                <a:uLnTx/>
                <a:uFillTx/>
                <a:latin typeface="Calibri" panose="020F0502020204030204"/>
                <a:ea typeface="+mn-ea"/>
                <a:cs typeface="+mn-cs"/>
              </a:rPr>
              <a:t>Run-length encoding and dictionary coding for lossless compression</a:t>
            </a:r>
          </a:p>
        </p:txBody>
      </p:sp>
      <p:sp>
        <p:nvSpPr>
          <p:cNvPr id="229" name="TextBox 228">
            <a:extLst>
              <a:ext uri="{FF2B5EF4-FFF2-40B4-BE49-F238E27FC236}">
                <a16:creationId xmlns:a16="http://schemas.microsoft.com/office/drawing/2014/main" id="{F051F6FD-AFE0-8EC1-348E-6CC7A087190D}"/>
              </a:ext>
            </a:extLst>
          </p:cNvPr>
          <p:cNvSpPr txBox="1"/>
          <p:nvPr/>
        </p:nvSpPr>
        <p:spPr>
          <a:xfrm>
            <a:off x="4281607" y="2218957"/>
            <a:ext cx="775369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a)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Write out the first three lines of the image uncompressed in a binary format</a:t>
            </a:r>
            <a:endParaRPr kumimoji="0" lang="en-GB" sz="1800" b="0" i="0" u="none" strike="noStrike" kern="1200" cap="none" spc="0" normalizeH="0" baseline="0" noProof="0" dirty="0">
              <a:ln>
                <a:noFill/>
              </a:ln>
              <a:solidFill>
                <a:prstClr val="black"/>
              </a:solidFill>
              <a:effectLst/>
              <a:uLnTx/>
              <a:uFillTx/>
              <a:latin typeface="Consolas" panose="020B0609020204030204" pitchFamily="49" charset="0"/>
              <a:ea typeface="+mn-ea"/>
              <a:cs typeface="+mn-cs"/>
            </a:endParaRPr>
          </a:p>
        </p:txBody>
      </p:sp>
      <p:sp>
        <p:nvSpPr>
          <p:cNvPr id="230" name="TextBox 229">
            <a:extLst>
              <a:ext uri="{FF2B5EF4-FFF2-40B4-BE49-F238E27FC236}">
                <a16:creationId xmlns:a16="http://schemas.microsoft.com/office/drawing/2014/main" id="{8C4FD5C2-23FA-D200-8EE7-84A81C39B47C}"/>
              </a:ext>
            </a:extLst>
          </p:cNvPr>
          <p:cNvSpPr txBox="1"/>
          <p:nvPr/>
        </p:nvSpPr>
        <p:spPr>
          <a:xfrm>
            <a:off x="4271188" y="3522240"/>
            <a:ext cx="748720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rPr>
              <a:t>100 x 2 = 200 bits</a:t>
            </a:r>
          </a:p>
        </p:txBody>
      </p:sp>
      <p:sp>
        <p:nvSpPr>
          <p:cNvPr id="231" name="TextBox 230">
            <a:extLst>
              <a:ext uri="{FF2B5EF4-FFF2-40B4-BE49-F238E27FC236}">
                <a16:creationId xmlns:a16="http://schemas.microsoft.com/office/drawing/2014/main" id="{17438E85-D992-1E72-9272-92C83596ECC0}"/>
              </a:ext>
            </a:extLst>
          </p:cNvPr>
          <p:cNvSpPr txBox="1"/>
          <p:nvPr/>
        </p:nvSpPr>
        <p:spPr>
          <a:xfrm>
            <a:off x="4281607" y="3224698"/>
            <a:ext cx="775369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b)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Calculate the size of the whole image uncompressed in bits.</a:t>
            </a:r>
            <a:endParaRPr kumimoji="0" lang="en-GB" sz="1800" b="0" i="0" u="none" strike="noStrike" kern="1200" cap="none" spc="0" normalizeH="0" baseline="0" noProof="0" dirty="0">
              <a:ln>
                <a:noFill/>
              </a:ln>
              <a:solidFill>
                <a:prstClr val="black"/>
              </a:solidFill>
              <a:effectLst/>
              <a:uLnTx/>
              <a:uFillTx/>
              <a:latin typeface="Consolas" panose="020B0609020204030204" pitchFamily="49" charset="0"/>
              <a:ea typeface="+mn-ea"/>
              <a:cs typeface="+mn-cs"/>
            </a:endParaRPr>
          </a:p>
        </p:txBody>
      </p:sp>
      <p:sp>
        <p:nvSpPr>
          <p:cNvPr id="232" name="TextBox 231">
            <a:extLst>
              <a:ext uri="{FF2B5EF4-FFF2-40B4-BE49-F238E27FC236}">
                <a16:creationId xmlns:a16="http://schemas.microsoft.com/office/drawing/2014/main" id="{9637B5D4-4A01-CFC6-5B5B-40E43EE23F40}"/>
              </a:ext>
            </a:extLst>
          </p:cNvPr>
          <p:cNvSpPr txBox="1"/>
          <p:nvPr/>
        </p:nvSpPr>
        <p:spPr>
          <a:xfrm>
            <a:off x="4323528" y="4482518"/>
            <a:ext cx="7487203"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rPr>
              <a:t>6W, 1G, 6W, 1B, 1W, 3G, 5W, 2B, 2G, 5W, 1R, 2B, 2G, 1R, 3W, 3R, 1B, 4R, 2W, 6R, 1W, 1R, 2W,6R, 1R, 2W, 8R, 3W, 6R, 5W, 4R, 3W</a:t>
            </a:r>
          </a:p>
        </p:txBody>
      </p:sp>
      <p:sp>
        <p:nvSpPr>
          <p:cNvPr id="233" name="TextBox 232">
            <a:extLst>
              <a:ext uri="{FF2B5EF4-FFF2-40B4-BE49-F238E27FC236}">
                <a16:creationId xmlns:a16="http://schemas.microsoft.com/office/drawing/2014/main" id="{4D0BDA64-8E6D-EE39-F102-60B895D6FB8D}"/>
              </a:ext>
            </a:extLst>
          </p:cNvPr>
          <p:cNvSpPr txBox="1"/>
          <p:nvPr/>
        </p:nvSpPr>
        <p:spPr>
          <a:xfrm>
            <a:off x="4271188" y="4206951"/>
            <a:ext cx="775369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c)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Write out the RLE version of the image below in written format</a:t>
            </a:r>
            <a:endParaRPr kumimoji="0" lang="en-GB" sz="1800" b="0" i="0" u="none" strike="noStrike" kern="1200" cap="none" spc="0" normalizeH="0" baseline="0" noProof="0" dirty="0">
              <a:ln>
                <a:noFill/>
              </a:ln>
              <a:solidFill>
                <a:prstClr val="black"/>
              </a:solidFill>
              <a:effectLst/>
              <a:uLnTx/>
              <a:uFillTx/>
              <a:latin typeface="Consolas" panose="020B0609020204030204" pitchFamily="49" charset="0"/>
              <a:ea typeface="+mn-ea"/>
              <a:cs typeface="+mn-cs"/>
            </a:endParaRPr>
          </a:p>
        </p:txBody>
      </p:sp>
      <p:sp>
        <p:nvSpPr>
          <p:cNvPr id="234" name="TextBox 233">
            <a:extLst>
              <a:ext uri="{FF2B5EF4-FFF2-40B4-BE49-F238E27FC236}">
                <a16:creationId xmlns:a16="http://schemas.microsoft.com/office/drawing/2014/main" id="{BC4185F6-577C-3111-3424-B7A5EBC46573}"/>
              </a:ext>
            </a:extLst>
          </p:cNvPr>
          <p:cNvSpPr txBox="1"/>
          <p:nvPr/>
        </p:nvSpPr>
        <p:spPr>
          <a:xfrm>
            <a:off x="4323528" y="5517894"/>
            <a:ext cx="748720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rPr>
              <a:t>64</a:t>
            </a:r>
          </a:p>
        </p:txBody>
      </p:sp>
      <p:sp>
        <p:nvSpPr>
          <p:cNvPr id="235" name="TextBox 234">
            <a:extLst>
              <a:ext uri="{FF2B5EF4-FFF2-40B4-BE49-F238E27FC236}">
                <a16:creationId xmlns:a16="http://schemas.microsoft.com/office/drawing/2014/main" id="{3F40D068-08A2-2DF9-AF27-B0CC7859DC2E}"/>
              </a:ext>
            </a:extLst>
          </p:cNvPr>
          <p:cNvSpPr txBox="1"/>
          <p:nvPr/>
        </p:nvSpPr>
        <p:spPr>
          <a:xfrm>
            <a:off x="4333947" y="5169550"/>
            <a:ext cx="775369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d)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Calculate the size of the whole image stored in RLE format.</a:t>
            </a:r>
            <a:endParaRPr kumimoji="0" lang="en-GB" sz="1800" b="0" i="0" u="none" strike="noStrike" kern="1200" cap="none" spc="0" normalizeH="0" baseline="0" noProof="0" dirty="0">
              <a:ln>
                <a:noFill/>
              </a:ln>
              <a:solidFill>
                <a:prstClr val="black"/>
              </a:solidFill>
              <a:effectLst/>
              <a:uLnTx/>
              <a:uFillTx/>
              <a:latin typeface="Consolas" panose="020B0609020204030204" pitchFamily="49" charset="0"/>
              <a:ea typeface="+mn-ea"/>
              <a:cs typeface="+mn-cs"/>
            </a:endParaRPr>
          </a:p>
        </p:txBody>
      </p:sp>
      <p:sp>
        <p:nvSpPr>
          <p:cNvPr id="236" name="TextBox 235">
            <a:extLst>
              <a:ext uri="{FF2B5EF4-FFF2-40B4-BE49-F238E27FC236}">
                <a16:creationId xmlns:a16="http://schemas.microsoft.com/office/drawing/2014/main" id="{6BB951A8-1E7C-F864-2972-5AE193BEE896}"/>
              </a:ext>
            </a:extLst>
          </p:cNvPr>
          <p:cNvSpPr txBox="1"/>
          <p:nvPr/>
        </p:nvSpPr>
        <p:spPr>
          <a:xfrm>
            <a:off x="4252846" y="1856012"/>
            <a:ext cx="6153150"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sng" strike="noStrike" kern="1200" cap="none" spc="0" normalizeH="0" baseline="0" noProof="0" dirty="0">
                <a:ln>
                  <a:noFill/>
                </a:ln>
                <a:solidFill>
                  <a:prstClr val="black"/>
                </a:solidFill>
                <a:effectLst/>
                <a:uLnTx/>
                <a:uFillTx/>
                <a:latin typeface="Calibri" panose="020F0502020204030204"/>
                <a:ea typeface="+mn-ea"/>
                <a:cs typeface="+mn-cs"/>
              </a:rPr>
              <a:t>Uncompressed</a:t>
            </a:r>
          </a:p>
        </p:txBody>
      </p:sp>
      <p:sp>
        <p:nvSpPr>
          <p:cNvPr id="237" name="TextBox 236">
            <a:extLst>
              <a:ext uri="{FF2B5EF4-FFF2-40B4-BE49-F238E27FC236}">
                <a16:creationId xmlns:a16="http://schemas.microsoft.com/office/drawing/2014/main" id="{1FA110F9-6692-5DB5-47C9-7E27CC6059D8}"/>
              </a:ext>
            </a:extLst>
          </p:cNvPr>
          <p:cNvSpPr txBox="1"/>
          <p:nvPr/>
        </p:nvSpPr>
        <p:spPr>
          <a:xfrm>
            <a:off x="4323528" y="3867351"/>
            <a:ext cx="6153150"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sng" strike="noStrike" kern="1200" cap="none" spc="0" normalizeH="0" baseline="0" noProof="0" dirty="0">
                <a:ln>
                  <a:noFill/>
                </a:ln>
                <a:solidFill>
                  <a:prstClr val="black"/>
                </a:solidFill>
                <a:effectLst/>
                <a:uLnTx/>
                <a:uFillTx/>
                <a:latin typeface="Calibri" panose="020F0502020204030204"/>
                <a:ea typeface="+mn-ea"/>
                <a:cs typeface="+mn-cs"/>
              </a:rPr>
              <a:t>RLE</a:t>
            </a:r>
          </a:p>
        </p:txBody>
      </p:sp>
      <p:pic>
        <p:nvPicPr>
          <p:cNvPr id="238" name="Picture 237">
            <a:extLst>
              <a:ext uri="{FF2B5EF4-FFF2-40B4-BE49-F238E27FC236}">
                <a16:creationId xmlns:a16="http://schemas.microsoft.com/office/drawing/2014/main" id="{37B8D1FB-53E4-9AD9-3173-F64DEDD5B0D5}"/>
              </a:ext>
            </a:extLst>
          </p:cNvPr>
          <p:cNvPicPr>
            <a:picLocks noChangeAspect="1"/>
          </p:cNvPicPr>
          <p:nvPr/>
        </p:nvPicPr>
        <p:blipFill>
          <a:blip r:embed="rId2"/>
          <a:stretch>
            <a:fillRect/>
          </a:stretch>
        </p:blipFill>
        <p:spPr>
          <a:xfrm>
            <a:off x="9869921" y="5986347"/>
            <a:ext cx="2231482" cy="680071"/>
          </a:xfrm>
          <a:prstGeom prst="rect">
            <a:avLst/>
          </a:prstGeom>
        </p:spPr>
      </p:pic>
      <p:sp>
        <p:nvSpPr>
          <p:cNvPr id="239" name="TextBox 238">
            <a:extLst>
              <a:ext uri="{FF2B5EF4-FFF2-40B4-BE49-F238E27FC236}">
                <a16:creationId xmlns:a16="http://schemas.microsoft.com/office/drawing/2014/main" id="{8485A87A-14CA-37D3-9B59-AF846937E96F}"/>
              </a:ext>
            </a:extLst>
          </p:cNvPr>
          <p:cNvSpPr txBox="1"/>
          <p:nvPr/>
        </p:nvSpPr>
        <p:spPr>
          <a:xfrm>
            <a:off x="4333948" y="5860540"/>
            <a:ext cx="5580878"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e)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Calculate the percentage decrease (reduction) between the uncompressed and RLE compressed version.</a:t>
            </a:r>
            <a:endParaRPr kumimoji="0" lang="en-GB" sz="1800" b="0" i="0" u="none" strike="noStrike" kern="1200" cap="none" spc="0" normalizeH="0" baseline="0" noProof="0" dirty="0">
              <a:ln>
                <a:noFill/>
              </a:ln>
              <a:solidFill>
                <a:prstClr val="black"/>
              </a:solidFill>
              <a:effectLst/>
              <a:uLnTx/>
              <a:uFillTx/>
              <a:latin typeface="Consolas" panose="020B0609020204030204" pitchFamily="49" charset="0"/>
              <a:ea typeface="+mn-ea"/>
              <a:cs typeface="+mn-cs"/>
            </a:endParaRPr>
          </a:p>
        </p:txBody>
      </p:sp>
      <p:sp>
        <p:nvSpPr>
          <p:cNvPr id="240" name="TextBox 239">
            <a:extLst>
              <a:ext uri="{FF2B5EF4-FFF2-40B4-BE49-F238E27FC236}">
                <a16:creationId xmlns:a16="http://schemas.microsoft.com/office/drawing/2014/main" id="{4F6A6187-617E-139C-8536-AD5667E2F01A}"/>
              </a:ext>
            </a:extLst>
          </p:cNvPr>
          <p:cNvSpPr txBox="1"/>
          <p:nvPr/>
        </p:nvSpPr>
        <p:spPr>
          <a:xfrm>
            <a:off x="4414852" y="6517003"/>
            <a:ext cx="223148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rPr>
              <a:t>68%</a:t>
            </a:r>
          </a:p>
        </p:txBody>
      </p:sp>
      <p:sp>
        <p:nvSpPr>
          <p:cNvPr id="241" name="TextBox 240">
            <a:extLst>
              <a:ext uri="{FF2B5EF4-FFF2-40B4-BE49-F238E27FC236}">
                <a16:creationId xmlns:a16="http://schemas.microsoft.com/office/drawing/2014/main" id="{20D8F4CB-3EA3-AE69-4E4F-C36F13314A88}"/>
              </a:ext>
            </a:extLst>
          </p:cNvPr>
          <p:cNvSpPr txBox="1"/>
          <p:nvPr/>
        </p:nvSpPr>
        <p:spPr>
          <a:xfrm>
            <a:off x="4323527" y="2504486"/>
            <a:ext cx="7487203"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rPr>
              <a:t>00,00,00,00,00,00,10,00,00,00,00,00,00,11,00,10,10,10,00,00,00,00,00,11,11,10,10,00,00,00</a:t>
            </a:r>
          </a:p>
        </p:txBody>
      </p:sp>
      <p:sp>
        <p:nvSpPr>
          <p:cNvPr id="107" name="Rectangle 106">
            <a:extLst>
              <a:ext uri="{FF2B5EF4-FFF2-40B4-BE49-F238E27FC236}">
                <a16:creationId xmlns:a16="http://schemas.microsoft.com/office/drawing/2014/main" id="{59B96A6A-FF06-1237-58FE-A8F608B8725D}"/>
              </a:ext>
            </a:extLst>
          </p:cNvPr>
          <p:cNvSpPr/>
          <p:nvPr/>
        </p:nvSpPr>
        <p:spPr>
          <a:xfrm>
            <a:off x="0" y="0"/>
            <a:ext cx="1219200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C00000"/>
                </a:solidFill>
                <a:effectLst/>
                <a:uLnTx/>
                <a:uFillTx/>
                <a:latin typeface="Calibri" panose="020F0502020204030204"/>
                <a:ea typeface="+mn-ea"/>
                <a:cs typeface="+mn-cs"/>
              </a:rPr>
              <a:t>Activity 0 – Practice Task </a:t>
            </a:r>
            <a:r>
              <a:rPr kumimoji="0" lang="en-GB" sz="2400" b="1" i="0" u="none" strike="noStrike" kern="1200" cap="none" spc="0" normalizeH="0" baseline="0" noProof="0" dirty="0">
                <a:ln>
                  <a:noFill/>
                </a:ln>
                <a:solidFill>
                  <a:srgbClr val="C00000"/>
                </a:solidFill>
                <a:effectLst/>
                <a:highlight>
                  <a:srgbClr val="FFFF00"/>
                </a:highlight>
                <a:uLnTx/>
                <a:uFillTx/>
                <a:latin typeface="Calibri" panose="020F0502020204030204"/>
                <a:ea typeface="+mn-ea"/>
                <a:cs typeface="+mn-cs"/>
              </a:rPr>
              <a:t>- ANSWERS</a:t>
            </a:r>
            <a:r>
              <a:rPr kumimoji="0" lang="en-GB" sz="2400" b="1" i="0" u="none" strike="noStrike" kern="1200" cap="none" spc="0" normalizeH="0" baseline="0" noProof="0" dirty="0">
                <a:ln>
                  <a:noFill/>
                </a:ln>
                <a:solidFill>
                  <a:srgbClr val="C00000"/>
                </a:solidFill>
                <a:effectLst/>
                <a:uLnTx/>
                <a:uFillTx/>
                <a:latin typeface="Calibri" panose="020F0502020204030204"/>
                <a:ea typeface="+mn-ea"/>
                <a:cs typeface="+mn-cs"/>
              </a:rPr>
              <a:t> </a:t>
            </a:r>
            <a:endParaRPr kumimoji="0" lang="en-GB" sz="2400" b="0" i="0" u="none" strike="noStrike" kern="1200" cap="none" spc="0" normalizeH="0" baseline="0" noProof="0" dirty="0">
              <a:ln>
                <a:noFill/>
              </a:ln>
              <a:solidFill>
                <a:srgbClr val="C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403272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206D4544-E936-2C0B-DB57-4B013A069FE0}"/>
              </a:ext>
            </a:extLst>
          </p:cNvPr>
          <p:cNvPicPr>
            <a:picLocks noChangeAspect="1"/>
          </p:cNvPicPr>
          <p:nvPr/>
        </p:nvPicPr>
        <p:blipFill>
          <a:blip r:embed="rId2"/>
          <a:stretch>
            <a:fillRect/>
          </a:stretch>
        </p:blipFill>
        <p:spPr>
          <a:xfrm>
            <a:off x="89013" y="2165588"/>
            <a:ext cx="5578323" cy="3450635"/>
          </a:xfrm>
          <a:prstGeom prst="rect">
            <a:avLst/>
          </a:prstGeom>
        </p:spPr>
      </p:pic>
      <p:sp>
        <p:nvSpPr>
          <p:cNvPr id="4" name="TextBox 3">
            <a:extLst>
              <a:ext uri="{FF2B5EF4-FFF2-40B4-BE49-F238E27FC236}">
                <a16:creationId xmlns:a16="http://schemas.microsoft.com/office/drawing/2014/main" id="{4D473D1A-8B4D-E723-83BC-8AFA1E82A447}"/>
              </a:ext>
            </a:extLst>
          </p:cNvPr>
          <p:cNvSpPr txBox="1"/>
          <p:nvPr/>
        </p:nvSpPr>
        <p:spPr>
          <a:xfrm>
            <a:off x="120845" y="1346438"/>
            <a:ext cx="1169862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3)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Complete the questions below:</a:t>
            </a:r>
          </a:p>
        </p:txBody>
      </p:sp>
      <p:sp>
        <p:nvSpPr>
          <p:cNvPr id="5" name="TextBox 4">
            <a:extLst>
              <a:ext uri="{FF2B5EF4-FFF2-40B4-BE49-F238E27FC236}">
                <a16:creationId xmlns:a16="http://schemas.microsoft.com/office/drawing/2014/main" id="{63957729-072F-7B35-C5A5-684280C894C5}"/>
              </a:ext>
            </a:extLst>
          </p:cNvPr>
          <p:cNvSpPr txBox="1"/>
          <p:nvPr/>
        </p:nvSpPr>
        <p:spPr>
          <a:xfrm>
            <a:off x="120845" y="756779"/>
            <a:ext cx="6157518"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sng" strike="noStrike" kern="1200" cap="none" spc="0" normalizeH="0" baseline="0" noProof="0" dirty="0">
                <a:ln>
                  <a:noFill/>
                </a:ln>
                <a:solidFill>
                  <a:prstClr val="black"/>
                </a:solidFill>
                <a:effectLst/>
                <a:uLnTx/>
                <a:uFillTx/>
                <a:latin typeface="Calibri" panose="020F0502020204030204"/>
                <a:ea typeface="+mn-ea"/>
                <a:cs typeface="+mn-cs"/>
              </a:rPr>
              <a:t>Run Length Encoding</a:t>
            </a:r>
          </a:p>
        </p:txBody>
      </p:sp>
      <p:sp>
        <p:nvSpPr>
          <p:cNvPr id="6" name="Rectangle 5">
            <a:extLst>
              <a:ext uri="{FF2B5EF4-FFF2-40B4-BE49-F238E27FC236}">
                <a16:creationId xmlns:a16="http://schemas.microsoft.com/office/drawing/2014/main" id="{0ADF1ADE-EB47-8063-8031-CD3382FA74FA}"/>
              </a:ext>
            </a:extLst>
          </p:cNvPr>
          <p:cNvSpPr/>
          <p:nvPr/>
        </p:nvSpPr>
        <p:spPr>
          <a:xfrm>
            <a:off x="0" y="485776"/>
            <a:ext cx="12192000"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C00000"/>
                </a:solidFill>
                <a:effectLst/>
                <a:uLnTx/>
                <a:uFillTx/>
                <a:latin typeface="Calibri" panose="020F0502020204030204"/>
                <a:ea typeface="+mn-ea"/>
                <a:cs typeface="+mn-cs"/>
              </a:rPr>
              <a:t>Run-length encoding and dictionary coding for lossless compression</a:t>
            </a:r>
          </a:p>
        </p:txBody>
      </p:sp>
      <p:sp>
        <p:nvSpPr>
          <p:cNvPr id="7" name="Rectangle 6">
            <a:extLst>
              <a:ext uri="{FF2B5EF4-FFF2-40B4-BE49-F238E27FC236}">
                <a16:creationId xmlns:a16="http://schemas.microsoft.com/office/drawing/2014/main" id="{FC203FC3-01B8-C246-AB20-2950E0368B7F}"/>
              </a:ext>
            </a:extLst>
          </p:cNvPr>
          <p:cNvSpPr/>
          <p:nvPr/>
        </p:nvSpPr>
        <p:spPr>
          <a:xfrm>
            <a:off x="0" y="0"/>
            <a:ext cx="1219200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C00000"/>
                </a:solidFill>
                <a:effectLst/>
                <a:uLnTx/>
                <a:uFillTx/>
                <a:latin typeface="Calibri" panose="020F0502020204030204"/>
                <a:ea typeface="+mn-ea"/>
                <a:cs typeface="+mn-cs"/>
              </a:rPr>
              <a:t>Activity 0 – Practice Task</a:t>
            </a:r>
            <a:endParaRPr kumimoji="0" lang="en-GB" sz="2400" b="0" i="0" u="none" strike="noStrike" kern="1200" cap="none" spc="0" normalizeH="0" baseline="0" noProof="0" dirty="0">
              <a:ln>
                <a:noFill/>
              </a:ln>
              <a:solidFill>
                <a:srgbClr val="C00000"/>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C04B70C4-BD0E-377C-A546-004877909CF5}"/>
              </a:ext>
            </a:extLst>
          </p:cNvPr>
          <p:cNvSpPr txBox="1"/>
          <p:nvPr/>
        </p:nvSpPr>
        <p:spPr>
          <a:xfrm>
            <a:off x="178350" y="1676744"/>
            <a:ext cx="750993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a)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Calculate the reduction in percentage for each of the three images shown</a:t>
            </a:r>
          </a:p>
        </p:txBody>
      </p:sp>
      <p:sp>
        <p:nvSpPr>
          <p:cNvPr id="10" name="TextBox 9">
            <a:extLst>
              <a:ext uri="{FF2B5EF4-FFF2-40B4-BE49-F238E27FC236}">
                <a16:creationId xmlns:a16="http://schemas.microsoft.com/office/drawing/2014/main" id="{A181FEBC-ADDF-2FBD-15C5-08733BB99ADF}"/>
              </a:ext>
            </a:extLst>
          </p:cNvPr>
          <p:cNvSpPr txBox="1"/>
          <p:nvPr/>
        </p:nvSpPr>
        <p:spPr>
          <a:xfrm>
            <a:off x="4540345" y="2795425"/>
            <a:ext cx="116361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rPr>
              <a:t>ANSWER</a:t>
            </a:r>
          </a:p>
        </p:txBody>
      </p:sp>
      <p:sp>
        <p:nvSpPr>
          <p:cNvPr id="11" name="TextBox 10">
            <a:extLst>
              <a:ext uri="{FF2B5EF4-FFF2-40B4-BE49-F238E27FC236}">
                <a16:creationId xmlns:a16="http://schemas.microsoft.com/office/drawing/2014/main" id="{8F7FFB2D-855E-DCFE-162C-E8704F1DDD07}"/>
              </a:ext>
            </a:extLst>
          </p:cNvPr>
          <p:cNvSpPr txBox="1"/>
          <p:nvPr/>
        </p:nvSpPr>
        <p:spPr>
          <a:xfrm>
            <a:off x="4540345" y="3865680"/>
            <a:ext cx="116361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rPr>
              <a:t>ANSWER</a:t>
            </a:r>
          </a:p>
        </p:txBody>
      </p:sp>
      <p:sp>
        <p:nvSpPr>
          <p:cNvPr id="12" name="TextBox 11">
            <a:extLst>
              <a:ext uri="{FF2B5EF4-FFF2-40B4-BE49-F238E27FC236}">
                <a16:creationId xmlns:a16="http://schemas.microsoft.com/office/drawing/2014/main" id="{F81CF880-5FB9-11F6-97A4-685492078BF9}"/>
              </a:ext>
            </a:extLst>
          </p:cNvPr>
          <p:cNvSpPr txBox="1"/>
          <p:nvPr/>
        </p:nvSpPr>
        <p:spPr>
          <a:xfrm>
            <a:off x="4536026" y="4927124"/>
            <a:ext cx="116361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rPr>
              <a:t>ANSWER</a:t>
            </a:r>
          </a:p>
        </p:txBody>
      </p:sp>
      <p:sp>
        <p:nvSpPr>
          <p:cNvPr id="13" name="TextBox 12">
            <a:extLst>
              <a:ext uri="{FF2B5EF4-FFF2-40B4-BE49-F238E27FC236}">
                <a16:creationId xmlns:a16="http://schemas.microsoft.com/office/drawing/2014/main" id="{656A4002-84A4-83F9-369D-3AB08DE821A0}"/>
              </a:ext>
            </a:extLst>
          </p:cNvPr>
          <p:cNvSpPr txBox="1"/>
          <p:nvPr/>
        </p:nvSpPr>
        <p:spPr>
          <a:xfrm>
            <a:off x="6502403" y="2165588"/>
            <a:ext cx="5689597"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b)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Explain why some of the images have a much better reduction in size after RLE compared to others</a:t>
            </a:r>
          </a:p>
        </p:txBody>
      </p:sp>
      <p:sp>
        <p:nvSpPr>
          <p:cNvPr id="14" name="TextBox 13">
            <a:extLst>
              <a:ext uri="{FF2B5EF4-FFF2-40B4-BE49-F238E27FC236}">
                <a16:creationId xmlns:a16="http://schemas.microsoft.com/office/drawing/2014/main" id="{F5FE3168-7857-9FF5-BB46-246486EEB689}"/>
              </a:ext>
            </a:extLst>
          </p:cNvPr>
          <p:cNvSpPr txBox="1"/>
          <p:nvPr/>
        </p:nvSpPr>
        <p:spPr>
          <a:xfrm>
            <a:off x="6524665" y="2811919"/>
            <a:ext cx="496460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rPr>
              <a:t>ANSWER</a:t>
            </a:r>
          </a:p>
        </p:txBody>
      </p:sp>
      <p:pic>
        <p:nvPicPr>
          <p:cNvPr id="20" name="Picture 19">
            <a:extLst>
              <a:ext uri="{FF2B5EF4-FFF2-40B4-BE49-F238E27FC236}">
                <a16:creationId xmlns:a16="http://schemas.microsoft.com/office/drawing/2014/main" id="{952F5CC4-A3C0-D90C-6964-B80AE63D17AF}"/>
              </a:ext>
            </a:extLst>
          </p:cNvPr>
          <p:cNvPicPr>
            <a:picLocks noChangeAspect="1"/>
          </p:cNvPicPr>
          <p:nvPr/>
        </p:nvPicPr>
        <p:blipFill>
          <a:blip r:embed="rId3"/>
          <a:stretch>
            <a:fillRect/>
          </a:stretch>
        </p:blipFill>
        <p:spPr>
          <a:xfrm>
            <a:off x="1667966" y="5922680"/>
            <a:ext cx="2872379" cy="875392"/>
          </a:xfrm>
          <a:prstGeom prst="rect">
            <a:avLst/>
          </a:prstGeom>
        </p:spPr>
      </p:pic>
    </p:spTree>
    <p:extLst>
      <p:ext uri="{BB962C8B-B14F-4D97-AF65-F5344CB8AC3E}">
        <p14:creationId xmlns:p14="http://schemas.microsoft.com/office/powerpoint/2010/main" val="4902879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206D4544-E936-2C0B-DB57-4B013A069FE0}"/>
              </a:ext>
            </a:extLst>
          </p:cNvPr>
          <p:cNvPicPr>
            <a:picLocks noChangeAspect="1"/>
          </p:cNvPicPr>
          <p:nvPr/>
        </p:nvPicPr>
        <p:blipFill>
          <a:blip r:embed="rId2"/>
          <a:stretch>
            <a:fillRect/>
          </a:stretch>
        </p:blipFill>
        <p:spPr>
          <a:xfrm>
            <a:off x="89013" y="2165588"/>
            <a:ext cx="5578323" cy="3450635"/>
          </a:xfrm>
          <a:prstGeom prst="rect">
            <a:avLst/>
          </a:prstGeom>
        </p:spPr>
      </p:pic>
      <p:sp>
        <p:nvSpPr>
          <p:cNvPr id="4" name="TextBox 3">
            <a:extLst>
              <a:ext uri="{FF2B5EF4-FFF2-40B4-BE49-F238E27FC236}">
                <a16:creationId xmlns:a16="http://schemas.microsoft.com/office/drawing/2014/main" id="{4D473D1A-8B4D-E723-83BC-8AFA1E82A447}"/>
              </a:ext>
            </a:extLst>
          </p:cNvPr>
          <p:cNvSpPr txBox="1"/>
          <p:nvPr/>
        </p:nvSpPr>
        <p:spPr>
          <a:xfrm>
            <a:off x="120845" y="1346438"/>
            <a:ext cx="1169862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3)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Complete the questions below:</a:t>
            </a:r>
          </a:p>
        </p:txBody>
      </p:sp>
      <p:sp>
        <p:nvSpPr>
          <p:cNvPr id="5" name="TextBox 4">
            <a:extLst>
              <a:ext uri="{FF2B5EF4-FFF2-40B4-BE49-F238E27FC236}">
                <a16:creationId xmlns:a16="http://schemas.microsoft.com/office/drawing/2014/main" id="{63957729-072F-7B35-C5A5-684280C894C5}"/>
              </a:ext>
            </a:extLst>
          </p:cNvPr>
          <p:cNvSpPr txBox="1"/>
          <p:nvPr/>
        </p:nvSpPr>
        <p:spPr>
          <a:xfrm>
            <a:off x="120845" y="756779"/>
            <a:ext cx="6157518"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sng" strike="noStrike" kern="1200" cap="none" spc="0" normalizeH="0" baseline="0" noProof="0" dirty="0">
                <a:ln>
                  <a:noFill/>
                </a:ln>
                <a:solidFill>
                  <a:prstClr val="black"/>
                </a:solidFill>
                <a:effectLst/>
                <a:uLnTx/>
                <a:uFillTx/>
                <a:latin typeface="Calibri" panose="020F0502020204030204"/>
                <a:ea typeface="+mn-ea"/>
                <a:cs typeface="+mn-cs"/>
              </a:rPr>
              <a:t>Run Length Encoding</a:t>
            </a:r>
          </a:p>
        </p:txBody>
      </p:sp>
      <p:sp>
        <p:nvSpPr>
          <p:cNvPr id="6" name="Rectangle 5">
            <a:extLst>
              <a:ext uri="{FF2B5EF4-FFF2-40B4-BE49-F238E27FC236}">
                <a16:creationId xmlns:a16="http://schemas.microsoft.com/office/drawing/2014/main" id="{0ADF1ADE-EB47-8063-8031-CD3382FA74FA}"/>
              </a:ext>
            </a:extLst>
          </p:cNvPr>
          <p:cNvSpPr/>
          <p:nvPr/>
        </p:nvSpPr>
        <p:spPr>
          <a:xfrm>
            <a:off x="0" y="485776"/>
            <a:ext cx="12192000"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C00000"/>
                </a:solidFill>
                <a:effectLst/>
                <a:uLnTx/>
                <a:uFillTx/>
                <a:latin typeface="Calibri" panose="020F0502020204030204"/>
                <a:ea typeface="+mn-ea"/>
                <a:cs typeface="+mn-cs"/>
              </a:rPr>
              <a:t>Run-length encoding and dictionary coding for lossless compression</a:t>
            </a:r>
          </a:p>
        </p:txBody>
      </p:sp>
      <p:sp>
        <p:nvSpPr>
          <p:cNvPr id="7" name="Rectangle 6">
            <a:extLst>
              <a:ext uri="{FF2B5EF4-FFF2-40B4-BE49-F238E27FC236}">
                <a16:creationId xmlns:a16="http://schemas.microsoft.com/office/drawing/2014/main" id="{FC203FC3-01B8-C246-AB20-2950E0368B7F}"/>
              </a:ext>
            </a:extLst>
          </p:cNvPr>
          <p:cNvSpPr/>
          <p:nvPr/>
        </p:nvSpPr>
        <p:spPr>
          <a:xfrm>
            <a:off x="0" y="0"/>
            <a:ext cx="1219200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C00000"/>
                </a:solidFill>
                <a:effectLst/>
                <a:uLnTx/>
                <a:uFillTx/>
                <a:latin typeface="Calibri" panose="020F0502020204030204"/>
                <a:ea typeface="+mn-ea"/>
                <a:cs typeface="+mn-cs"/>
              </a:rPr>
              <a:t>Activity 0 – Practice Task </a:t>
            </a:r>
            <a:r>
              <a:rPr kumimoji="0" lang="en-GB" sz="2400" b="1" i="0" u="none" strike="noStrike" kern="1200" cap="none" spc="0" normalizeH="0" baseline="0" noProof="0" dirty="0">
                <a:ln>
                  <a:noFill/>
                </a:ln>
                <a:solidFill>
                  <a:srgbClr val="C00000"/>
                </a:solidFill>
                <a:effectLst/>
                <a:highlight>
                  <a:srgbClr val="FFFF00"/>
                </a:highlight>
                <a:uLnTx/>
                <a:uFillTx/>
                <a:latin typeface="Calibri" panose="020F0502020204030204"/>
                <a:ea typeface="+mn-ea"/>
                <a:cs typeface="+mn-cs"/>
              </a:rPr>
              <a:t>- ANSWERS</a:t>
            </a:r>
            <a:r>
              <a:rPr kumimoji="0" lang="en-GB" sz="2400" b="1" i="0" u="none" strike="noStrike" kern="1200" cap="none" spc="0" normalizeH="0" baseline="0" noProof="0" dirty="0">
                <a:ln>
                  <a:noFill/>
                </a:ln>
                <a:solidFill>
                  <a:srgbClr val="C00000"/>
                </a:solidFill>
                <a:effectLst/>
                <a:uLnTx/>
                <a:uFillTx/>
                <a:latin typeface="Calibri" panose="020F0502020204030204"/>
                <a:ea typeface="+mn-ea"/>
                <a:cs typeface="+mn-cs"/>
              </a:rPr>
              <a:t> </a:t>
            </a:r>
            <a:endParaRPr kumimoji="0" lang="en-GB" sz="2400" b="0" i="0" u="none" strike="noStrike" kern="1200" cap="none" spc="0" normalizeH="0" baseline="0" noProof="0" dirty="0">
              <a:ln>
                <a:noFill/>
              </a:ln>
              <a:solidFill>
                <a:srgbClr val="C00000"/>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C04B70C4-BD0E-377C-A546-004877909CF5}"/>
              </a:ext>
            </a:extLst>
          </p:cNvPr>
          <p:cNvSpPr txBox="1"/>
          <p:nvPr/>
        </p:nvSpPr>
        <p:spPr>
          <a:xfrm>
            <a:off x="178350" y="1676744"/>
            <a:ext cx="750993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a)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Calculate the reduction in percentage for each of the three images shown</a:t>
            </a:r>
          </a:p>
        </p:txBody>
      </p:sp>
      <p:sp>
        <p:nvSpPr>
          <p:cNvPr id="10" name="TextBox 9">
            <a:extLst>
              <a:ext uri="{FF2B5EF4-FFF2-40B4-BE49-F238E27FC236}">
                <a16:creationId xmlns:a16="http://schemas.microsoft.com/office/drawing/2014/main" id="{A181FEBC-ADDF-2FBD-15C5-08733BB99ADF}"/>
              </a:ext>
            </a:extLst>
          </p:cNvPr>
          <p:cNvSpPr txBox="1"/>
          <p:nvPr/>
        </p:nvSpPr>
        <p:spPr>
          <a:xfrm>
            <a:off x="4540345" y="2795425"/>
            <a:ext cx="116361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rPr>
              <a:t>82.3%</a:t>
            </a:r>
          </a:p>
        </p:txBody>
      </p:sp>
      <p:sp>
        <p:nvSpPr>
          <p:cNvPr id="11" name="TextBox 10">
            <a:extLst>
              <a:ext uri="{FF2B5EF4-FFF2-40B4-BE49-F238E27FC236}">
                <a16:creationId xmlns:a16="http://schemas.microsoft.com/office/drawing/2014/main" id="{8F7FFB2D-855E-DCFE-162C-E8704F1DDD07}"/>
              </a:ext>
            </a:extLst>
          </p:cNvPr>
          <p:cNvSpPr txBox="1"/>
          <p:nvPr/>
        </p:nvSpPr>
        <p:spPr>
          <a:xfrm>
            <a:off x="4540345" y="3865680"/>
            <a:ext cx="116361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rPr>
              <a:t>49.4%</a:t>
            </a:r>
          </a:p>
        </p:txBody>
      </p:sp>
      <p:sp>
        <p:nvSpPr>
          <p:cNvPr id="12" name="TextBox 11">
            <a:extLst>
              <a:ext uri="{FF2B5EF4-FFF2-40B4-BE49-F238E27FC236}">
                <a16:creationId xmlns:a16="http://schemas.microsoft.com/office/drawing/2014/main" id="{F81CF880-5FB9-11F6-97A4-685492078BF9}"/>
              </a:ext>
            </a:extLst>
          </p:cNvPr>
          <p:cNvSpPr txBox="1"/>
          <p:nvPr/>
        </p:nvSpPr>
        <p:spPr>
          <a:xfrm>
            <a:off x="4536026" y="4927124"/>
            <a:ext cx="116361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rPr>
              <a:t>46.7%</a:t>
            </a:r>
          </a:p>
        </p:txBody>
      </p:sp>
      <p:sp>
        <p:nvSpPr>
          <p:cNvPr id="13" name="TextBox 12">
            <a:extLst>
              <a:ext uri="{FF2B5EF4-FFF2-40B4-BE49-F238E27FC236}">
                <a16:creationId xmlns:a16="http://schemas.microsoft.com/office/drawing/2014/main" id="{656A4002-84A4-83F9-369D-3AB08DE821A0}"/>
              </a:ext>
            </a:extLst>
          </p:cNvPr>
          <p:cNvSpPr txBox="1"/>
          <p:nvPr/>
        </p:nvSpPr>
        <p:spPr>
          <a:xfrm>
            <a:off x="6502403" y="2165588"/>
            <a:ext cx="5689597"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b)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Explain why some of the images have a much better reduction in size after RLE compared to others</a:t>
            </a:r>
          </a:p>
        </p:txBody>
      </p:sp>
      <p:sp>
        <p:nvSpPr>
          <p:cNvPr id="14" name="TextBox 13">
            <a:extLst>
              <a:ext uri="{FF2B5EF4-FFF2-40B4-BE49-F238E27FC236}">
                <a16:creationId xmlns:a16="http://schemas.microsoft.com/office/drawing/2014/main" id="{F5FE3168-7857-9FF5-BB46-246486EEB689}"/>
              </a:ext>
            </a:extLst>
          </p:cNvPr>
          <p:cNvSpPr txBox="1"/>
          <p:nvPr/>
        </p:nvSpPr>
        <p:spPr>
          <a:xfrm>
            <a:off x="6524665" y="2811919"/>
            <a:ext cx="4964602" cy="203132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rPr>
              <a:t>Image 1 has a lot of pixels of the same colour in a continuous runs of the same colour, so there are lot less values stored and compression is much higher.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rPr>
              <a:t>Image 2 and 3 both have a lot more changes between colours/less runs of same colour, so the compression does not work as well.</a:t>
            </a:r>
          </a:p>
        </p:txBody>
      </p:sp>
      <p:pic>
        <p:nvPicPr>
          <p:cNvPr id="20" name="Picture 19">
            <a:extLst>
              <a:ext uri="{FF2B5EF4-FFF2-40B4-BE49-F238E27FC236}">
                <a16:creationId xmlns:a16="http://schemas.microsoft.com/office/drawing/2014/main" id="{952F5CC4-A3C0-D90C-6964-B80AE63D17AF}"/>
              </a:ext>
            </a:extLst>
          </p:cNvPr>
          <p:cNvPicPr>
            <a:picLocks noChangeAspect="1"/>
          </p:cNvPicPr>
          <p:nvPr/>
        </p:nvPicPr>
        <p:blipFill>
          <a:blip r:embed="rId3"/>
          <a:stretch>
            <a:fillRect/>
          </a:stretch>
        </p:blipFill>
        <p:spPr>
          <a:xfrm>
            <a:off x="1667966" y="5922680"/>
            <a:ext cx="2872379" cy="875392"/>
          </a:xfrm>
          <a:prstGeom prst="rect">
            <a:avLst/>
          </a:prstGeom>
        </p:spPr>
      </p:pic>
    </p:spTree>
    <p:extLst>
      <p:ext uri="{BB962C8B-B14F-4D97-AF65-F5344CB8AC3E}">
        <p14:creationId xmlns:p14="http://schemas.microsoft.com/office/powerpoint/2010/main" val="16365949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ounded Rectangular Callout 12"/>
          <p:cNvSpPr/>
          <p:nvPr/>
        </p:nvSpPr>
        <p:spPr>
          <a:xfrm>
            <a:off x="6630873" y="2708943"/>
            <a:ext cx="2994980" cy="1502229"/>
          </a:xfrm>
          <a:prstGeom prst="wedgeRoundRectCallout">
            <a:avLst>
              <a:gd name="adj1" fmla="val -58266"/>
              <a:gd name="adj2" fmla="val -21489"/>
              <a:gd name="adj3" fmla="val 16667"/>
            </a:avLst>
          </a:prstGeom>
          <a:solidFill>
            <a:schemeClr val="bg1"/>
          </a:solidFill>
          <a:ln w="38100">
            <a:solidFill>
              <a:srgbClr val="824C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rgbClr val="538135"/>
                </a:solidFill>
              </a:rPr>
              <a:t>DISCUSSION:</a:t>
            </a:r>
            <a:endParaRPr lang="en-GB" sz="1400" dirty="0">
              <a:solidFill>
                <a:srgbClr val="538135"/>
              </a:solidFill>
            </a:endParaRPr>
          </a:p>
          <a:p>
            <a:pPr algn="ctr"/>
            <a:r>
              <a:rPr lang="en-GB" dirty="0">
                <a:solidFill>
                  <a:schemeClr val="bg2">
                    <a:lumMod val="10000"/>
                  </a:schemeClr>
                </a:solidFill>
              </a:rPr>
              <a:t>What characteristics of the image make it suitable for run length encoding?</a:t>
            </a:r>
          </a:p>
        </p:txBody>
      </p:sp>
      <p:sp>
        <p:nvSpPr>
          <p:cNvPr id="3" name="Cloud Callout 2"/>
          <p:cNvSpPr/>
          <p:nvPr/>
        </p:nvSpPr>
        <p:spPr>
          <a:xfrm>
            <a:off x="8954672" y="1273176"/>
            <a:ext cx="2608730" cy="1692648"/>
          </a:xfrm>
          <a:prstGeom prst="cloudCallout">
            <a:avLst>
              <a:gd name="adj1" fmla="val -42483"/>
              <a:gd name="adj2" fmla="val 51378"/>
            </a:avLst>
          </a:prstGeom>
          <a:solidFill>
            <a:schemeClr val="bg1"/>
          </a:solidFill>
          <a:ln>
            <a:solidFill>
              <a:srgbClr val="824C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538135"/>
                </a:solidFill>
              </a:rPr>
              <a:t>Black and white means large runs of 0s and 1s</a:t>
            </a:r>
          </a:p>
        </p:txBody>
      </p:sp>
      <p:graphicFrame>
        <p:nvGraphicFramePr>
          <p:cNvPr id="9" name="Table 8"/>
          <p:cNvGraphicFramePr>
            <a:graphicFrameLocks noGrp="1"/>
          </p:cNvGraphicFramePr>
          <p:nvPr/>
        </p:nvGraphicFramePr>
        <p:xfrm>
          <a:off x="2065017" y="2683543"/>
          <a:ext cx="3932672" cy="3526635"/>
        </p:xfrm>
        <a:graphic>
          <a:graphicData uri="http://schemas.openxmlformats.org/drawingml/2006/table">
            <a:tbl>
              <a:tblPr/>
              <a:tblGrid>
                <a:gridCol w="245792">
                  <a:extLst>
                    <a:ext uri="{9D8B030D-6E8A-4147-A177-3AD203B41FA5}">
                      <a16:colId xmlns:a16="http://schemas.microsoft.com/office/drawing/2014/main" val="607330972"/>
                    </a:ext>
                  </a:extLst>
                </a:gridCol>
                <a:gridCol w="245792">
                  <a:extLst>
                    <a:ext uri="{9D8B030D-6E8A-4147-A177-3AD203B41FA5}">
                      <a16:colId xmlns:a16="http://schemas.microsoft.com/office/drawing/2014/main" val="1294880589"/>
                    </a:ext>
                  </a:extLst>
                </a:gridCol>
                <a:gridCol w="245792">
                  <a:extLst>
                    <a:ext uri="{9D8B030D-6E8A-4147-A177-3AD203B41FA5}">
                      <a16:colId xmlns:a16="http://schemas.microsoft.com/office/drawing/2014/main" val="1346967176"/>
                    </a:ext>
                  </a:extLst>
                </a:gridCol>
                <a:gridCol w="245792">
                  <a:extLst>
                    <a:ext uri="{9D8B030D-6E8A-4147-A177-3AD203B41FA5}">
                      <a16:colId xmlns:a16="http://schemas.microsoft.com/office/drawing/2014/main" val="3723321610"/>
                    </a:ext>
                  </a:extLst>
                </a:gridCol>
                <a:gridCol w="245792">
                  <a:extLst>
                    <a:ext uri="{9D8B030D-6E8A-4147-A177-3AD203B41FA5}">
                      <a16:colId xmlns:a16="http://schemas.microsoft.com/office/drawing/2014/main" val="3820238077"/>
                    </a:ext>
                  </a:extLst>
                </a:gridCol>
                <a:gridCol w="245792">
                  <a:extLst>
                    <a:ext uri="{9D8B030D-6E8A-4147-A177-3AD203B41FA5}">
                      <a16:colId xmlns:a16="http://schemas.microsoft.com/office/drawing/2014/main" val="3231033665"/>
                    </a:ext>
                  </a:extLst>
                </a:gridCol>
                <a:gridCol w="245792">
                  <a:extLst>
                    <a:ext uri="{9D8B030D-6E8A-4147-A177-3AD203B41FA5}">
                      <a16:colId xmlns:a16="http://schemas.microsoft.com/office/drawing/2014/main" val="139907249"/>
                    </a:ext>
                  </a:extLst>
                </a:gridCol>
                <a:gridCol w="245792">
                  <a:extLst>
                    <a:ext uri="{9D8B030D-6E8A-4147-A177-3AD203B41FA5}">
                      <a16:colId xmlns:a16="http://schemas.microsoft.com/office/drawing/2014/main" val="1769140638"/>
                    </a:ext>
                  </a:extLst>
                </a:gridCol>
                <a:gridCol w="245792">
                  <a:extLst>
                    <a:ext uri="{9D8B030D-6E8A-4147-A177-3AD203B41FA5}">
                      <a16:colId xmlns:a16="http://schemas.microsoft.com/office/drawing/2014/main" val="988417589"/>
                    </a:ext>
                  </a:extLst>
                </a:gridCol>
                <a:gridCol w="245792">
                  <a:extLst>
                    <a:ext uri="{9D8B030D-6E8A-4147-A177-3AD203B41FA5}">
                      <a16:colId xmlns:a16="http://schemas.microsoft.com/office/drawing/2014/main" val="1008078004"/>
                    </a:ext>
                  </a:extLst>
                </a:gridCol>
                <a:gridCol w="245792">
                  <a:extLst>
                    <a:ext uri="{9D8B030D-6E8A-4147-A177-3AD203B41FA5}">
                      <a16:colId xmlns:a16="http://schemas.microsoft.com/office/drawing/2014/main" val="920379905"/>
                    </a:ext>
                  </a:extLst>
                </a:gridCol>
                <a:gridCol w="245792">
                  <a:extLst>
                    <a:ext uri="{9D8B030D-6E8A-4147-A177-3AD203B41FA5}">
                      <a16:colId xmlns:a16="http://schemas.microsoft.com/office/drawing/2014/main" val="2719566955"/>
                    </a:ext>
                  </a:extLst>
                </a:gridCol>
                <a:gridCol w="245792">
                  <a:extLst>
                    <a:ext uri="{9D8B030D-6E8A-4147-A177-3AD203B41FA5}">
                      <a16:colId xmlns:a16="http://schemas.microsoft.com/office/drawing/2014/main" val="3382518396"/>
                    </a:ext>
                  </a:extLst>
                </a:gridCol>
                <a:gridCol w="245792">
                  <a:extLst>
                    <a:ext uri="{9D8B030D-6E8A-4147-A177-3AD203B41FA5}">
                      <a16:colId xmlns:a16="http://schemas.microsoft.com/office/drawing/2014/main" val="1622831415"/>
                    </a:ext>
                  </a:extLst>
                </a:gridCol>
                <a:gridCol w="245792">
                  <a:extLst>
                    <a:ext uri="{9D8B030D-6E8A-4147-A177-3AD203B41FA5}">
                      <a16:colId xmlns:a16="http://schemas.microsoft.com/office/drawing/2014/main" val="1023456296"/>
                    </a:ext>
                  </a:extLst>
                </a:gridCol>
                <a:gridCol w="245792">
                  <a:extLst>
                    <a:ext uri="{9D8B030D-6E8A-4147-A177-3AD203B41FA5}">
                      <a16:colId xmlns:a16="http://schemas.microsoft.com/office/drawing/2014/main" val="476416907"/>
                    </a:ext>
                  </a:extLst>
                </a:gridCol>
              </a:tblGrid>
              <a:tr h="219728">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3788209326"/>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339866502"/>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3314018628"/>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4190122822"/>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692906930"/>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556791739"/>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378422564"/>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478734413"/>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2729405844"/>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2585021661"/>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26028528"/>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3628705808"/>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232962226"/>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FFFFFF"/>
                          </a:solidFill>
                          <a:effectLst/>
                          <a:latin typeface="Calibri" panose="020F0502020204030204" pitchFamily="34" charset="0"/>
                        </a:rPr>
                        <a:t>0</a:t>
                      </a:r>
                    </a:p>
                  </a:txBody>
                  <a:tcPr marL="10113" marR="10113" marT="10113" marB="0" anchor="ctr">
                    <a:lnL>
                      <a:noFill/>
                    </a:lnL>
                    <a:lnR>
                      <a:noFill/>
                    </a:lnR>
                    <a:lnT>
                      <a:noFill/>
                    </a:lnT>
                    <a:lnB>
                      <a:noFill/>
                    </a:lnB>
                    <a:solidFill>
                      <a:srgbClr val="000000"/>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535775361"/>
                  </a:ext>
                </a:extLst>
              </a:tr>
              <a:tr h="219728">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a:noFill/>
                    </a:lnR>
                    <a:lnT>
                      <a:noFill/>
                    </a:lnT>
                    <a:lnB>
                      <a:noFill/>
                    </a:lnB>
                    <a:solidFill>
                      <a:srgbClr val="FFFFFF"/>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3891043046"/>
                  </a:ext>
                </a:extLst>
              </a:tr>
              <a:tr h="230715">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a:solidFill>
                            <a:srgbClr val="000000"/>
                          </a:solidFill>
                          <a:effectLst/>
                          <a:latin typeface="Calibri" panose="020F0502020204030204" pitchFamily="34" charset="0"/>
                        </a:rPr>
                        <a:t>1</a:t>
                      </a:r>
                    </a:p>
                  </a:txBody>
                  <a:tcPr marL="10113" marR="10113" marT="10113"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1200" b="0" i="0" u="none" strike="noStrike" dirty="0">
                          <a:solidFill>
                            <a:srgbClr val="000000"/>
                          </a:solidFill>
                          <a:effectLst/>
                          <a:latin typeface="Calibri" panose="020F0502020204030204" pitchFamily="34" charset="0"/>
                        </a:rPr>
                        <a:t>1</a:t>
                      </a:r>
                    </a:p>
                  </a:txBody>
                  <a:tcPr marL="10113" marR="10113" marT="10113"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960753284"/>
                  </a:ext>
                </a:extLst>
              </a:tr>
            </a:tbl>
          </a:graphicData>
        </a:graphic>
      </p:graphicFrame>
    </p:spTree>
    <p:extLst>
      <p:ext uri="{BB962C8B-B14F-4D97-AF65-F5344CB8AC3E}">
        <p14:creationId xmlns:p14="http://schemas.microsoft.com/office/powerpoint/2010/main" val="3988118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2B3F0ED-573E-F62E-C3E6-D326BC943B39}"/>
              </a:ext>
            </a:extLst>
          </p:cNvPr>
          <p:cNvPicPr>
            <a:picLocks noChangeAspect="1"/>
          </p:cNvPicPr>
          <p:nvPr/>
        </p:nvPicPr>
        <p:blipFill>
          <a:blip r:embed="rId2"/>
          <a:stretch>
            <a:fillRect/>
          </a:stretch>
        </p:blipFill>
        <p:spPr>
          <a:xfrm>
            <a:off x="183777" y="1771345"/>
            <a:ext cx="4561257" cy="4561257"/>
          </a:xfrm>
          <a:prstGeom prst="rect">
            <a:avLst/>
          </a:prstGeom>
        </p:spPr>
      </p:pic>
      <p:sp>
        <p:nvSpPr>
          <p:cNvPr id="4" name="TextBox 3">
            <a:extLst>
              <a:ext uri="{FF2B5EF4-FFF2-40B4-BE49-F238E27FC236}">
                <a16:creationId xmlns:a16="http://schemas.microsoft.com/office/drawing/2014/main" id="{59A27192-522C-E6C0-8153-465FE941A09D}"/>
              </a:ext>
            </a:extLst>
          </p:cNvPr>
          <p:cNvSpPr txBox="1"/>
          <p:nvPr/>
        </p:nvSpPr>
        <p:spPr>
          <a:xfrm>
            <a:off x="183777" y="1063459"/>
            <a:ext cx="9912723" cy="400110"/>
          </a:xfrm>
          <a:prstGeom prst="rect">
            <a:avLst/>
          </a:prstGeom>
          <a:noFill/>
        </p:spPr>
        <p:txBody>
          <a:bodyPr wrap="square" rtlCol="0">
            <a:spAutoFit/>
          </a:bodyPr>
          <a:lstStyle/>
          <a:p>
            <a:r>
              <a:rPr lang="en-GB" sz="2000" dirty="0">
                <a:solidFill>
                  <a:schemeClr val="bg2">
                    <a:lumMod val="10000"/>
                  </a:schemeClr>
                </a:solidFill>
              </a:rPr>
              <a:t>Have a look at this image carefully.</a:t>
            </a:r>
          </a:p>
        </p:txBody>
      </p:sp>
      <p:sp>
        <p:nvSpPr>
          <p:cNvPr id="5" name="TextBox 4">
            <a:extLst>
              <a:ext uri="{FF2B5EF4-FFF2-40B4-BE49-F238E27FC236}">
                <a16:creationId xmlns:a16="http://schemas.microsoft.com/office/drawing/2014/main" id="{5FEAC78D-EEC5-C81D-F3E5-E51AF05CFD79}"/>
              </a:ext>
            </a:extLst>
          </p:cNvPr>
          <p:cNvSpPr txBox="1"/>
          <p:nvPr/>
        </p:nvSpPr>
        <p:spPr>
          <a:xfrm>
            <a:off x="4889499" y="924960"/>
            <a:ext cx="6699623" cy="1077218"/>
          </a:xfrm>
          <a:prstGeom prst="rect">
            <a:avLst/>
          </a:prstGeom>
          <a:noFill/>
        </p:spPr>
        <p:txBody>
          <a:bodyPr wrap="square">
            <a:spAutoFit/>
          </a:bodyPr>
          <a:lstStyle/>
          <a:p>
            <a:pPr algn="ctr"/>
            <a:r>
              <a:rPr lang="en-GB" sz="3200" b="1" dirty="0">
                <a:solidFill>
                  <a:schemeClr val="accent5">
                    <a:lumMod val="10000"/>
                  </a:schemeClr>
                </a:solidFill>
                <a:highlight>
                  <a:srgbClr val="FFFF00"/>
                </a:highlight>
              </a:rPr>
              <a:t>QUESTION – Would RLE be effective on this image? Why?</a:t>
            </a:r>
          </a:p>
        </p:txBody>
      </p:sp>
      <p:sp>
        <p:nvSpPr>
          <p:cNvPr id="6" name="TextBox 5">
            <a:extLst>
              <a:ext uri="{FF2B5EF4-FFF2-40B4-BE49-F238E27FC236}">
                <a16:creationId xmlns:a16="http://schemas.microsoft.com/office/drawing/2014/main" id="{1FB9FB3C-4426-CE45-9FCE-A0B9DEAABA46}"/>
              </a:ext>
            </a:extLst>
          </p:cNvPr>
          <p:cNvSpPr txBox="1"/>
          <p:nvPr/>
        </p:nvSpPr>
        <p:spPr>
          <a:xfrm>
            <a:off x="4781177" y="2009255"/>
            <a:ext cx="7410823" cy="707886"/>
          </a:xfrm>
          <a:prstGeom prst="rect">
            <a:avLst/>
          </a:prstGeom>
          <a:noFill/>
        </p:spPr>
        <p:txBody>
          <a:bodyPr wrap="square" rtlCol="0">
            <a:spAutoFit/>
          </a:bodyPr>
          <a:lstStyle/>
          <a:p>
            <a:pPr algn="l" fontAlgn="base"/>
            <a:r>
              <a:rPr lang="en-GB" sz="2000" b="0" i="0" dirty="0">
                <a:solidFill>
                  <a:srgbClr val="21242C"/>
                </a:solidFill>
                <a:effectLst/>
                <a:latin typeface="Lato" panose="020F0502020204030204" pitchFamily="34" charset="0"/>
              </a:rPr>
              <a:t>Every pixel in that icon is a </a:t>
            </a:r>
            <a:r>
              <a:rPr lang="en-GB" sz="2000" b="1" i="0" dirty="0">
                <a:solidFill>
                  <a:srgbClr val="21242C"/>
                </a:solidFill>
                <a:effectLst/>
                <a:latin typeface="inherit"/>
              </a:rPr>
              <a:t>different </a:t>
            </a:r>
            <a:r>
              <a:rPr lang="en-GB" sz="2000" b="1" i="0" dirty="0" err="1">
                <a:solidFill>
                  <a:srgbClr val="21242C"/>
                </a:solidFill>
                <a:effectLst/>
                <a:latin typeface="inherit"/>
              </a:rPr>
              <a:t>color</a:t>
            </a:r>
            <a:r>
              <a:rPr lang="en-GB" sz="2000" b="0" i="0" dirty="0">
                <a:solidFill>
                  <a:srgbClr val="21242C"/>
                </a:solidFill>
                <a:effectLst/>
                <a:latin typeface="Lato" panose="020F0502020204030204" pitchFamily="34" charset="0"/>
              </a:rPr>
              <a:t>, and there are </a:t>
            </a:r>
            <a:r>
              <a:rPr lang="en-GB" sz="2000" b="1" i="0" dirty="0">
                <a:solidFill>
                  <a:srgbClr val="21242C"/>
                </a:solidFill>
                <a:effectLst/>
                <a:latin typeface="inherit"/>
              </a:rPr>
              <a:t>no runs</a:t>
            </a:r>
            <a:r>
              <a:rPr lang="en-GB" sz="2000" b="0" i="0" dirty="0">
                <a:solidFill>
                  <a:srgbClr val="21242C"/>
                </a:solidFill>
                <a:effectLst/>
                <a:latin typeface="Lato" panose="020F0502020204030204" pitchFamily="34" charset="0"/>
              </a:rPr>
              <a:t>.</a:t>
            </a:r>
          </a:p>
          <a:p>
            <a:pPr algn="l" fontAlgn="base"/>
            <a:r>
              <a:rPr lang="en-GB" sz="2000" b="0" i="0" dirty="0">
                <a:solidFill>
                  <a:srgbClr val="21242C"/>
                </a:solidFill>
                <a:effectLst/>
                <a:latin typeface="Lato" panose="020F0502020204030204" pitchFamily="34" charset="0"/>
              </a:rPr>
              <a:t>Run-length-encoding can't compress an image like that at all.</a:t>
            </a:r>
          </a:p>
        </p:txBody>
      </p:sp>
      <p:grpSp>
        <p:nvGrpSpPr>
          <p:cNvPr id="9" name="Group 8">
            <a:extLst>
              <a:ext uri="{FF2B5EF4-FFF2-40B4-BE49-F238E27FC236}">
                <a16:creationId xmlns:a16="http://schemas.microsoft.com/office/drawing/2014/main" id="{F2EB75B4-FEDF-BBD7-3B23-86A6FED5F8C3}"/>
              </a:ext>
            </a:extLst>
          </p:cNvPr>
          <p:cNvGrpSpPr/>
          <p:nvPr/>
        </p:nvGrpSpPr>
        <p:grpSpPr>
          <a:xfrm>
            <a:off x="4781176" y="2855640"/>
            <a:ext cx="7410823" cy="3884719"/>
            <a:chOff x="4781176" y="2855640"/>
            <a:chExt cx="7410823" cy="3884719"/>
          </a:xfrm>
        </p:grpSpPr>
        <p:sp>
          <p:nvSpPr>
            <p:cNvPr id="7" name="TextBox 6">
              <a:extLst>
                <a:ext uri="{FF2B5EF4-FFF2-40B4-BE49-F238E27FC236}">
                  <a16:creationId xmlns:a16="http://schemas.microsoft.com/office/drawing/2014/main" id="{90F949C6-84F8-0221-420A-A6A13B4A6931}"/>
                </a:ext>
              </a:extLst>
            </p:cNvPr>
            <p:cNvSpPr txBox="1"/>
            <p:nvPr/>
          </p:nvSpPr>
          <p:spPr>
            <a:xfrm>
              <a:off x="4781176" y="2855640"/>
              <a:ext cx="7410823" cy="1015663"/>
            </a:xfrm>
            <a:prstGeom prst="rect">
              <a:avLst/>
            </a:prstGeom>
            <a:noFill/>
          </p:spPr>
          <p:txBody>
            <a:bodyPr wrap="square" rtlCol="0">
              <a:spAutoFit/>
            </a:bodyPr>
            <a:lstStyle/>
            <a:p>
              <a:pPr algn="l" fontAlgn="base"/>
              <a:r>
                <a:rPr lang="en-GB" sz="2000" b="0" i="0" dirty="0">
                  <a:solidFill>
                    <a:srgbClr val="21242C"/>
                  </a:solidFill>
                  <a:effectLst/>
                  <a:latin typeface="Lato" panose="020F0502020204030204" pitchFamily="34" charset="0"/>
                </a:rPr>
                <a:t>You might think that most pictures are not like this, but actually, in most photographs, if you zoom in, there are lots and lots of variations of different shades of colours that are NOT the same.</a:t>
              </a:r>
            </a:p>
          </p:txBody>
        </p:sp>
        <p:grpSp>
          <p:nvGrpSpPr>
            <p:cNvPr id="8" name="Group 7">
              <a:extLst>
                <a:ext uri="{FF2B5EF4-FFF2-40B4-BE49-F238E27FC236}">
                  <a16:creationId xmlns:a16="http://schemas.microsoft.com/office/drawing/2014/main" id="{23F6BF74-395C-35CD-7C6A-9475B5E7E888}"/>
                </a:ext>
              </a:extLst>
            </p:cNvPr>
            <p:cNvGrpSpPr/>
            <p:nvPr/>
          </p:nvGrpSpPr>
          <p:grpSpPr>
            <a:xfrm>
              <a:off x="5257800" y="3939567"/>
              <a:ext cx="5816600" cy="2800792"/>
              <a:chOff x="5257800" y="3939567"/>
              <a:chExt cx="5816600" cy="2800792"/>
            </a:xfrm>
          </p:grpSpPr>
          <p:pic>
            <p:nvPicPr>
              <p:cNvPr id="1026" name="Picture 2" descr="A photo of a dog staring intently at a computer screen.">
                <a:extLst>
                  <a:ext uri="{FF2B5EF4-FFF2-40B4-BE49-F238E27FC236}">
                    <a16:creationId xmlns:a16="http://schemas.microsoft.com/office/drawing/2014/main" id="{A81FFEE1-514E-4A96-8F61-354A9B13AF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7800" y="4051973"/>
                <a:ext cx="1905000" cy="25431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 pixelated grid zoomed into the snout of a dog looking at a computer screen. The pixels are blue-ish and orange-ish, but they are a large number of shades of blue and orange.">
                <a:extLst>
                  <a:ext uri="{FF2B5EF4-FFF2-40B4-BE49-F238E27FC236}">
                    <a16:creationId xmlns:a16="http://schemas.microsoft.com/office/drawing/2014/main" id="{A2F1F501-62A2-8F04-1DF6-B57FCF0BB7C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3939567"/>
                <a:ext cx="3778250" cy="2800792"/>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113786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107577" y="1559859"/>
            <a:ext cx="12084423" cy="369332"/>
          </a:xfrm>
          <a:prstGeom prst="rect">
            <a:avLst/>
          </a:prstGeom>
          <a:noFill/>
        </p:spPr>
        <p:txBody>
          <a:bodyPr wrap="square" rtlCol="0">
            <a:spAutoFit/>
          </a:bodyPr>
          <a:lstStyle/>
          <a:p>
            <a:r>
              <a:rPr lang="en-GB" dirty="0">
                <a:solidFill>
                  <a:schemeClr val="bg2">
                    <a:lumMod val="10000"/>
                  </a:schemeClr>
                </a:solidFill>
              </a:rPr>
              <a:t>This icon would be referred to as a “1-bit colour” image.</a:t>
            </a:r>
          </a:p>
        </p:txBody>
      </p:sp>
      <p:sp>
        <p:nvSpPr>
          <p:cNvPr id="13" name="Rounded Rectangular Callout 12"/>
          <p:cNvSpPr/>
          <p:nvPr/>
        </p:nvSpPr>
        <p:spPr>
          <a:xfrm>
            <a:off x="7502958" y="4130206"/>
            <a:ext cx="3688206" cy="1096887"/>
          </a:xfrm>
          <a:prstGeom prst="wedgeRoundRectCallout">
            <a:avLst>
              <a:gd name="adj1" fmla="val -58266"/>
              <a:gd name="adj2" fmla="val -21489"/>
              <a:gd name="adj3" fmla="val 16667"/>
            </a:avLst>
          </a:prstGeom>
          <a:solidFill>
            <a:schemeClr val="bg1"/>
          </a:solidFill>
          <a:ln w="38100">
            <a:solidFill>
              <a:srgbClr val="824C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rgbClr val="538135"/>
                </a:solidFill>
              </a:rPr>
              <a:t>DISCUSSION:</a:t>
            </a:r>
            <a:endParaRPr lang="en-GB" sz="1400" dirty="0">
              <a:solidFill>
                <a:srgbClr val="538135"/>
              </a:solidFill>
            </a:endParaRPr>
          </a:p>
          <a:p>
            <a:pPr algn="ctr"/>
            <a:r>
              <a:rPr lang="en-GB" dirty="0">
                <a:solidFill>
                  <a:schemeClr val="bg2">
                    <a:lumMod val="10000"/>
                  </a:schemeClr>
                </a:solidFill>
              </a:rPr>
              <a:t>What does 24-bit colour mean?</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17054" y="3928577"/>
            <a:ext cx="3048000" cy="2167128"/>
          </a:xfrm>
          <a:prstGeom prst="rect">
            <a:avLst/>
          </a:prstGeom>
        </p:spPr>
      </p:pic>
      <p:sp>
        <p:nvSpPr>
          <p:cNvPr id="5" name="Rectangle 4"/>
          <p:cNvSpPr/>
          <p:nvPr/>
        </p:nvSpPr>
        <p:spPr>
          <a:xfrm>
            <a:off x="3917054" y="3211093"/>
            <a:ext cx="5229573" cy="369332"/>
          </a:xfrm>
          <a:prstGeom prst="rect">
            <a:avLst/>
          </a:prstGeom>
        </p:spPr>
        <p:txBody>
          <a:bodyPr wrap="none">
            <a:spAutoFit/>
          </a:bodyPr>
          <a:lstStyle/>
          <a:p>
            <a:r>
              <a:rPr lang="en-GB" dirty="0">
                <a:solidFill>
                  <a:schemeClr val="bg2">
                    <a:lumMod val="10000"/>
                  </a:schemeClr>
                </a:solidFill>
              </a:rPr>
              <a:t>Most photographs would be stored with 24-bit colour.</a:t>
            </a:r>
          </a:p>
        </p:txBody>
      </p:sp>
      <p:sp>
        <p:nvSpPr>
          <p:cNvPr id="11" name="Rounded Rectangular Callout 10"/>
          <p:cNvSpPr/>
          <p:nvPr/>
        </p:nvSpPr>
        <p:spPr>
          <a:xfrm>
            <a:off x="7901018" y="5547261"/>
            <a:ext cx="3688206" cy="1096887"/>
          </a:xfrm>
          <a:prstGeom prst="wedgeRoundRectCallout">
            <a:avLst>
              <a:gd name="adj1" fmla="val -22002"/>
              <a:gd name="adj2" fmla="val -65037"/>
              <a:gd name="adj3" fmla="val 16667"/>
            </a:avLst>
          </a:prstGeom>
          <a:solidFill>
            <a:schemeClr val="bg1"/>
          </a:solidFill>
          <a:ln w="38100">
            <a:solidFill>
              <a:srgbClr val="824C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rgbClr val="538135"/>
                </a:solidFill>
              </a:rPr>
              <a:t>DISCUSSION:</a:t>
            </a:r>
            <a:endParaRPr lang="en-GB" sz="1400" dirty="0">
              <a:solidFill>
                <a:srgbClr val="538135"/>
              </a:solidFill>
            </a:endParaRPr>
          </a:p>
          <a:p>
            <a:pPr algn="ctr"/>
            <a:r>
              <a:rPr lang="en-GB" dirty="0">
                <a:solidFill>
                  <a:schemeClr val="bg2">
                    <a:lumMod val="10000"/>
                  </a:schemeClr>
                </a:solidFill>
              </a:rPr>
              <a:t>What is the implication for file size?</a:t>
            </a:r>
          </a:p>
        </p:txBody>
      </p:sp>
      <p:sp>
        <p:nvSpPr>
          <p:cNvPr id="12" name="Cloud Callout 11"/>
          <p:cNvSpPr/>
          <p:nvPr/>
        </p:nvSpPr>
        <p:spPr>
          <a:xfrm>
            <a:off x="8955740" y="1721224"/>
            <a:ext cx="3079377" cy="2088814"/>
          </a:xfrm>
          <a:prstGeom prst="cloudCallout">
            <a:avLst>
              <a:gd name="adj1" fmla="val -11871"/>
              <a:gd name="adj2" fmla="val 82272"/>
            </a:avLst>
          </a:prstGeom>
          <a:solidFill>
            <a:schemeClr val="bg1"/>
          </a:solidFill>
          <a:ln>
            <a:solidFill>
              <a:srgbClr val="824C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24 bits needed for each pixel.</a:t>
            </a:r>
          </a:p>
          <a:p>
            <a:pPr algn="ctr"/>
            <a:r>
              <a:rPr lang="en-GB" dirty="0">
                <a:solidFill>
                  <a:schemeClr val="tx1"/>
                </a:solidFill>
              </a:rPr>
              <a:t>8 for red, 8 for green, 8 for blue.</a:t>
            </a:r>
          </a:p>
        </p:txBody>
      </p:sp>
      <p:sp>
        <p:nvSpPr>
          <p:cNvPr id="14" name="Cloud Callout 13"/>
          <p:cNvSpPr/>
          <p:nvPr/>
        </p:nvSpPr>
        <p:spPr>
          <a:xfrm>
            <a:off x="4454011" y="5245768"/>
            <a:ext cx="3079377" cy="1198089"/>
          </a:xfrm>
          <a:prstGeom prst="cloudCallout">
            <a:avLst>
              <a:gd name="adj1" fmla="val 67605"/>
              <a:gd name="adj2" fmla="val -6328"/>
            </a:avLst>
          </a:prstGeom>
          <a:solidFill>
            <a:schemeClr val="bg1"/>
          </a:solidFill>
          <a:ln>
            <a:solidFill>
              <a:srgbClr val="824C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Significantly larger. </a:t>
            </a:r>
          </a:p>
        </p:txBody>
      </p:sp>
      <p:graphicFrame>
        <p:nvGraphicFramePr>
          <p:cNvPr id="15" name="Table 14"/>
          <p:cNvGraphicFramePr>
            <a:graphicFrameLocks noGrp="1"/>
          </p:cNvGraphicFramePr>
          <p:nvPr/>
        </p:nvGraphicFramePr>
        <p:xfrm>
          <a:off x="490217" y="2262888"/>
          <a:ext cx="3065776" cy="2749253"/>
        </p:xfrm>
        <a:graphic>
          <a:graphicData uri="http://schemas.openxmlformats.org/drawingml/2006/table">
            <a:tbl>
              <a:tblPr/>
              <a:tblGrid>
                <a:gridCol w="191611">
                  <a:extLst>
                    <a:ext uri="{9D8B030D-6E8A-4147-A177-3AD203B41FA5}">
                      <a16:colId xmlns:a16="http://schemas.microsoft.com/office/drawing/2014/main" val="607330972"/>
                    </a:ext>
                  </a:extLst>
                </a:gridCol>
                <a:gridCol w="191611">
                  <a:extLst>
                    <a:ext uri="{9D8B030D-6E8A-4147-A177-3AD203B41FA5}">
                      <a16:colId xmlns:a16="http://schemas.microsoft.com/office/drawing/2014/main" val="1294880589"/>
                    </a:ext>
                  </a:extLst>
                </a:gridCol>
                <a:gridCol w="191611">
                  <a:extLst>
                    <a:ext uri="{9D8B030D-6E8A-4147-A177-3AD203B41FA5}">
                      <a16:colId xmlns:a16="http://schemas.microsoft.com/office/drawing/2014/main" val="1346967176"/>
                    </a:ext>
                  </a:extLst>
                </a:gridCol>
                <a:gridCol w="191611">
                  <a:extLst>
                    <a:ext uri="{9D8B030D-6E8A-4147-A177-3AD203B41FA5}">
                      <a16:colId xmlns:a16="http://schemas.microsoft.com/office/drawing/2014/main" val="3723321610"/>
                    </a:ext>
                  </a:extLst>
                </a:gridCol>
                <a:gridCol w="191611">
                  <a:extLst>
                    <a:ext uri="{9D8B030D-6E8A-4147-A177-3AD203B41FA5}">
                      <a16:colId xmlns:a16="http://schemas.microsoft.com/office/drawing/2014/main" val="3820238077"/>
                    </a:ext>
                  </a:extLst>
                </a:gridCol>
                <a:gridCol w="191611">
                  <a:extLst>
                    <a:ext uri="{9D8B030D-6E8A-4147-A177-3AD203B41FA5}">
                      <a16:colId xmlns:a16="http://schemas.microsoft.com/office/drawing/2014/main" val="3231033665"/>
                    </a:ext>
                  </a:extLst>
                </a:gridCol>
                <a:gridCol w="191611">
                  <a:extLst>
                    <a:ext uri="{9D8B030D-6E8A-4147-A177-3AD203B41FA5}">
                      <a16:colId xmlns:a16="http://schemas.microsoft.com/office/drawing/2014/main" val="139907249"/>
                    </a:ext>
                  </a:extLst>
                </a:gridCol>
                <a:gridCol w="191611">
                  <a:extLst>
                    <a:ext uri="{9D8B030D-6E8A-4147-A177-3AD203B41FA5}">
                      <a16:colId xmlns:a16="http://schemas.microsoft.com/office/drawing/2014/main" val="1769140638"/>
                    </a:ext>
                  </a:extLst>
                </a:gridCol>
                <a:gridCol w="191611">
                  <a:extLst>
                    <a:ext uri="{9D8B030D-6E8A-4147-A177-3AD203B41FA5}">
                      <a16:colId xmlns:a16="http://schemas.microsoft.com/office/drawing/2014/main" val="988417589"/>
                    </a:ext>
                  </a:extLst>
                </a:gridCol>
                <a:gridCol w="191611">
                  <a:extLst>
                    <a:ext uri="{9D8B030D-6E8A-4147-A177-3AD203B41FA5}">
                      <a16:colId xmlns:a16="http://schemas.microsoft.com/office/drawing/2014/main" val="1008078004"/>
                    </a:ext>
                  </a:extLst>
                </a:gridCol>
                <a:gridCol w="191611">
                  <a:extLst>
                    <a:ext uri="{9D8B030D-6E8A-4147-A177-3AD203B41FA5}">
                      <a16:colId xmlns:a16="http://schemas.microsoft.com/office/drawing/2014/main" val="920379905"/>
                    </a:ext>
                  </a:extLst>
                </a:gridCol>
                <a:gridCol w="191611">
                  <a:extLst>
                    <a:ext uri="{9D8B030D-6E8A-4147-A177-3AD203B41FA5}">
                      <a16:colId xmlns:a16="http://schemas.microsoft.com/office/drawing/2014/main" val="2719566955"/>
                    </a:ext>
                  </a:extLst>
                </a:gridCol>
                <a:gridCol w="191611">
                  <a:extLst>
                    <a:ext uri="{9D8B030D-6E8A-4147-A177-3AD203B41FA5}">
                      <a16:colId xmlns:a16="http://schemas.microsoft.com/office/drawing/2014/main" val="3382518396"/>
                    </a:ext>
                  </a:extLst>
                </a:gridCol>
                <a:gridCol w="191611">
                  <a:extLst>
                    <a:ext uri="{9D8B030D-6E8A-4147-A177-3AD203B41FA5}">
                      <a16:colId xmlns:a16="http://schemas.microsoft.com/office/drawing/2014/main" val="1622831415"/>
                    </a:ext>
                  </a:extLst>
                </a:gridCol>
                <a:gridCol w="191611">
                  <a:extLst>
                    <a:ext uri="{9D8B030D-6E8A-4147-A177-3AD203B41FA5}">
                      <a16:colId xmlns:a16="http://schemas.microsoft.com/office/drawing/2014/main" val="1023456296"/>
                    </a:ext>
                  </a:extLst>
                </a:gridCol>
                <a:gridCol w="191611">
                  <a:extLst>
                    <a:ext uri="{9D8B030D-6E8A-4147-A177-3AD203B41FA5}">
                      <a16:colId xmlns:a16="http://schemas.microsoft.com/office/drawing/2014/main" val="476416907"/>
                    </a:ext>
                  </a:extLst>
                </a:gridCol>
              </a:tblGrid>
              <a:tr h="171293">
                <a:tc>
                  <a:txBody>
                    <a:bodyPr/>
                    <a:lstStyle/>
                    <a:p>
                      <a:pPr algn="ctr" fontAlgn="b"/>
                      <a:r>
                        <a:rPr lang="en-GB" sz="900" b="0" i="0" u="none" strike="noStrike" dirty="0">
                          <a:solidFill>
                            <a:srgbClr val="000000"/>
                          </a:solidFill>
                          <a:effectLst/>
                          <a:latin typeface="Calibri" panose="020F0502020204030204" pitchFamily="34" charset="0"/>
                        </a:rPr>
                        <a:t>1</a:t>
                      </a:r>
                    </a:p>
                  </a:txBody>
                  <a:tcPr marL="7884" marR="7884" marT="7884"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900" b="0" i="0" u="none" strike="noStrike" dirty="0">
                          <a:solidFill>
                            <a:srgbClr val="000000"/>
                          </a:solidFill>
                          <a:effectLst/>
                          <a:latin typeface="Calibri" panose="020F0502020204030204" pitchFamily="34" charset="0"/>
                        </a:rPr>
                        <a:t>1</a:t>
                      </a:r>
                    </a:p>
                  </a:txBody>
                  <a:tcPr marL="7884" marR="7884" marT="7884"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900" b="0" i="0" u="none" strike="noStrike" dirty="0">
                          <a:solidFill>
                            <a:srgbClr val="000000"/>
                          </a:solidFill>
                          <a:effectLst/>
                          <a:latin typeface="Calibri" panose="020F0502020204030204" pitchFamily="34" charset="0"/>
                        </a:rPr>
                        <a:t>1</a:t>
                      </a:r>
                    </a:p>
                  </a:txBody>
                  <a:tcPr marL="7884" marR="7884" marT="7884"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3788209326"/>
                  </a:ext>
                </a:extLst>
              </a:tr>
              <a:tr h="171293">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dirty="0">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339866502"/>
                  </a:ext>
                </a:extLst>
              </a:tr>
              <a:tr h="171293">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dirty="0">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dirty="0">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dirty="0">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3314018628"/>
                  </a:ext>
                </a:extLst>
              </a:tr>
              <a:tr h="171293">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dirty="0">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dirty="0">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4190122822"/>
                  </a:ext>
                </a:extLst>
              </a:tr>
              <a:tr h="171293">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dirty="0">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dirty="0">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dirty="0">
                          <a:solidFill>
                            <a:srgbClr val="000000"/>
                          </a:solidFill>
                          <a:effectLst/>
                          <a:latin typeface="Calibri" panose="020F0502020204030204" pitchFamily="34" charset="0"/>
                        </a:rPr>
                        <a:t>1</a:t>
                      </a:r>
                    </a:p>
                  </a:txBody>
                  <a:tcPr marL="7884" marR="7884" marT="7884"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692906930"/>
                  </a:ext>
                </a:extLst>
              </a:tr>
              <a:tr h="171293">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dirty="0">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dirty="0">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556791739"/>
                  </a:ext>
                </a:extLst>
              </a:tr>
              <a:tr h="171293">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dirty="0">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dirty="0">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378422564"/>
                  </a:ext>
                </a:extLst>
              </a:tr>
              <a:tr h="171293">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dirty="0">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478734413"/>
                  </a:ext>
                </a:extLst>
              </a:tr>
              <a:tr h="171293">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dirty="0">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2729405844"/>
                  </a:ext>
                </a:extLst>
              </a:tr>
              <a:tr h="171293">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dirty="0">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2585021661"/>
                  </a:ext>
                </a:extLst>
              </a:tr>
              <a:tr h="171293">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dirty="0">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26028528"/>
                  </a:ext>
                </a:extLst>
              </a:tr>
              <a:tr h="171293">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dirty="0">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3628705808"/>
                  </a:ext>
                </a:extLst>
              </a:tr>
              <a:tr h="171293">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dirty="0">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232962226"/>
                  </a:ext>
                </a:extLst>
              </a:tr>
              <a:tr h="171293">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FFFFFF"/>
                          </a:solidFill>
                          <a:effectLst/>
                          <a:latin typeface="Calibri" panose="020F0502020204030204" pitchFamily="34" charset="0"/>
                        </a:rPr>
                        <a:t>0</a:t>
                      </a:r>
                    </a:p>
                  </a:txBody>
                  <a:tcPr marL="7884" marR="7884" marT="7884" marB="0" anchor="ctr">
                    <a:lnL>
                      <a:noFill/>
                    </a:lnL>
                    <a:lnR>
                      <a:noFill/>
                    </a:lnR>
                    <a:lnT>
                      <a:noFill/>
                    </a:lnT>
                    <a:lnB>
                      <a:noFill/>
                    </a:lnB>
                    <a:solidFill>
                      <a:srgbClr val="000000"/>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dirty="0">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535775361"/>
                  </a:ext>
                </a:extLst>
              </a:tr>
              <a:tr h="171293">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dirty="0">
                          <a:solidFill>
                            <a:srgbClr val="000000"/>
                          </a:solidFill>
                          <a:effectLst/>
                          <a:latin typeface="Calibri" panose="020F0502020204030204" pitchFamily="34" charset="0"/>
                        </a:rPr>
                        <a:t>1</a:t>
                      </a:r>
                    </a:p>
                  </a:txBody>
                  <a:tcPr marL="7884" marR="7884" marT="7884" marB="0" anchor="ctr">
                    <a:lnL>
                      <a:noFill/>
                    </a:lnL>
                    <a:lnR>
                      <a:noFill/>
                    </a:lnR>
                    <a:lnT>
                      <a:noFill/>
                    </a:lnT>
                    <a:lnB>
                      <a:noFill/>
                    </a:lnB>
                    <a:solidFill>
                      <a:srgbClr val="FFFFFF"/>
                    </a:solidFill>
                  </a:tcPr>
                </a:tc>
                <a:tc>
                  <a:txBody>
                    <a:bodyPr/>
                    <a:lstStyle/>
                    <a:p>
                      <a:pPr algn="ctr" fontAlgn="b"/>
                      <a:r>
                        <a:rPr lang="en-GB" sz="900" b="0" i="0" u="none" strike="noStrike" dirty="0">
                          <a:solidFill>
                            <a:srgbClr val="000000"/>
                          </a:solidFill>
                          <a:effectLst/>
                          <a:latin typeface="Calibri" panose="020F0502020204030204" pitchFamily="34" charset="0"/>
                        </a:rPr>
                        <a:t>1</a:t>
                      </a:r>
                    </a:p>
                  </a:txBody>
                  <a:tcPr marL="7884" marR="7884" marT="7884"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3891043046"/>
                  </a:ext>
                </a:extLst>
              </a:tr>
              <a:tr h="179858">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a:t>
                      </a:r>
                    </a:p>
                  </a:txBody>
                  <a:tcPr marL="7884" marR="7884" marT="7884"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dirty="0">
                          <a:solidFill>
                            <a:srgbClr val="000000"/>
                          </a:solidFill>
                          <a:effectLst/>
                          <a:latin typeface="Calibri" panose="020F0502020204030204" pitchFamily="34" charset="0"/>
                        </a:rPr>
                        <a:t>1</a:t>
                      </a:r>
                    </a:p>
                  </a:txBody>
                  <a:tcPr marL="7884" marR="7884" marT="7884"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960753284"/>
                  </a:ext>
                </a:extLst>
              </a:tr>
            </a:tbl>
          </a:graphicData>
        </a:graphic>
      </p:graphicFrame>
    </p:spTree>
    <p:extLst>
      <p:ext uri="{BB962C8B-B14F-4D97-AF65-F5344CB8AC3E}">
        <p14:creationId xmlns:p14="http://schemas.microsoft.com/office/powerpoint/2010/main" val="1134365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2FE6400-AF01-1B7E-D019-45343E7AAE2B}"/>
              </a:ext>
            </a:extLst>
          </p:cNvPr>
          <p:cNvSpPr txBox="1"/>
          <p:nvPr/>
        </p:nvSpPr>
        <p:spPr>
          <a:xfrm>
            <a:off x="212724" y="1046540"/>
            <a:ext cx="6772275" cy="5262979"/>
          </a:xfrm>
          <a:prstGeom prst="rect">
            <a:avLst/>
          </a:prstGeom>
          <a:noFill/>
        </p:spPr>
        <p:txBody>
          <a:bodyPr wrap="square">
            <a:spAutoFit/>
          </a:bodyPr>
          <a:lstStyle/>
          <a:p>
            <a:pPr algn="l" fontAlgn="base"/>
            <a:r>
              <a:rPr lang="en-GB" sz="2400" b="1" i="0" dirty="0">
                <a:solidFill>
                  <a:srgbClr val="21242C"/>
                </a:solidFill>
                <a:effectLst/>
                <a:latin typeface="inherit"/>
              </a:rPr>
              <a:t>Uses for RLE</a:t>
            </a:r>
          </a:p>
          <a:p>
            <a:pPr algn="l" fontAlgn="base"/>
            <a:r>
              <a:rPr lang="en-GB" sz="2400" b="0" i="0" dirty="0">
                <a:solidFill>
                  <a:srgbClr val="21242C"/>
                </a:solidFill>
                <a:effectLst/>
                <a:latin typeface="Lato" panose="020F0502020204030203" pitchFamily="34" charset="0"/>
              </a:rPr>
              <a:t>RLE compression was a very popular technique when most computer images were icons with limited </a:t>
            </a:r>
            <a:r>
              <a:rPr lang="en-GB" sz="2400" b="0" i="0" dirty="0" err="1">
                <a:solidFill>
                  <a:srgbClr val="21242C"/>
                </a:solidFill>
                <a:effectLst/>
                <a:latin typeface="Lato" panose="020F0502020204030203" pitchFamily="34" charset="0"/>
              </a:rPr>
              <a:t>color</a:t>
            </a:r>
            <a:r>
              <a:rPr lang="en-GB" sz="2400" b="0" i="0" dirty="0">
                <a:solidFill>
                  <a:srgbClr val="21242C"/>
                </a:solidFill>
                <a:effectLst/>
                <a:latin typeface="Lato" panose="020F0502020204030203" pitchFamily="34" charset="0"/>
              </a:rPr>
              <a:t> palettes.</a:t>
            </a:r>
          </a:p>
          <a:p>
            <a:pPr algn="l" fontAlgn="base"/>
            <a:r>
              <a:rPr lang="en-GB" sz="2400" b="0" i="0" dirty="0">
                <a:solidFill>
                  <a:srgbClr val="21242C"/>
                </a:solidFill>
                <a:effectLst/>
                <a:latin typeface="Lato" panose="020F0502020204030203" pitchFamily="34" charset="0"/>
              </a:rPr>
              <a:t>These days, our images are </a:t>
            </a:r>
            <a:r>
              <a:rPr lang="en-GB" sz="2400" b="1" i="0" u="sng" dirty="0">
                <a:solidFill>
                  <a:srgbClr val="21242C"/>
                </a:solidFill>
                <a:effectLst/>
                <a:latin typeface="Lato" panose="020F0502020204030203" pitchFamily="34" charset="0"/>
              </a:rPr>
              <a:t>more complex</a:t>
            </a:r>
            <a:r>
              <a:rPr lang="en-GB" sz="2400" b="0" i="0" dirty="0">
                <a:solidFill>
                  <a:srgbClr val="21242C"/>
                </a:solidFill>
                <a:effectLst/>
                <a:latin typeface="Lato" panose="020F0502020204030203" pitchFamily="34" charset="0"/>
              </a:rPr>
              <a:t> and don't contain as many runs of the same </a:t>
            </a:r>
            <a:r>
              <a:rPr lang="en-GB" sz="2400" b="0" i="0" dirty="0" err="1">
                <a:solidFill>
                  <a:srgbClr val="21242C"/>
                </a:solidFill>
                <a:effectLst/>
                <a:latin typeface="Lato" panose="020F0502020204030203" pitchFamily="34" charset="0"/>
              </a:rPr>
              <a:t>color</a:t>
            </a:r>
            <a:r>
              <a:rPr lang="en-GB" sz="2400" b="0" i="0" dirty="0">
                <a:solidFill>
                  <a:srgbClr val="21242C"/>
                </a:solidFill>
                <a:effectLst/>
                <a:latin typeface="Lato" panose="020F0502020204030203" pitchFamily="34" charset="0"/>
              </a:rPr>
              <a:t>.</a:t>
            </a:r>
          </a:p>
          <a:p>
            <a:pPr algn="l" fontAlgn="base"/>
            <a:endParaRPr lang="en-GB" sz="2400" b="0" i="0" dirty="0">
              <a:solidFill>
                <a:srgbClr val="21242C"/>
              </a:solidFill>
              <a:effectLst/>
              <a:latin typeface="Lato" panose="020F0502020204030203" pitchFamily="34" charset="0"/>
            </a:endParaRPr>
          </a:p>
          <a:p>
            <a:pPr algn="l" fontAlgn="base"/>
            <a:r>
              <a:rPr lang="en-GB" sz="2400" b="1" i="0" dirty="0">
                <a:solidFill>
                  <a:srgbClr val="21242C"/>
                </a:solidFill>
                <a:effectLst/>
                <a:latin typeface="Lato" panose="020F0502020204030203" pitchFamily="34" charset="0"/>
              </a:rPr>
              <a:t>Where is RLE used today? </a:t>
            </a:r>
          </a:p>
          <a:p>
            <a:pPr algn="l" fontAlgn="base"/>
            <a:r>
              <a:rPr lang="en-GB" sz="2400" b="0" i="0" dirty="0">
                <a:solidFill>
                  <a:srgbClr val="21242C"/>
                </a:solidFill>
                <a:effectLst/>
                <a:latin typeface="Lato" panose="020F0502020204030203" pitchFamily="34" charset="0"/>
              </a:rPr>
              <a:t>Fax machines still use RLE for compressing the faxed documents, since they only need to represent black and white letters. </a:t>
            </a:r>
          </a:p>
          <a:p>
            <a:pPr algn="l" fontAlgn="base"/>
            <a:r>
              <a:rPr lang="en-GB" sz="2400" b="0" i="0" dirty="0">
                <a:solidFill>
                  <a:srgbClr val="21242C"/>
                </a:solidFill>
                <a:effectLst/>
                <a:latin typeface="Lato" panose="020F0502020204030203" pitchFamily="34" charset="0"/>
              </a:rPr>
              <a:t>JPEG images do use RLE during a final stage of compression, but they first use a </a:t>
            </a:r>
            <a:r>
              <a:rPr lang="en-GB" sz="2400" b="1" i="0" u="sng" dirty="0">
                <a:solidFill>
                  <a:srgbClr val="21242C"/>
                </a:solidFill>
                <a:effectLst/>
                <a:latin typeface="Lato" panose="020F0502020204030203" pitchFamily="34" charset="0"/>
              </a:rPr>
              <a:t>more complex algorithm</a:t>
            </a:r>
            <a:r>
              <a:rPr lang="en-GB" sz="2400" b="0" i="0" dirty="0">
                <a:solidFill>
                  <a:srgbClr val="21242C"/>
                </a:solidFill>
                <a:effectLst/>
                <a:latin typeface="Lato" panose="020F0502020204030203" pitchFamily="34" charset="0"/>
              </a:rPr>
              <a:t> to compress the photographic details.</a:t>
            </a:r>
          </a:p>
        </p:txBody>
      </p:sp>
      <p:pic>
        <p:nvPicPr>
          <p:cNvPr id="2050" name="Picture 2" descr="Bitmap - Free files and folders icons">
            <a:extLst>
              <a:ext uri="{FF2B5EF4-FFF2-40B4-BE49-F238E27FC236}">
                <a16:creationId xmlns:a16="http://schemas.microsoft.com/office/drawing/2014/main" id="{3D333D1D-8542-60CD-DD30-9DA5C0D701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89800" y="914400"/>
            <a:ext cx="2514600" cy="25146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8-bit Mario | Pixel art templates, Pixel art pattern, Pixel art">
            <a:extLst>
              <a:ext uri="{FF2B5EF4-FFF2-40B4-BE49-F238E27FC236}">
                <a16:creationId xmlns:a16="http://schemas.microsoft.com/office/drawing/2014/main" id="{AD96367A-D88D-87FD-5AEB-B734C394BA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07600" y="1046540"/>
            <a:ext cx="2184400" cy="21844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ow Fax Machines Work &amp; How to Fax in 2024 | Ooma">
            <a:extLst>
              <a:ext uri="{FF2B5EF4-FFF2-40B4-BE49-F238E27FC236}">
                <a16:creationId xmlns:a16="http://schemas.microsoft.com/office/drawing/2014/main" id="{644BABBB-AAFA-6337-951F-4DC27F15B6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39088" y="4247632"/>
            <a:ext cx="3160712" cy="19626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60189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52838556"/>
      </p:ext>
    </p:extLst>
  </p:cSld>
  <p:clrMapOvr>
    <a:masterClrMapping/>
  </p:clrMapOvr>
</p:sld>
</file>

<file path=ppt/theme/theme1.xml><?xml version="1.0" encoding="utf-8"?>
<a:theme xmlns:a="http://schemas.openxmlformats.org/drawingml/2006/main" name="Office Theme">
  <a:themeElements>
    <a:clrScheme name="Craig'n'Dave">
      <a:dk1>
        <a:srgbClr val="538135"/>
      </a:dk1>
      <a:lt1>
        <a:sysClr val="window" lastClr="FFFFFF"/>
      </a:lt1>
      <a:dk2>
        <a:srgbClr val="538135"/>
      </a:dk2>
      <a:lt2>
        <a:srgbClr val="E7E6E6"/>
      </a:lt2>
      <a:accent1>
        <a:srgbClr val="823554"/>
      </a:accent1>
      <a:accent2>
        <a:srgbClr val="824C35"/>
      </a:accent2>
      <a:accent3>
        <a:srgbClr val="357382"/>
      </a:accent3>
      <a:accent4>
        <a:srgbClr val="A5A5A5"/>
      </a:accent4>
      <a:accent5>
        <a:srgbClr val="E7E6E6"/>
      </a:accent5>
      <a:accent6>
        <a:srgbClr val="70AD47"/>
      </a:accent6>
      <a:hlink>
        <a:srgbClr val="548235"/>
      </a:hlink>
      <a:folHlink>
        <a:srgbClr val="548235"/>
      </a:folHlink>
    </a:clrScheme>
    <a:fontScheme name="Craig'n'Dave">
      <a:majorFont>
        <a:latin typeface="Century Gothic"/>
        <a:ea typeface=""/>
        <a:cs typeface=""/>
      </a:majorFont>
      <a:minorFont>
        <a:latin typeface="Calibri"/>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Craig'n'Dave">
      <a:dk1>
        <a:srgbClr val="538135"/>
      </a:dk1>
      <a:lt1>
        <a:sysClr val="window" lastClr="FFFFFF"/>
      </a:lt1>
      <a:dk2>
        <a:srgbClr val="538135"/>
      </a:dk2>
      <a:lt2>
        <a:srgbClr val="E7E6E6"/>
      </a:lt2>
      <a:accent1>
        <a:srgbClr val="823554"/>
      </a:accent1>
      <a:accent2>
        <a:srgbClr val="824C35"/>
      </a:accent2>
      <a:accent3>
        <a:srgbClr val="357382"/>
      </a:accent3>
      <a:accent4>
        <a:srgbClr val="A5A5A5"/>
      </a:accent4>
      <a:accent5>
        <a:srgbClr val="E7E6E6"/>
      </a:accent5>
      <a:accent6>
        <a:srgbClr val="70AD47"/>
      </a:accent6>
      <a:hlink>
        <a:srgbClr val="548235"/>
      </a:hlink>
      <a:folHlink>
        <a:srgbClr val="548235"/>
      </a:folHlink>
    </a:clrScheme>
    <a:fontScheme name="Craig'n'Dave">
      <a:majorFont>
        <a:latin typeface="Century Gothic"/>
        <a:ea typeface=""/>
        <a:cs typeface=""/>
      </a:majorFont>
      <a:minorFont>
        <a:latin typeface="Calibri"/>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E12D76C76354740B7CBBF2665045396" ma:contentTypeVersion="16" ma:contentTypeDescription="Create a new document." ma:contentTypeScope="" ma:versionID="5b3fbb9b8859c26e375e2fbd8dc46564">
  <xsd:schema xmlns:xsd="http://www.w3.org/2001/XMLSchema" xmlns:xs="http://www.w3.org/2001/XMLSchema" xmlns:p="http://schemas.microsoft.com/office/2006/metadata/properties" xmlns:ns2="37fe56ab-308d-4734-b74b-a558c810fcbe" xmlns:ns3="369e9b99-12c1-4e15-aac8-3dd6f2f561a0" targetNamespace="http://schemas.microsoft.com/office/2006/metadata/properties" ma:root="true" ma:fieldsID="aa382c965f7b93e1f365364eb4d4d4f9" ns2:_="" ns3:_="">
    <xsd:import namespace="37fe56ab-308d-4734-b74b-a558c810fcbe"/>
    <xsd:import namespace="369e9b99-12c1-4e15-aac8-3dd6f2f561a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ObjectDetectorVersions"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2:TaxCatchAll" minOccurs="0"/>
                <xsd:element ref="ns3:MediaServiceOCR" minOccurs="0"/>
                <xsd:element ref="ns3:MediaServiceSearchProperties"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fe56ab-308d-4734-b74b-a558c810fcbe"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041848ed-3784-454a-92c8-43fa528d5e0b}" ma:internalName="TaxCatchAll" ma:showField="CatchAllData" ma:web="37fe56ab-308d-4734-b74b-a558c810fcbe">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369e9b99-12c1-4e15-aac8-3dd6f2f561a0"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cb8c777a-c869-4013-8208-f2d218cb7a60"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369e9b99-12c1-4e15-aac8-3dd6f2f561a0">
      <Terms xmlns="http://schemas.microsoft.com/office/infopath/2007/PartnerControls"/>
    </lcf76f155ced4ddcb4097134ff3c332f>
    <TaxCatchAll xmlns="37fe56ab-308d-4734-b74b-a558c810fcbe" xsi:nil="true"/>
  </documentManagement>
</p:properties>
</file>

<file path=customXml/itemProps1.xml><?xml version="1.0" encoding="utf-8"?>
<ds:datastoreItem xmlns:ds="http://schemas.openxmlformats.org/officeDocument/2006/customXml" ds:itemID="{A9A1E46B-6DE7-4A1F-997E-624843330D25}"/>
</file>

<file path=customXml/itemProps2.xml><?xml version="1.0" encoding="utf-8"?>
<ds:datastoreItem xmlns:ds="http://schemas.openxmlformats.org/officeDocument/2006/customXml" ds:itemID="{DD333CAE-BD63-4C6F-B394-712C8900D5BF}"/>
</file>

<file path=customXml/itemProps3.xml><?xml version="1.0" encoding="utf-8"?>
<ds:datastoreItem xmlns:ds="http://schemas.openxmlformats.org/officeDocument/2006/customXml" ds:itemID="{9CF4A410-E053-4F57-AEE7-6A221E953633}"/>
</file>

<file path=docProps/app.xml><?xml version="1.0" encoding="utf-8"?>
<Properties xmlns="http://schemas.openxmlformats.org/officeDocument/2006/extended-properties" xmlns:vt="http://schemas.openxmlformats.org/officeDocument/2006/docPropsVTypes">
  <Template>Office Theme</Template>
  <TotalTime>456</TotalTime>
  <Words>3824</Words>
  <Application>Microsoft Office PowerPoint</Application>
  <PresentationFormat>Widescreen</PresentationFormat>
  <Paragraphs>1337</Paragraphs>
  <Slides>35</Slides>
  <Notes>2</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35</vt:i4>
      </vt:variant>
    </vt:vector>
  </HeadingPairs>
  <TitlesOfParts>
    <vt:vector size="47" baseType="lpstr">
      <vt:lpstr>Arial</vt:lpstr>
      <vt:lpstr>Arial Black</vt:lpstr>
      <vt:lpstr>Calibri</vt:lpstr>
      <vt:lpstr>Calibri Light</vt:lpstr>
      <vt:lpstr>Century Gothic</vt:lpstr>
      <vt:lpstr>Consolas</vt:lpstr>
      <vt:lpstr>inherit</vt:lpstr>
      <vt:lpstr>Lato</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Hillyard</dc:creator>
  <cp:lastModifiedBy>Paul Gorvin</cp:lastModifiedBy>
  <cp:revision>62</cp:revision>
  <dcterms:created xsi:type="dcterms:W3CDTF">2019-09-17T11:01:38Z</dcterms:created>
  <dcterms:modified xsi:type="dcterms:W3CDTF">2024-07-04T09:01:02Z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0x0101000E12D76C76354740B7CBBF2665045396</vt:lpwstr>
  </property>
</Properties>
</file>