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72" r:id="rId6"/>
    <p:sldId id="265" r:id="rId7"/>
    <p:sldId id="277" r:id="rId8"/>
    <p:sldId id="278" r:id="rId9"/>
    <p:sldId id="273" r:id="rId10"/>
    <p:sldId id="274" r:id="rId11"/>
    <p:sldId id="270" r:id="rId12"/>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4EA0"/>
    <a:srgbClr val="FF9999"/>
    <a:srgbClr val="FDB5E5"/>
    <a:srgbClr val="FDF0BB"/>
    <a:srgbClr val="FF6699"/>
    <a:srgbClr val="F6FD99"/>
    <a:srgbClr val="66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00E2E3-779C-48D0-4EEC-4BCBC1896B9E}" v="15" dt="2025-06-13T16:01:19.7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99" autoAdjust="0"/>
    <p:restoredTop sz="95897" autoAdjust="0"/>
  </p:normalViewPr>
  <p:slideViewPr>
    <p:cSldViewPr>
      <p:cViewPr>
        <p:scale>
          <a:sx n="100" d="100"/>
          <a:sy n="100" d="100"/>
        </p:scale>
        <p:origin x="2472" y="-133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Dulson" userId="S::ndulson@coombedean.co.uk::fa8b1f86-bd59-4862-bf15-96d7a77391e9" providerId="AD" clId="Web-{5900E2E3-779C-48D0-4EEC-4BCBC1896B9E}"/>
    <pc:docChg chg="modSld">
      <pc:chgData name="Natasha Dulson" userId="S::ndulson@coombedean.co.uk::fa8b1f86-bd59-4862-bf15-96d7a77391e9" providerId="AD" clId="Web-{5900E2E3-779C-48D0-4EEC-4BCBC1896B9E}" dt="2025-06-13T16:01:19.777" v="7" actId="20577"/>
      <pc:docMkLst>
        <pc:docMk/>
      </pc:docMkLst>
      <pc:sldChg chg="modSp">
        <pc:chgData name="Natasha Dulson" userId="S::ndulson@coombedean.co.uk::fa8b1f86-bd59-4862-bf15-96d7a77391e9" providerId="AD" clId="Web-{5900E2E3-779C-48D0-4EEC-4BCBC1896B9E}" dt="2025-06-13T16:01:19.777" v="7" actId="20577"/>
        <pc:sldMkLst>
          <pc:docMk/>
          <pc:sldMk cId="3549373906" sldId="256"/>
        </pc:sldMkLst>
        <pc:spChg chg="mod">
          <ac:chgData name="Natasha Dulson" userId="S::ndulson@coombedean.co.uk::fa8b1f86-bd59-4862-bf15-96d7a77391e9" providerId="AD" clId="Web-{5900E2E3-779C-48D0-4EEC-4BCBC1896B9E}" dt="2025-06-13T16:01:19.777" v="7" actId="20577"/>
          <ac:spMkLst>
            <pc:docMk/>
            <pc:sldMk cId="3549373906" sldId="256"/>
            <ac:spMk id="1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98D19E-A95F-4A94-9881-631E01C9E3A5}" type="datetimeFigureOut">
              <a:rPr lang="en-GB" smtClean="0"/>
              <a:t>13/06/2025</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991E36-8166-462B-883A-BA514E7D3AAB}" type="slidenum">
              <a:rPr lang="en-GB" smtClean="0"/>
              <a:t>‹#›</a:t>
            </a:fld>
            <a:endParaRPr lang="en-GB"/>
          </a:p>
        </p:txBody>
      </p:sp>
    </p:spTree>
    <p:extLst>
      <p:ext uri="{BB962C8B-B14F-4D97-AF65-F5344CB8AC3E}">
        <p14:creationId xmlns:p14="http://schemas.microsoft.com/office/powerpoint/2010/main" val="1346862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9322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99966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A15B95-B0E4-428C-ACA3-BD91C3CA9B80}" type="datetimeFigureOut">
              <a:rPr lang="en-GB" smtClean="0"/>
              <a:t>13/06/2025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973680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A15B95-B0E4-428C-ACA3-BD91C3CA9B80}" type="datetimeFigureOut">
              <a:rPr lang="en-GB" smtClean="0"/>
              <a:t>13/06/2025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024455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A15B95-B0E4-428C-ACA3-BD91C3CA9B80}" type="datetimeFigureOut">
              <a:rPr lang="en-GB" smtClean="0"/>
              <a:t>13/06/2025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74967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A15B95-B0E4-428C-ACA3-BD91C3CA9B80}" type="datetimeFigureOut">
              <a:rPr lang="en-GB" smtClean="0"/>
              <a:t>13/06/2025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90972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A15B95-B0E4-428C-ACA3-BD91C3CA9B80}" type="datetimeFigureOut">
              <a:rPr lang="en-GB" smtClean="0"/>
              <a:t>13/06/2025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36518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13/06/2025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60861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13/06/2025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77929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431188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13/06/2025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260234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1AA15B95-B0E4-428C-ACA3-BD91C3CA9B80}" type="datetimeFigureOut">
              <a:rPr lang="en-GB" smtClean="0"/>
              <a:t>13/06/2025</a:t>
            </a:fld>
            <a:endParaRPr lang="en-GB"/>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1D7E0CA6-420A-4C97-8A49-E65C830C79F9}" type="slidenum">
              <a:rPr lang="en-GB" smtClean="0"/>
              <a:t>‹#›</a:t>
            </a:fld>
            <a:endParaRPr lang="en-GB"/>
          </a:p>
        </p:txBody>
      </p:sp>
    </p:spTree>
    <p:extLst>
      <p:ext uri="{BB962C8B-B14F-4D97-AF65-F5344CB8AC3E}">
        <p14:creationId xmlns:p14="http://schemas.microsoft.com/office/powerpoint/2010/main" val="1294446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www.google.co.uk/url?sa=i&amp;rct=j&amp;q=&amp;esrc=s&amp;frm=1&amp;source=images&amp;cd=&amp;cad=rja&amp;uact=8&amp;ved=0CAcQjRw&amp;url=https://plus.google.com/105085645270474011331&amp;ei=fjqQVaenEczsUr3YgLAO&amp;bvm=bv.96783405,d.d24&amp;psig=AFQjCNE35VmaovTL2930n_uxY_uw8COw0g&amp;ust=1435601800030840" TargetMode="Externa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filestore.aqa.org.uk/resources/psychology/specifications/AQA-7181-7182-SP2015.PDF"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hyperlink" Target="https://www.tutor2u.net/psychology" TargetMode="External"/><Relationship Id="rId13"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senecalearning.com/" TargetMode="External"/><Relationship Id="rId12" Type="http://schemas.openxmlformats.org/officeDocument/2006/relationships/hyperlink" Target="https://www.illuminate.digital/aqapsych1/"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simplypsychology.org/a-level-psychology.html" TargetMode="External"/><Relationship Id="rId11" Type="http://schemas.openxmlformats.org/officeDocument/2006/relationships/hyperlink" Target="https://www.youtube.com/channel/UCqqIPOTshm8EM8CCWkCy9Pg" TargetMode="External"/><Relationship Id="rId5" Type="http://schemas.openxmlformats.org/officeDocument/2006/relationships/hyperlink" Target="mailto:ndulson@coombedean.co.uk" TargetMode="External"/><Relationship Id="rId10" Type="http://schemas.openxmlformats.org/officeDocument/2006/relationships/hyperlink" Target="https://www.youtube.com/channel/UCEA_qlpBQW9WzzjYUQ5-iIg" TargetMode="External"/><Relationship Id="rId4" Type="http://schemas.microsoft.com/office/2007/relationships/hdphoto" Target="../media/hdphoto1.wdp"/><Relationship Id="rId9" Type="http://schemas.openxmlformats.org/officeDocument/2006/relationships/hyperlink" Target="https://psychologylockdown.wordpres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www.simplypsychology.org/a-level-psychology.html" TargetMode="Externa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simplypsychology.org/a-level-psychology.html" TargetMode="External"/><Relationship Id="rId5" Type="http://schemas.openxmlformats.org/officeDocument/2006/relationships/image" Target="../media/image8.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simplypsychology.org/a-level-psychology.html" TargetMode="External"/><Relationship Id="rId5" Type="http://schemas.openxmlformats.org/officeDocument/2006/relationships/image" Target="../media/image8.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5" Type="http://schemas.openxmlformats.org/officeDocument/2006/relationships/image" Target="../media/image8.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0PokyYvuL7Q&amp;list=PLp8BSCLLWBUCuyMc0-2cHFid4x1xuXoQM" TargetMode="External"/><Relationship Id="rId3" Type="http://schemas.openxmlformats.org/officeDocument/2006/relationships/image" Target="../media/image1.png"/><Relationship Id="rId7" Type="http://schemas.openxmlformats.org/officeDocument/2006/relationships/hyperlink" Target="https://www.tutor2u.net/psychology/collections"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www.simplypsychology.org/a-level-psychology.html" TargetMode="External"/><Relationship Id="rId5" Type="http://schemas.openxmlformats.org/officeDocument/2006/relationships/hyperlink" Target="https://www.youtube.com/watch?v=vo4pMVb0R6M&amp;list=PLrt0cmU-e2BjX4fc9hJIF3EfsWZ3myTTJ" TargetMode="Externa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0578" y="1208584"/>
            <a:ext cx="5976664" cy="1938992"/>
          </a:xfrm>
          <a:prstGeom prst="rect">
            <a:avLst/>
          </a:prstGeom>
          <a:noFill/>
        </p:spPr>
        <p:txBody>
          <a:bodyPr wrap="square" rtlCol="0">
            <a:spAutoFit/>
          </a:bodyPr>
          <a:lstStyle/>
          <a:p>
            <a:pPr algn="ctr"/>
            <a:r>
              <a:rPr lang="en-GB" sz="4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A Level Psychology </a:t>
            </a:r>
          </a:p>
          <a:p>
            <a:pPr algn="ctr"/>
            <a:r>
              <a:rPr lang="en-GB" sz="4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Introduction Summer Project  </a:t>
            </a:r>
          </a:p>
        </p:txBody>
      </p:sp>
      <p:sp>
        <p:nvSpPr>
          <p:cNvPr id="10" name="TextBox 9"/>
          <p:cNvSpPr txBox="1"/>
          <p:nvPr/>
        </p:nvSpPr>
        <p:spPr>
          <a:xfrm>
            <a:off x="451627" y="6485554"/>
            <a:ext cx="5886085" cy="2308324"/>
          </a:xfrm>
          <a:prstGeom prst="rect">
            <a:avLst/>
          </a:prstGeom>
          <a:noFill/>
        </p:spPr>
        <p:txBody>
          <a:bodyPr wrap="square" lIns="91440" tIns="45720" rIns="91440" bIns="45720" rtlCol="0" anchor="t">
            <a:spAutoFit/>
          </a:bodyPr>
          <a:lstStyle/>
          <a:p>
            <a:r>
              <a:rPr lang="en-GB" sz="1200" dirty="0"/>
              <a:t>The A Level in Psychology is a fun, embracing yet challenging qualification. It will develop your thinking skills and vastly expand your knowledge of human behaviour. Please complete the activities in this booklet in readiness to begin your studies. This will give you a head start in some of the areas students most often find most complicated. </a:t>
            </a:r>
          </a:p>
          <a:p>
            <a:endParaRPr lang="en-GB" sz="1200" dirty="0"/>
          </a:p>
          <a:p>
            <a:r>
              <a:rPr lang="en-GB" sz="1200" dirty="0"/>
              <a:t>This will show us your commitment and may be used alongside your GCSE grades and behaviour as entry criteria – sixth form study is hard work and there are no short cuts. Commitment to your studies is essential. Good Luck! </a:t>
            </a:r>
            <a:br>
              <a:rPr lang="en-GB" sz="1200" dirty="0"/>
            </a:br>
            <a:endParaRPr lang="en-GB" sz="1200" dirty="0">
              <a:latin typeface="Candara" pitchFamily="34" charset="0"/>
            </a:endParaRPr>
          </a:p>
          <a:p>
            <a:pPr algn="ctr"/>
            <a:r>
              <a:rPr lang="en-GB" sz="1200" dirty="0">
                <a:latin typeface="Candara" pitchFamily="34" charset="0"/>
              </a:rPr>
              <a:t>Good luck and Enjoy your summer </a:t>
            </a:r>
            <a:r>
              <a:rPr lang="en-GB" sz="1200" dirty="0">
                <a:latin typeface="Candara" pitchFamily="34" charset="0"/>
                <a:sym typeface="Wingdings" pitchFamily="2" charset="2"/>
              </a:rPr>
              <a:t> </a:t>
            </a:r>
          </a:p>
          <a:p>
            <a:pPr algn="ctr"/>
            <a:endParaRPr lang="en-GB" sz="1200" dirty="0">
              <a:latin typeface="Segoe Print" panose="02000600000000000000" pitchFamily="2" charset="0"/>
              <a:sym typeface="Wingdings" pitchFamily="2" charset="2"/>
            </a:endParaRPr>
          </a:p>
          <a:p>
            <a:pPr algn="ctr"/>
            <a:r>
              <a:rPr lang="en-GB" sz="1200">
                <a:latin typeface="Segoe Print"/>
                <a:sym typeface="Wingdings" pitchFamily="2" charset="2"/>
              </a:rPr>
              <a:t>Mrs Skelly &amp; Mrs Dulson</a:t>
            </a:r>
            <a:endParaRPr lang="en-GB" sz="1200">
              <a:latin typeface="Segoe Print"/>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https://lh3.googleusercontent.com/-EAGN_NUbWik/UsVItM2VghI/AAAAAAAAAII/x1JQWFgp4jU/s630-fcrop64=1,07903904ff6ac665/Brain%2BLarge%2BBorder.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578" y="3057735"/>
            <a:ext cx="6000750"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Diagonal Stripe 2"/>
          <p:cNvSpPr/>
          <p:nvPr/>
        </p:nvSpPr>
        <p:spPr>
          <a:xfrm>
            <a:off x="188640" y="240714"/>
            <a:ext cx="1107504" cy="967870"/>
          </a:xfrm>
          <a:prstGeom prst="diagStripe">
            <a:avLst/>
          </a:prstGeom>
          <a:solidFill>
            <a:srgbClr val="A04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rot="19119935">
            <a:off x="-441912" y="460733"/>
            <a:ext cx="2076189" cy="400110"/>
          </a:xfrm>
          <a:prstGeom prst="rect">
            <a:avLst/>
          </a:prstGeom>
          <a:noFill/>
        </p:spPr>
        <p:txBody>
          <a:bodyPr wrap="square" rtlCol="0">
            <a:spAutoFit/>
          </a:bodyPr>
          <a:lstStyle/>
          <a:p>
            <a:pPr algn="ctr"/>
            <a:r>
              <a:rPr lang="en-GB" sz="1000" b="1" dirty="0">
                <a:solidFill>
                  <a:schemeClr val="bg1"/>
                </a:solidFill>
                <a:latin typeface="Candara" pitchFamily="34" charset="0"/>
              </a:rPr>
              <a:t>New AQA Spec</a:t>
            </a:r>
          </a:p>
          <a:p>
            <a:pPr algn="ctr"/>
            <a:r>
              <a:rPr lang="en-GB" sz="1000" b="1" dirty="0">
                <a:solidFill>
                  <a:schemeClr val="bg1"/>
                </a:solidFill>
                <a:latin typeface="Candara" pitchFamily="34" charset="0"/>
              </a:rPr>
              <a:t>For 2015</a:t>
            </a:r>
          </a:p>
        </p:txBody>
      </p:sp>
    </p:spTree>
    <p:extLst>
      <p:ext uri="{BB962C8B-B14F-4D97-AF65-F5344CB8AC3E}">
        <p14:creationId xmlns:p14="http://schemas.microsoft.com/office/powerpoint/2010/main" val="3549373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50" y="710270"/>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Course Information</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92696" y="1233490"/>
            <a:ext cx="5205323" cy="369332"/>
          </a:xfrm>
          <a:prstGeom prst="rect">
            <a:avLst/>
          </a:prstGeom>
          <a:noFill/>
        </p:spPr>
        <p:txBody>
          <a:bodyPr wrap="square" lIns="91440" tIns="45720" rIns="91440" bIns="45720" rtlCol="0" anchor="t">
            <a:spAutoFit/>
          </a:bodyPr>
          <a:lstStyle/>
          <a:p>
            <a:pPr algn="ctr"/>
            <a:r>
              <a:rPr lang="en-GB" dirty="0">
                <a:latin typeface="Segoe Print"/>
              </a:rPr>
              <a:t> A Level Year 1 (100% exam)</a:t>
            </a:r>
            <a:endParaRPr lang="en-GB" dirty="0">
              <a:latin typeface="Segoe Print" pitchFamily="2" charset="0"/>
            </a:endParaRPr>
          </a:p>
        </p:txBody>
      </p:sp>
      <p:pic>
        <p:nvPicPr>
          <p:cNvPr id="11"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33685" t="14510" r="40920" b="53201"/>
          <a:stretch/>
        </p:blipFill>
        <p:spPr bwMode="auto">
          <a:xfrm>
            <a:off x="493070" y="1552560"/>
            <a:ext cx="4029236" cy="288031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4511726" y="2067457"/>
            <a:ext cx="4029236" cy="1600438"/>
          </a:xfrm>
          <a:prstGeom prst="rect">
            <a:avLst/>
          </a:prstGeom>
          <a:noFill/>
        </p:spPr>
        <p:txBody>
          <a:bodyPr wrap="square" lIns="91440" tIns="45720" rIns="91440" bIns="45720" rtlCol="0" anchor="t">
            <a:spAutoFit/>
          </a:bodyPr>
          <a:lstStyle/>
          <a:p>
            <a:r>
              <a:rPr lang="en-GB" sz="1600" b="1" dirty="0">
                <a:latin typeface="Candara" pitchFamily="34" charset="0"/>
              </a:rPr>
              <a:t>Topics:</a:t>
            </a:r>
          </a:p>
          <a:p>
            <a:r>
              <a:rPr lang="en-GB" sz="1600" dirty="0">
                <a:latin typeface="Candara" pitchFamily="34" charset="0"/>
              </a:rPr>
              <a:t>Social Influence</a:t>
            </a:r>
          </a:p>
          <a:p>
            <a:r>
              <a:rPr lang="en-GB" sz="1600" dirty="0">
                <a:latin typeface="Candara" pitchFamily="34" charset="0"/>
              </a:rPr>
              <a:t>Memory </a:t>
            </a:r>
            <a:br>
              <a:rPr lang="en-GB" sz="1600" dirty="0">
                <a:latin typeface="Candara" pitchFamily="34" charset="0"/>
              </a:rPr>
            </a:br>
            <a:r>
              <a:rPr lang="en-GB" sz="1600" dirty="0">
                <a:latin typeface="Candara" pitchFamily="34" charset="0"/>
              </a:rPr>
              <a:t>Attachment </a:t>
            </a:r>
          </a:p>
          <a:p>
            <a:r>
              <a:rPr lang="en-GB" sz="1600" dirty="0">
                <a:latin typeface="Candara"/>
              </a:rPr>
              <a:t>Psychopathology</a:t>
            </a:r>
          </a:p>
          <a:p>
            <a:endParaRPr lang="en-GB" dirty="0">
              <a:ea typeface="Calibri"/>
              <a:cs typeface="Calibri"/>
            </a:endParaRPr>
          </a:p>
        </p:txBody>
      </p:sp>
      <p:pic>
        <p:nvPicPr>
          <p:cNvPr id="13"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33764" t="20366" r="41425" b="47737"/>
          <a:stretch/>
        </p:blipFill>
        <p:spPr bwMode="auto">
          <a:xfrm>
            <a:off x="479550" y="4587345"/>
            <a:ext cx="4032176" cy="291430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4626587" y="4668729"/>
            <a:ext cx="1882362" cy="1754326"/>
          </a:xfrm>
          <a:prstGeom prst="rect">
            <a:avLst/>
          </a:prstGeom>
        </p:spPr>
        <p:txBody>
          <a:bodyPr wrap="square" lIns="91440" tIns="45720" rIns="91440" bIns="45720" anchor="t">
            <a:spAutoFit/>
          </a:bodyPr>
          <a:lstStyle/>
          <a:p>
            <a:pPr lvl="0"/>
            <a:r>
              <a:rPr lang="en-GB" sz="1600" b="1" dirty="0">
                <a:solidFill>
                  <a:prstClr val="black"/>
                </a:solidFill>
                <a:latin typeface="Candara" pitchFamily="34" charset="0"/>
              </a:rPr>
              <a:t>Topics:</a:t>
            </a:r>
          </a:p>
          <a:p>
            <a:pPr marL="285750" lvl="0" indent="-285750">
              <a:buFont typeface="Arial"/>
              <a:buChar char="•"/>
            </a:pPr>
            <a:r>
              <a:rPr lang="en-GB" sz="1600" dirty="0">
                <a:solidFill>
                  <a:prstClr val="black"/>
                </a:solidFill>
                <a:latin typeface="Candara" pitchFamily="34" charset="0"/>
              </a:rPr>
              <a:t>Research Methods </a:t>
            </a:r>
          </a:p>
          <a:p>
            <a:pPr marL="285750" lvl="0" indent="-285750">
              <a:buFont typeface="Arial"/>
              <a:buChar char="•"/>
            </a:pPr>
            <a:r>
              <a:rPr lang="en-GB" sz="1600" dirty="0">
                <a:solidFill>
                  <a:prstClr val="black"/>
                </a:solidFill>
                <a:latin typeface="Candara"/>
              </a:rPr>
              <a:t>Approaches in Psychology </a:t>
            </a:r>
            <a:r>
              <a:rPr lang="en-GB" sz="1400" dirty="0">
                <a:solidFill>
                  <a:prstClr val="black"/>
                </a:solidFill>
                <a:latin typeface="Candara"/>
              </a:rPr>
              <a:t>(including Bio Psychology)</a:t>
            </a:r>
          </a:p>
        </p:txBody>
      </p:sp>
      <p:sp>
        <p:nvSpPr>
          <p:cNvPr id="2" name="Rectangle 1">
            <a:extLst>
              <a:ext uri="{FF2B5EF4-FFF2-40B4-BE49-F238E27FC236}">
                <a16:creationId xmlns:a16="http://schemas.microsoft.com/office/drawing/2014/main" id="{0FA651FB-AA85-4026-BBD0-4369777D514B}"/>
              </a:ext>
            </a:extLst>
          </p:cNvPr>
          <p:cNvSpPr/>
          <p:nvPr/>
        </p:nvSpPr>
        <p:spPr>
          <a:xfrm>
            <a:off x="404664" y="7722115"/>
            <a:ext cx="5952578" cy="1631216"/>
          </a:xfrm>
          <a:prstGeom prst="rect">
            <a:avLst/>
          </a:prstGeom>
        </p:spPr>
        <p:txBody>
          <a:bodyPr wrap="square">
            <a:spAutoFit/>
          </a:bodyPr>
          <a:lstStyle/>
          <a:p>
            <a:r>
              <a:rPr lang="en-GB" sz="1400" dirty="0"/>
              <a:t>Look at the specification for more detail about these topics. You can find this at: </a:t>
            </a:r>
            <a:r>
              <a:rPr lang="en-GB" sz="1400" dirty="0">
                <a:hlinkClick r:id="rId7"/>
              </a:rPr>
              <a:t>https://filestore.aqa.org.uk/resources/psychology/specifications/AQA-7181-7182-SP2015.PDF</a:t>
            </a:r>
            <a:r>
              <a:rPr lang="en-GB" sz="1400" dirty="0"/>
              <a:t> </a:t>
            </a:r>
          </a:p>
          <a:p>
            <a:endParaRPr lang="en-GB" sz="1400" dirty="0"/>
          </a:p>
          <a:p>
            <a:r>
              <a:rPr lang="en-GB" sz="1400" dirty="0"/>
              <a:t> You will be expected to know and understand (AO1) the information about the topics, to be able to apply (AO2) that knowledge and understanding and to be able to analyse and evaluate (AO3) that knowledge and understanding</a:t>
            </a:r>
            <a:r>
              <a:rPr lang="en-GB" sz="1600" dirty="0"/>
              <a:t>.</a:t>
            </a:r>
          </a:p>
        </p:txBody>
      </p:sp>
    </p:spTree>
    <p:extLst>
      <p:ext uri="{BB962C8B-B14F-4D97-AF65-F5344CB8AC3E}">
        <p14:creationId xmlns:p14="http://schemas.microsoft.com/office/powerpoint/2010/main" val="2123495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 name="Table 2">
            <a:extLst>
              <a:ext uri="{FF2B5EF4-FFF2-40B4-BE49-F238E27FC236}">
                <a16:creationId xmlns:a16="http://schemas.microsoft.com/office/drawing/2014/main" id="{22E9510D-7F05-46A2-964C-27CC653775EE}"/>
              </a:ext>
            </a:extLst>
          </p:cNvPr>
          <p:cNvGraphicFramePr>
            <a:graphicFrameLocks noGrp="1"/>
          </p:cNvGraphicFramePr>
          <p:nvPr>
            <p:extLst>
              <p:ext uri="{D42A27DB-BD31-4B8C-83A1-F6EECF244321}">
                <p14:modId xmlns:p14="http://schemas.microsoft.com/office/powerpoint/2010/main" val="3517270689"/>
              </p:ext>
            </p:extLst>
          </p:nvPr>
        </p:nvGraphicFramePr>
        <p:xfrm>
          <a:off x="404664" y="1611628"/>
          <a:ext cx="5976663" cy="7267506"/>
        </p:xfrm>
        <a:graphic>
          <a:graphicData uri="http://schemas.openxmlformats.org/drawingml/2006/table">
            <a:tbl>
              <a:tblPr firstRow="1" bandRow="1">
                <a:tableStyleId>{5940675A-B579-460E-94D1-54222C63F5DA}</a:tableStyleId>
              </a:tblPr>
              <a:tblGrid>
                <a:gridCol w="1375833">
                  <a:extLst>
                    <a:ext uri="{9D8B030D-6E8A-4147-A177-3AD203B41FA5}">
                      <a16:colId xmlns:a16="http://schemas.microsoft.com/office/drawing/2014/main" val="4177709431"/>
                    </a:ext>
                  </a:extLst>
                </a:gridCol>
                <a:gridCol w="4600830">
                  <a:extLst>
                    <a:ext uri="{9D8B030D-6E8A-4147-A177-3AD203B41FA5}">
                      <a16:colId xmlns:a16="http://schemas.microsoft.com/office/drawing/2014/main" val="3054494118"/>
                    </a:ext>
                  </a:extLst>
                </a:gridCol>
              </a:tblGrid>
              <a:tr h="450640">
                <a:tc>
                  <a:txBody>
                    <a:bodyPr/>
                    <a:lstStyle/>
                    <a:p>
                      <a:pPr algn="ctr"/>
                      <a:r>
                        <a:rPr lang="en-GB" sz="1400" b="1" dirty="0">
                          <a:effectLst>
                            <a:outerShdw blurRad="38100" dist="38100" dir="2700000" algn="tl">
                              <a:srgbClr val="000000">
                                <a:alpha val="43137"/>
                              </a:srgbClr>
                            </a:outerShdw>
                          </a:effectLst>
                          <a:latin typeface="Century Gothic" panose="020B0502020202020204" pitchFamily="34" charset="0"/>
                        </a:rPr>
                        <a:t>Qualification</a:t>
                      </a:r>
                    </a:p>
                  </a:txBody>
                  <a:tcPr/>
                </a:tc>
                <a:tc>
                  <a:txBody>
                    <a:bodyPr/>
                    <a:lstStyle/>
                    <a:p>
                      <a:pPr algn="ctr"/>
                      <a:r>
                        <a:rPr lang="en-GB" sz="1400" b="1" dirty="0">
                          <a:effectLst>
                            <a:outerShdw blurRad="38100" dist="38100" dir="2700000" algn="tl">
                              <a:srgbClr val="000000">
                                <a:alpha val="43137"/>
                              </a:srgbClr>
                            </a:outerShdw>
                          </a:effectLst>
                          <a:latin typeface="Century Gothic" panose="020B0502020202020204" pitchFamily="34" charset="0"/>
                        </a:rPr>
                        <a:t>A level Psychology</a:t>
                      </a:r>
                    </a:p>
                  </a:txBody>
                  <a:tcPr/>
                </a:tc>
                <a:extLst>
                  <a:ext uri="{0D108BD9-81ED-4DB2-BD59-A6C34878D82A}">
                    <a16:rowId xmlns:a16="http://schemas.microsoft.com/office/drawing/2014/main" val="580628525"/>
                  </a:ext>
                </a:extLst>
              </a:tr>
              <a:tr h="854306">
                <a:tc>
                  <a:txBody>
                    <a:bodyPr/>
                    <a:lstStyle/>
                    <a:p>
                      <a:r>
                        <a:rPr lang="en-GB" sz="1200" dirty="0">
                          <a:latin typeface="Century Gothic" panose="020B0502020202020204" pitchFamily="34" charset="0"/>
                        </a:rPr>
                        <a:t>Teachers Names</a:t>
                      </a:r>
                    </a:p>
                  </a:txBody>
                  <a:tcPr/>
                </a:tc>
                <a:tc>
                  <a:txBody>
                    <a:bodyPr/>
                    <a:lstStyle/>
                    <a:p>
                      <a:endParaRPr lang="en-GB" sz="1200" dirty="0">
                        <a:latin typeface="Century Gothic"/>
                      </a:endParaRPr>
                    </a:p>
                    <a:p>
                      <a:r>
                        <a:rPr lang="en-GB" sz="1200" dirty="0">
                          <a:latin typeface="Century Gothic" panose="020B0502020202020204" pitchFamily="34" charset="0"/>
                        </a:rPr>
                        <a:t>Mrs </a:t>
                      </a:r>
                      <a:r>
                        <a:rPr lang="en-GB" sz="1200" dirty="0" err="1">
                          <a:latin typeface="Century Gothic" panose="020B0502020202020204" pitchFamily="34" charset="0"/>
                        </a:rPr>
                        <a:t>Dulson</a:t>
                      </a:r>
                      <a:r>
                        <a:rPr lang="en-GB" sz="1200" dirty="0">
                          <a:latin typeface="Century Gothic" panose="020B0502020202020204" pitchFamily="34" charset="0"/>
                        </a:rPr>
                        <a:t> </a:t>
                      </a:r>
                    </a:p>
                    <a:p>
                      <a:endParaRPr lang="en-GB" sz="1200" dirty="0">
                        <a:latin typeface="Century Gothic"/>
                      </a:endParaRPr>
                    </a:p>
                  </a:txBody>
                  <a:tcPr/>
                </a:tc>
                <a:extLst>
                  <a:ext uri="{0D108BD9-81ED-4DB2-BD59-A6C34878D82A}">
                    <a16:rowId xmlns:a16="http://schemas.microsoft.com/office/drawing/2014/main" val="1993660793"/>
                  </a:ext>
                </a:extLst>
              </a:tr>
              <a:tr h="854306">
                <a:tc>
                  <a:txBody>
                    <a:bodyPr/>
                    <a:lstStyle/>
                    <a:p>
                      <a:r>
                        <a:rPr lang="en-GB" sz="1200" dirty="0">
                          <a:latin typeface="Century Gothic" panose="020B0502020202020204" pitchFamily="34" charset="0"/>
                        </a:rPr>
                        <a:t>Contact Emails</a:t>
                      </a:r>
                    </a:p>
                  </a:txBody>
                  <a:tcPr/>
                </a:tc>
                <a:tc>
                  <a:txBody>
                    <a:bodyPr/>
                    <a:lstStyle/>
                    <a:p>
                      <a:endParaRPr lang="en-GB" sz="1200" dirty="0">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hlinkClick r:id="rId5"/>
                        </a:rPr>
                        <a:t>ndulson@coombedean.co.uk</a:t>
                      </a:r>
                      <a:endParaRPr lang="en-GB" sz="1200" dirty="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entury Gothic"/>
                      </a:endParaRPr>
                    </a:p>
                  </a:txBody>
                  <a:tcPr/>
                </a:tc>
                <a:extLst>
                  <a:ext uri="{0D108BD9-81ED-4DB2-BD59-A6C34878D82A}">
                    <a16:rowId xmlns:a16="http://schemas.microsoft.com/office/drawing/2014/main" val="2015617014"/>
                  </a:ext>
                </a:extLst>
              </a:tr>
              <a:tr h="496916">
                <a:tc>
                  <a:txBody>
                    <a:bodyPr/>
                    <a:lstStyle/>
                    <a:p>
                      <a:r>
                        <a:rPr lang="en-GB" sz="1200" dirty="0">
                          <a:latin typeface="Century Gothic" panose="020B0502020202020204" pitchFamily="34" charset="0"/>
                        </a:rPr>
                        <a:t>Exam Board Link</a:t>
                      </a:r>
                    </a:p>
                  </a:txBody>
                  <a:tcPr/>
                </a:tc>
                <a:tc>
                  <a:txBody>
                    <a:bodyPr/>
                    <a:lstStyle/>
                    <a:p>
                      <a:r>
                        <a:rPr lang="en-GB" sz="1200" dirty="0">
                          <a:latin typeface="Century Gothic" panose="020B0502020202020204" pitchFamily="34" charset="0"/>
                        </a:rPr>
                        <a:t>AQA www.aqa.org.uk </a:t>
                      </a:r>
                    </a:p>
                  </a:txBody>
                  <a:tcPr/>
                </a:tc>
                <a:extLst>
                  <a:ext uri="{0D108BD9-81ED-4DB2-BD59-A6C34878D82A}">
                    <a16:rowId xmlns:a16="http://schemas.microsoft.com/office/drawing/2014/main" val="4020214069"/>
                  </a:ext>
                </a:extLst>
              </a:tr>
              <a:tr h="648072">
                <a:tc>
                  <a:txBody>
                    <a:bodyPr/>
                    <a:lstStyle/>
                    <a:p>
                      <a:r>
                        <a:rPr lang="en-GB" sz="1200" dirty="0">
                          <a:latin typeface="Century Gothic" panose="020B0502020202020204" pitchFamily="34" charset="0"/>
                        </a:rPr>
                        <a:t>Specification Details</a:t>
                      </a:r>
                    </a:p>
                  </a:txBody>
                  <a:tcPr/>
                </a:tc>
                <a:tc>
                  <a:txBody>
                    <a:bodyPr/>
                    <a:lstStyle/>
                    <a:p>
                      <a:r>
                        <a:rPr lang="en-GB" sz="1200" dirty="0"/>
                        <a:t>7182 </a:t>
                      </a:r>
                      <a:endParaRPr lang="en-GB" sz="1200" dirty="0">
                        <a:latin typeface="Century Gothic" panose="020B0502020202020204" pitchFamily="34" charset="0"/>
                      </a:endParaRPr>
                    </a:p>
                  </a:txBody>
                  <a:tcPr/>
                </a:tc>
                <a:extLst>
                  <a:ext uri="{0D108BD9-81ED-4DB2-BD59-A6C34878D82A}">
                    <a16:rowId xmlns:a16="http://schemas.microsoft.com/office/drawing/2014/main" val="1192387270"/>
                  </a:ext>
                </a:extLst>
              </a:tr>
              <a:tr h="854306">
                <a:tc>
                  <a:txBody>
                    <a:bodyPr/>
                    <a:lstStyle/>
                    <a:p>
                      <a:r>
                        <a:rPr lang="en-GB" sz="1200" dirty="0">
                          <a:latin typeface="Century Gothic" panose="020B0502020202020204" pitchFamily="34" charset="0"/>
                        </a:rPr>
                        <a:t>Recommended Learning Links</a:t>
                      </a:r>
                    </a:p>
                  </a:txBody>
                  <a:tcPr/>
                </a:tc>
                <a:tc>
                  <a:txBody>
                    <a:bodyPr/>
                    <a:lstStyle/>
                    <a:p>
                      <a:r>
                        <a:rPr lang="en-GB" sz="1200" dirty="0">
                          <a:hlinkClick r:id="rId6"/>
                        </a:rPr>
                        <a:t>https://www.simplypsychology.org/a-level-psychology.html</a:t>
                      </a:r>
                      <a:r>
                        <a:rPr lang="en-GB" sz="1200" dirty="0"/>
                        <a:t>  </a:t>
                      </a:r>
                    </a:p>
                    <a:p>
                      <a:r>
                        <a:rPr lang="en-GB" sz="1200" dirty="0">
                          <a:hlinkClick r:id="rId7"/>
                        </a:rPr>
                        <a:t>https://www.senecalearning.com/</a:t>
                      </a:r>
                      <a:r>
                        <a:rPr lang="en-GB" sz="1200" dirty="0"/>
                        <a:t>  </a:t>
                      </a:r>
                      <a:r>
                        <a:rPr lang="en-GB" sz="1200" dirty="0">
                          <a:hlinkClick r:id="rId8"/>
                        </a:rPr>
                        <a:t>https://www.tutor2u.net/psychology</a:t>
                      </a:r>
                      <a:r>
                        <a:rPr lang="en-GB" sz="1200" dirty="0"/>
                        <a:t> </a:t>
                      </a:r>
                    </a:p>
                    <a:p>
                      <a:r>
                        <a:rPr lang="en-GB" sz="1200" dirty="0">
                          <a:hlinkClick r:id="rId9"/>
                        </a:rPr>
                        <a:t>https://psychologylockdown.wordpress.com/</a:t>
                      </a:r>
                      <a:r>
                        <a:rPr lang="en-GB" sz="1200" dirty="0"/>
                        <a:t>  </a:t>
                      </a:r>
                      <a:r>
                        <a:rPr lang="en-GB" sz="1200" dirty="0">
                          <a:hlinkClick r:id="rId10"/>
                        </a:rPr>
                        <a:t>https://www.youtube.com/channel/UCEA_qlpBQW9WzzjYUQ5-iIg</a:t>
                      </a:r>
                      <a:r>
                        <a:rPr lang="en-GB" sz="1200" dirty="0"/>
                        <a:t>  </a:t>
                      </a:r>
                      <a:r>
                        <a:rPr lang="en-GB" sz="1200" dirty="0">
                          <a:hlinkClick r:id="rId11"/>
                        </a:rPr>
                        <a:t>https://www.youtube.com/channel/UCqqIPOTshm8EM8CCWkCy9Pg</a:t>
                      </a:r>
                      <a:r>
                        <a:rPr lang="en-GB" sz="1200" dirty="0"/>
                        <a:t>   </a:t>
                      </a:r>
                      <a:endParaRPr lang="en-GB" sz="1200" dirty="0">
                        <a:latin typeface="Century Gothic" panose="020B0502020202020204" pitchFamily="34" charset="0"/>
                      </a:endParaRPr>
                    </a:p>
                  </a:txBody>
                  <a:tcPr/>
                </a:tc>
                <a:extLst>
                  <a:ext uri="{0D108BD9-81ED-4DB2-BD59-A6C34878D82A}">
                    <a16:rowId xmlns:a16="http://schemas.microsoft.com/office/drawing/2014/main" val="1807441032"/>
                  </a:ext>
                </a:extLst>
              </a:tr>
              <a:tr h="1894438">
                <a:tc>
                  <a:txBody>
                    <a:bodyPr/>
                    <a:lstStyle/>
                    <a:p>
                      <a:r>
                        <a:rPr lang="en-GB" sz="1200" dirty="0">
                          <a:latin typeface="Century Gothic" panose="020B0502020202020204" pitchFamily="34" charset="0"/>
                        </a:rPr>
                        <a:t>Text Book</a:t>
                      </a:r>
                    </a:p>
                  </a:txBody>
                  <a:tcPr/>
                </a:tc>
                <a:tc>
                  <a:txBody>
                    <a:bodyPr/>
                    <a:lstStyle/>
                    <a:p>
                      <a:r>
                        <a:rPr lang="en-GB" sz="1200" dirty="0">
                          <a:latin typeface="Century Gothic" panose="020B0502020202020204" pitchFamily="34" charset="0"/>
                        </a:rPr>
                        <a:t>Year 12 textbook (2nd Ed) </a:t>
                      </a:r>
                      <a:br>
                        <a:rPr lang="en-GB" sz="1200" dirty="0">
                          <a:latin typeface="Century Gothic" panose="020B0502020202020204" pitchFamily="34" charset="0"/>
                        </a:rPr>
                      </a:br>
                      <a:r>
                        <a:rPr lang="en-GB" sz="1200" dirty="0">
                          <a:latin typeface="Century Gothic" panose="020B0502020202020204" pitchFamily="34" charset="0"/>
                        </a:rPr>
                        <a:t>by Cara Flanagan, Matt Jarvis, </a:t>
                      </a:r>
                      <a:br>
                        <a:rPr lang="en-GB" sz="1200" dirty="0">
                          <a:latin typeface="Century Gothic" panose="020B0502020202020204" pitchFamily="34" charset="0"/>
                        </a:rPr>
                      </a:br>
                      <a:r>
                        <a:rPr lang="en-GB" sz="1200" dirty="0">
                          <a:latin typeface="Century Gothic" panose="020B0502020202020204" pitchFamily="34" charset="0"/>
                        </a:rPr>
                        <a:t>Rob Liddle </a:t>
                      </a:r>
                    </a:p>
                    <a:p>
                      <a:r>
                        <a:rPr lang="en-GB" sz="1200" dirty="0">
                          <a:latin typeface="Century Gothic" panose="020B0502020202020204" pitchFamily="34" charset="0"/>
                        </a:rPr>
                        <a:t>Published by Illuminate Publishing</a:t>
                      </a:r>
                    </a:p>
                    <a:p>
                      <a:r>
                        <a:rPr lang="en-GB" sz="1200" dirty="0">
                          <a:latin typeface="Century Gothic" panose="020B0502020202020204" pitchFamily="34" charset="0"/>
                        </a:rPr>
                        <a:t>Out early May 2020 </a:t>
                      </a:r>
                    </a:p>
                    <a:p>
                      <a:endParaRPr lang="en-GB" sz="1200" dirty="0">
                        <a:latin typeface="Century Gothic" panose="020B0502020202020204" pitchFamily="34" charset="0"/>
                      </a:endParaRPr>
                    </a:p>
                    <a:p>
                      <a:r>
                        <a:rPr lang="en-GB" sz="1200" b="1" u="sng" dirty="0">
                          <a:latin typeface="Century Gothic" panose="020B0502020202020204" pitchFamily="34" charset="0"/>
                        </a:rPr>
                        <a:t>NOTE</a:t>
                      </a:r>
                      <a:r>
                        <a:rPr lang="en-GB" sz="1200" dirty="0">
                          <a:latin typeface="Century Gothic" panose="020B0502020202020204" pitchFamily="34" charset="0"/>
                        </a:rPr>
                        <a:t>: You can buy this book from </a:t>
                      </a:r>
                    </a:p>
                    <a:p>
                      <a:r>
                        <a:rPr lang="en-GB" sz="1200" dirty="0">
                          <a:latin typeface="Century Gothic" panose="020B0502020202020204" pitchFamily="34" charset="0"/>
                        </a:rPr>
                        <a:t>Amazon, or access the online version. We have class copies but these need to stay</a:t>
                      </a:r>
                    </a:p>
                    <a:p>
                      <a:r>
                        <a:rPr lang="en-GB" sz="1200" dirty="0">
                          <a:latin typeface="Century Gothic" panose="020B0502020202020204" pitchFamily="34" charset="0"/>
                        </a:rPr>
                        <a:t> in the classroom</a:t>
                      </a:r>
                    </a:p>
                  </a:txBody>
                  <a:tcPr/>
                </a:tc>
                <a:extLst>
                  <a:ext uri="{0D108BD9-81ED-4DB2-BD59-A6C34878D82A}">
                    <a16:rowId xmlns:a16="http://schemas.microsoft.com/office/drawing/2014/main" val="3203078080"/>
                  </a:ext>
                </a:extLst>
              </a:tr>
              <a:tr h="854306">
                <a:tc>
                  <a:txBody>
                    <a:bodyPr/>
                    <a:lstStyle/>
                    <a:p>
                      <a:r>
                        <a:rPr lang="en-GB" sz="1200" dirty="0">
                          <a:latin typeface="Century Gothic" panose="020B0502020202020204" pitchFamily="34" charset="0"/>
                        </a:rPr>
                        <a:t>Online Textbook Details</a:t>
                      </a:r>
                    </a:p>
                  </a:txBody>
                  <a:tcPr/>
                </a:tc>
                <a:tc>
                  <a:txBody>
                    <a:bodyPr/>
                    <a:lstStyle/>
                    <a:p>
                      <a:r>
                        <a:rPr lang="en-GB" sz="1200" dirty="0">
                          <a:latin typeface="Century Gothic" panose="020B0502020202020204" pitchFamily="34" charset="0"/>
                          <a:hlinkClick r:id="rId12"/>
                        </a:rPr>
                        <a:t>https://www.illuminate.digital/aqapsych1/</a:t>
                      </a:r>
                      <a:endParaRPr lang="en-GB" sz="1200" dirty="0">
                        <a:latin typeface="Century Gothic" panose="020B0502020202020204" pitchFamily="34" charset="0"/>
                      </a:endParaRPr>
                    </a:p>
                    <a:p>
                      <a:r>
                        <a:rPr lang="en-GB" sz="1200" dirty="0">
                          <a:latin typeface="Century Gothic" panose="020B0502020202020204" pitchFamily="34" charset="0"/>
                        </a:rPr>
                        <a:t>User: SCOOMBE</a:t>
                      </a:r>
                      <a:br>
                        <a:rPr lang="en-GB" sz="1200" dirty="0">
                          <a:latin typeface="Century Gothic" panose="020B0502020202020204" pitchFamily="34" charset="0"/>
                        </a:rPr>
                      </a:br>
                      <a:r>
                        <a:rPr lang="en-GB" sz="1200" dirty="0">
                          <a:latin typeface="Century Gothic" panose="020B0502020202020204" pitchFamily="34" charset="0"/>
                        </a:rPr>
                        <a:t>Password: STUDENT</a:t>
                      </a:r>
                    </a:p>
                  </a:txBody>
                  <a:tcPr/>
                </a:tc>
                <a:extLst>
                  <a:ext uri="{0D108BD9-81ED-4DB2-BD59-A6C34878D82A}">
                    <a16:rowId xmlns:a16="http://schemas.microsoft.com/office/drawing/2014/main" val="1012513420"/>
                  </a:ext>
                </a:extLst>
              </a:tr>
            </a:tbl>
          </a:graphicData>
        </a:graphic>
      </p:graphicFrame>
      <p:sp>
        <p:nvSpPr>
          <p:cNvPr id="24" name="TextBox 23">
            <a:extLst>
              <a:ext uri="{FF2B5EF4-FFF2-40B4-BE49-F238E27FC236}">
                <a16:creationId xmlns:a16="http://schemas.microsoft.com/office/drawing/2014/main" id="{0ED83363-28B4-40E4-91EE-159D1D12B861}"/>
              </a:ext>
            </a:extLst>
          </p:cNvPr>
          <p:cNvSpPr txBox="1"/>
          <p:nvPr/>
        </p:nvSpPr>
        <p:spPr>
          <a:xfrm>
            <a:off x="0" y="710270"/>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Course Information</a:t>
            </a:r>
          </a:p>
        </p:txBody>
      </p:sp>
      <p:sp>
        <p:nvSpPr>
          <p:cNvPr id="25" name="TextBox 24">
            <a:extLst>
              <a:ext uri="{FF2B5EF4-FFF2-40B4-BE49-F238E27FC236}">
                <a16:creationId xmlns:a16="http://schemas.microsoft.com/office/drawing/2014/main" id="{41D1A22B-24C1-431A-B155-A01425C5C4E5}"/>
              </a:ext>
            </a:extLst>
          </p:cNvPr>
          <p:cNvSpPr txBox="1"/>
          <p:nvPr/>
        </p:nvSpPr>
        <p:spPr>
          <a:xfrm>
            <a:off x="1868785" y="1233490"/>
            <a:ext cx="3024336" cy="369332"/>
          </a:xfrm>
          <a:prstGeom prst="rect">
            <a:avLst/>
          </a:prstGeom>
          <a:noFill/>
        </p:spPr>
        <p:txBody>
          <a:bodyPr wrap="square" lIns="91440" tIns="45720" rIns="91440" bIns="45720" rtlCol="0" anchor="t">
            <a:spAutoFit/>
          </a:bodyPr>
          <a:lstStyle/>
          <a:p>
            <a:pPr algn="ctr"/>
            <a:r>
              <a:rPr lang="en-GB" dirty="0">
                <a:latin typeface="Segoe Print"/>
              </a:rPr>
              <a:t> A Level Year 1 </a:t>
            </a:r>
            <a:endParaRPr lang="en-GB" dirty="0">
              <a:latin typeface="Segoe Print" pitchFamily="2" charset="0"/>
            </a:endParaRPr>
          </a:p>
        </p:txBody>
      </p:sp>
      <p:sp>
        <p:nvSpPr>
          <p:cNvPr id="3" name="AutoShape 2" descr="AQA Psychology for A Level Year 1 &amp;amp; AS Student Book - 2nd Edition -  Illuminate Publishing">
            <a:extLst>
              <a:ext uri="{FF2B5EF4-FFF2-40B4-BE49-F238E27FC236}">
                <a16:creationId xmlns:a16="http://schemas.microsoft.com/office/drawing/2014/main" id="{BBD418F9-4B47-4754-AE45-01076A14E0B7}"/>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FD942D42-40FC-449B-B480-2FD513423B95}"/>
              </a:ext>
            </a:extLst>
          </p:cNvPr>
          <p:cNvPicPr>
            <a:picLocks noChangeAspect="1"/>
          </p:cNvPicPr>
          <p:nvPr/>
        </p:nvPicPr>
        <p:blipFill>
          <a:blip r:embed="rId13"/>
          <a:stretch>
            <a:fillRect/>
          </a:stretch>
        </p:blipFill>
        <p:spPr>
          <a:xfrm>
            <a:off x="4742334" y="6105128"/>
            <a:ext cx="1395536" cy="1757602"/>
          </a:xfrm>
          <a:prstGeom prst="rect">
            <a:avLst/>
          </a:prstGeom>
        </p:spPr>
      </p:pic>
    </p:spTree>
    <p:extLst>
      <p:ext uri="{BB962C8B-B14F-4D97-AF65-F5344CB8AC3E}">
        <p14:creationId xmlns:p14="http://schemas.microsoft.com/office/powerpoint/2010/main" val="1488712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3678" y="725937"/>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Introductory Work</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464F1B8-9548-48E0-BD32-E357A65AE655}"/>
              </a:ext>
            </a:extLst>
          </p:cNvPr>
          <p:cNvSpPr txBox="1"/>
          <p:nvPr/>
        </p:nvSpPr>
        <p:spPr>
          <a:xfrm>
            <a:off x="-531440" y="1169663"/>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1: Issues and debates research</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12" name="Arrow: Left-Right 11">
            <a:extLst>
              <a:ext uri="{FF2B5EF4-FFF2-40B4-BE49-F238E27FC236}">
                <a16:creationId xmlns:a16="http://schemas.microsoft.com/office/drawing/2014/main" id="{BE8443BF-09E6-464C-88EB-98563C60AF94}"/>
              </a:ext>
            </a:extLst>
          </p:cNvPr>
          <p:cNvSpPr/>
          <p:nvPr/>
        </p:nvSpPr>
        <p:spPr>
          <a:xfrm>
            <a:off x="296235" y="3866136"/>
            <a:ext cx="6181666" cy="461665"/>
          </a:xfrm>
          <a:prstGeom prst="leftRight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E1B15F46-1548-4EDE-807C-B1EF8C75CBB1}"/>
              </a:ext>
            </a:extLst>
          </p:cNvPr>
          <p:cNvSpPr txBox="1"/>
          <p:nvPr/>
        </p:nvSpPr>
        <p:spPr>
          <a:xfrm>
            <a:off x="5217881" y="3924383"/>
            <a:ext cx="1721967" cy="369332"/>
          </a:xfrm>
          <a:prstGeom prst="rect">
            <a:avLst/>
          </a:prstGeom>
          <a:noFill/>
        </p:spPr>
        <p:txBody>
          <a:bodyPr wrap="square" rtlCol="0">
            <a:spAutoFit/>
          </a:bodyPr>
          <a:lstStyle/>
          <a:p>
            <a:r>
              <a:rPr lang="en-GB" dirty="0">
                <a:solidFill>
                  <a:schemeClr val="bg1"/>
                </a:solidFill>
              </a:rPr>
              <a:t>Free Will</a:t>
            </a:r>
            <a:endParaRPr lang="en-GB" dirty="0"/>
          </a:p>
        </p:txBody>
      </p:sp>
      <p:sp>
        <p:nvSpPr>
          <p:cNvPr id="17" name="TextBox 16">
            <a:extLst>
              <a:ext uri="{FF2B5EF4-FFF2-40B4-BE49-F238E27FC236}">
                <a16:creationId xmlns:a16="http://schemas.microsoft.com/office/drawing/2014/main" id="{883D8372-6CAB-49FE-BF44-FAC72F620738}"/>
              </a:ext>
            </a:extLst>
          </p:cNvPr>
          <p:cNvSpPr txBox="1"/>
          <p:nvPr/>
        </p:nvSpPr>
        <p:spPr>
          <a:xfrm>
            <a:off x="404664" y="3930965"/>
            <a:ext cx="1721967" cy="369332"/>
          </a:xfrm>
          <a:prstGeom prst="rect">
            <a:avLst/>
          </a:prstGeom>
          <a:noFill/>
        </p:spPr>
        <p:txBody>
          <a:bodyPr wrap="square" rtlCol="0">
            <a:spAutoFit/>
          </a:bodyPr>
          <a:lstStyle/>
          <a:p>
            <a:r>
              <a:rPr lang="en-GB" dirty="0">
                <a:solidFill>
                  <a:schemeClr val="bg1"/>
                </a:solidFill>
              </a:rPr>
              <a:t>Determinism</a:t>
            </a:r>
            <a:endParaRPr lang="en-GB" dirty="0"/>
          </a:p>
        </p:txBody>
      </p:sp>
      <p:sp>
        <p:nvSpPr>
          <p:cNvPr id="28" name="Rectangle 27">
            <a:extLst>
              <a:ext uri="{FF2B5EF4-FFF2-40B4-BE49-F238E27FC236}">
                <a16:creationId xmlns:a16="http://schemas.microsoft.com/office/drawing/2014/main" id="{852E2810-A89E-41F1-B53F-A98C5E7A65ED}"/>
              </a:ext>
            </a:extLst>
          </p:cNvPr>
          <p:cNvSpPr/>
          <p:nvPr/>
        </p:nvSpPr>
        <p:spPr>
          <a:xfrm>
            <a:off x="3271723" y="1591111"/>
            <a:ext cx="3397637" cy="523220"/>
          </a:xfrm>
          <a:prstGeom prst="rect">
            <a:avLst/>
          </a:prstGeom>
        </p:spPr>
        <p:txBody>
          <a:bodyPr wrap="square">
            <a:spAutoFit/>
          </a:bodyPr>
          <a:lstStyle/>
          <a:p>
            <a:r>
              <a:rPr lang="en-GB" sz="1000" dirty="0">
                <a:hlinkClick r:id="rId5"/>
              </a:rPr>
              <a:t>https://www.simplypsychology.org/a-level-psychology.html</a:t>
            </a:r>
            <a:endParaRPr lang="en-GB" sz="1000" dirty="0"/>
          </a:p>
          <a:p>
            <a:endParaRPr lang="en-GB" dirty="0"/>
          </a:p>
        </p:txBody>
      </p:sp>
      <p:pic>
        <p:nvPicPr>
          <p:cNvPr id="1027" name="Picture 1026">
            <a:extLst>
              <a:ext uri="{FF2B5EF4-FFF2-40B4-BE49-F238E27FC236}">
                <a16:creationId xmlns:a16="http://schemas.microsoft.com/office/drawing/2014/main" id="{3CACC240-96BD-AFED-3573-6B83028383F0}"/>
              </a:ext>
            </a:extLst>
          </p:cNvPr>
          <p:cNvPicPr>
            <a:picLocks noChangeAspect="1"/>
          </p:cNvPicPr>
          <p:nvPr/>
        </p:nvPicPr>
        <p:blipFill>
          <a:blip r:embed="rId6"/>
          <a:stretch>
            <a:fillRect/>
          </a:stretch>
        </p:blipFill>
        <p:spPr>
          <a:xfrm>
            <a:off x="4036394" y="4328223"/>
            <a:ext cx="2441507" cy="1627671"/>
          </a:xfrm>
          <a:prstGeom prst="rect">
            <a:avLst/>
          </a:prstGeom>
          <a:ln>
            <a:noFill/>
          </a:ln>
          <a:effectLst>
            <a:softEdge rad="112500"/>
          </a:effectLst>
        </p:spPr>
      </p:pic>
      <p:pic>
        <p:nvPicPr>
          <p:cNvPr id="1028" name="Picture 1027">
            <a:extLst>
              <a:ext uri="{FF2B5EF4-FFF2-40B4-BE49-F238E27FC236}">
                <a16:creationId xmlns:a16="http://schemas.microsoft.com/office/drawing/2014/main" id="{21E9E5BE-CE6B-D77C-E240-E2AD9BFF706E}"/>
              </a:ext>
            </a:extLst>
          </p:cNvPr>
          <p:cNvPicPr>
            <a:picLocks noChangeAspect="1"/>
          </p:cNvPicPr>
          <p:nvPr/>
        </p:nvPicPr>
        <p:blipFill>
          <a:blip r:embed="rId7"/>
          <a:stretch>
            <a:fillRect/>
          </a:stretch>
        </p:blipFill>
        <p:spPr>
          <a:xfrm>
            <a:off x="3694661" y="6859046"/>
            <a:ext cx="2686667" cy="1872714"/>
          </a:xfrm>
          <a:prstGeom prst="rect">
            <a:avLst/>
          </a:prstGeom>
        </p:spPr>
      </p:pic>
      <p:sp>
        <p:nvSpPr>
          <p:cNvPr id="1029" name="TextBox 1028">
            <a:extLst>
              <a:ext uri="{FF2B5EF4-FFF2-40B4-BE49-F238E27FC236}">
                <a16:creationId xmlns:a16="http://schemas.microsoft.com/office/drawing/2014/main" id="{1CD8F7D8-3BE5-FDCB-06CC-59FAF61438DA}"/>
              </a:ext>
            </a:extLst>
          </p:cNvPr>
          <p:cNvSpPr txBox="1"/>
          <p:nvPr/>
        </p:nvSpPr>
        <p:spPr>
          <a:xfrm>
            <a:off x="295032" y="1919418"/>
            <a:ext cx="5497877" cy="2123658"/>
          </a:xfrm>
          <a:prstGeom prst="rect">
            <a:avLst/>
          </a:prstGeom>
          <a:noFill/>
        </p:spPr>
        <p:txBody>
          <a:bodyPr wrap="square">
            <a:spAutoFit/>
          </a:bodyPr>
          <a:lstStyle/>
          <a:p>
            <a:pPr marL="514350" indent="-514350">
              <a:buAutoNum type="arabicParenR"/>
            </a:pPr>
            <a:r>
              <a:rPr lang="en-GB" dirty="0"/>
              <a:t>Use the link and carry out your own research to fill in these help sheets on the issues and debates. These are SO important to your study and understanding these points and how to write them helps you to become a strong Psychologist</a:t>
            </a:r>
          </a:p>
          <a:p>
            <a:pPr marL="514350" indent="-514350">
              <a:buAutoNum type="arabicParenR"/>
            </a:pPr>
            <a:r>
              <a:rPr lang="en-GB" dirty="0"/>
              <a:t>Sheets are on the next 3 slides</a:t>
            </a:r>
          </a:p>
          <a:p>
            <a:pPr marL="514350" indent="-514350">
              <a:buAutoNum type="arabicParenR"/>
            </a:pPr>
            <a:endParaRPr lang="en-GB" sz="2400" dirty="0"/>
          </a:p>
        </p:txBody>
      </p:sp>
      <p:sp>
        <p:nvSpPr>
          <p:cNvPr id="1030" name="Rectangle: Rounded Corners 1029">
            <a:extLst>
              <a:ext uri="{FF2B5EF4-FFF2-40B4-BE49-F238E27FC236}">
                <a16:creationId xmlns:a16="http://schemas.microsoft.com/office/drawing/2014/main" id="{75289BE0-4814-C84B-09C9-B453DF6415D9}"/>
              </a:ext>
            </a:extLst>
          </p:cNvPr>
          <p:cNvSpPr/>
          <p:nvPr/>
        </p:nvSpPr>
        <p:spPr>
          <a:xfrm>
            <a:off x="404664" y="8896800"/>
            <a:ext cx="6073237" cy="86866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800" dirty="0"/>
              <a:t>Please print and hand in all work on the first day back!!</a:t>
            </a:r>
          </a:p>
        </p:txBody>
      </p:sp>
      <p:sp>
        <p:nvSpPr>
          <p:cNvPr id="2" name="TextBox 1">
            <a:extLst>
              <a:ext uri="{FF2B5EF4-FFF2-40B4-BE49-F238E27FC236}">
                <a16:creationId xmlns:a16="http://schemas.microsoft.com/office/drawing/2014/main" id="{1213E9D9-1DD3-1837-DBFC-1C38D0CC180A}"/>
              </a:ext>
            </a:extLst>
          </p:cNvPr>
          <p:cNvSpPr txBox="1"/>
          <p:nvPr/>
        </p:nvSpPr>
        <p:spPr>
          <a:xfrm>
            <a:off x="248238" y="4909135"/>
            <a:ext cx="3461054" cy="2862322"/>
          </a:xfrm>
          <a:prstGeom prst="rect">
            <a:avLst/>
          </a:prstGeom>
          <a:noFill/>
        </p:spPr>
        <p:txBody>
          <a:bodyPr wrap="square" rtlCol="0">
            <a:spAutoFit/>
          </a:bodyPr>
          <a:lstStyle/>
          <a:p>
            <a:r>
              <a:rPr lang="en-GB" sz="1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2: Approaches research</a:t>
            </a:r>
            <a:endParaRPr lang="en-GB" sz="1800" b="1" dirty="0">
              <a:ln w="18415" cmpd="sng">
                <a:noFill/>
                <a:prstDash val="solid"/>
              </a:ln>
              <a:effectLst>
                <a:outerShdw blurRad="63500" dir="3600000" algn="tl" rotWithShape="0">
                  <a:srgbClr val="000000">
                    <a:alpha val="70000"/>
                  </a:srgbClr>
                </a:outerShdw>
              </a:effectLst>
              <a:latin typeface="Century Gothic" pitchFamily="34" charset="0"/>
            </a:endParaRPr>
          </a:p>
          <a:p>
            <a:endParaRPr lang="en-US" dirty="0"/>
          </a:p>
          <a:p>
            <a:r>
              <a:rPr lang="en-US" dirty="0"/>
              <a:t>Make sure you are familiar with the different approaches that we looked at in the introductory session</a:t>
            </a:r>
          </a:p>
          <a:p>
            <a:r>
              <a:rPr lang="en-US" dirty="0"/>
              <a:t>Biological</a:t>
            </a:r>
          </a:p>
          <a:p>
            <a:r>
              <a:rPr lang="en-US" dirty="0"/>
              <a:t>Cognitive</a:t>
            </a:r>
          </a:p>
          <a:p>
            <a:r>
              <a:rPr lang="en-US" dirty="0" err="1"/>
              <a:t>Behavioural</a:t>
            </a:r>
            <a:endParaRPr lang="en-US" dirty="0"/>
          </a:p>
          <a:p>
            <a:r>
              <a:rPr lang="en-US" dirty="0"/>
              <a:t>Social Learning Theory</a:t>
            </a:r>
          </a:p>
        </p:txBody>
      </p:sp>
    </p:spTree>
    <p:extLst>
      <p:ext uri="{BB962C8B-B14F-4D97-AF65-F5344CB8AC3E}">
        <p14:creationId xmlns:p14="http://schemas.microsoft.com/office/powerpoint/2010/main" val="3593656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9432" y="768855"/>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1: </a:t>
            </a:r>
            <a:r>
              <a:rPr lang="en-GB" sz="2400" b="1" dirty="0">
                <a:ln w="18415" cmpd="sng">
                  <a:noFill/>
                  <a:prstDash val="solid"/>
                </a:ln>
                <a:latin typeface="Segoe Print" pitchFamily="2" charset="0"/>
              </a:rPr>
              <a:t>Issues and Debates</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464F1B8-9548-48E0-BD32-E357A65AE655}"/>
              </a:ext>
            </a:extLst>
          </p:cNvPr>
          <p:cNvSpPr txBox="1"/>
          <p:nvPr/>
        </p:nvSpPr>
        <p:spPr>
          <a:xfrm>
            <a:off x="-1179512" y="1162466"/>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Determinism VS Free Will</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7" name="TextBox 6">
            <a:extLst>
              <a:ext uri="{FF2B5EF4-FFF2-40B4-BE49-F238E27FC236}">
                <a16:creationId xmlns:a16="http://schemas.microsoft.com/office/drawing/2014/main" id="{ED8DE69D-3283-4DE4-A425-E3CB65571FCD}"/>
              </a:ext>
            </a:extLst>
          </p:cNvPr>
          <p:cNvSpPr txBox="1"/>
          <p:nvPr/>
        </p:nvSpPr>
        <p:spPr>
          <a:xfrm>
            <a:off x="-1506317" y="5818806"/>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Nature VS Nurture</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3" name="AutoShape 2" descr="Grenade Clip Art at Clker.com - vector clip art online, royalty free &amp;amp;  public domain">
            <a:extLst>
              <a:ext uri="{FF2B5EF4-FFF2-40B4-BE49-F238E27FC236}">
                <a16:creationId xmlns:a16="http://schemas.microsoft.com/office/drawing/2014/main" id="{6229CB8F-3171-4796-9FDA-4DCEADE79E57}"/>
              </a:ext>
            </a:extLst>
          </p:cNvPr>
          <p:cNvSpPr>
            <a:spLocks noChangeAspect="1" noChangeArrowheads="1"/>
          </p:cNvSpPr>
          <p:nvPr/>
        </p:nvSpPr>
        <p:spPr bwMode="auto">
          <a:xfrm>
            <a:off x="3309836" y="703761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Grenade Clip Art at Clker.com - vector clip art online, royalty free &amp;amp;  public domain">
            <a:extLst>
              <a:ext uri="{FF2B5EF4-FFF2-40B4-BE49-F238E27FC236}">
                <a16:creationId xmlns:a16="http://schemas.microsoft.com/office/drawing/2014/main" id="{8B1B4735-1827-46A0-B7E5-2ED51341820F}"/>
              </a:ext>
            </a:extLst>
          </p:cNvPr>
          <p:cNvSpPr>
            <a:spLocks noChangeAspect="1" noChangeArrowheads="1"/>
          </p:cNvSpPr>
          <p:nvPr/>
        </p:nvSpPr>
        <p:spPr bwMode="auto">
          <a:xfrm>
            <a:off x="3462236" y="719001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D9E92682-B4D9-4E62-85E6-BB3AE3E5F4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86971" y="219207"/>
            <a:ext cx="1299359" cy="1369549"/>
          </a:xfrm>
          <a:prstGeom prst="rect">
            <a:avLst/>
          </a:prstGeom>
        </p:spPr>
      </p:pic>
      <p:sp>
        <p:nvSpPr>
          <p:cNvPr id="12" name="Arrow: Left-Right 11">
            <a:extLst>
              <a:ext uri="{FF2B5EF4-FFF2-40B4-BE49-F238E27FC236}">
                <a16:creationId xmlns:a16="http://schemas.microsoft.com/office/drawing/2014/main" id="{BE8443BF-09E6-464C-88EB-98563C60AF94}"/>
              </a:ext>
            </a:extLst>
          </p:cNvPr>
          <p:cNvSpPr/>
          <p:nvPr/>
        </p:nvSpPr>
        <p:spPr>
          <a:xfrm>
            <a:off x="328136" y="1489169"/>
            <a:ext cx="6181666" cy="461665"/>
          </a:xfrm>
          <a:prstGeom prst="leftRight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GB"/>
          </a:p>
        </p:txBody>
      </p:sp>
      <p:sp>
        <p:nvSpPr>
          <p:cNvPr id="14" name="Arrow: Left-Right 13">
            <a:extLst>
              <a:ext uri="{FF2B5EF4-FFF2-40B4-BE49-F238E27FC236}">
                <a16:creationId xmlns:a16="http://schemas.microsoft.com/office/drawing/2014/main" id="{DB4C1ED4-FA56-49D3-B8FF-D988866605A2}"/>
              </a:ext>
            </a:extLst>
          </p:cNvPr>
          <p:cNvSpPr/>
          <p:nvPr/>
        </p:nvSpPr>
        <p:spPr>
          <a:xfrm>
            <a:off x="361372" y="6160280"/>
            <a:ext cx="6269216" cy="461665"/>
          </a:xfrm>
          <a:prstGeom prst="leftRight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E1B15F46-1548-4EDE-807C-B1EF8C75CBB1}"/>
              </a:ext>
            </a:extLst>
          </p:cNvPr>
          <p:cNvSpPr txBox="1"/>
          <p:nvPr/>
        </p:nvSpPr>
        <p:spPr>
          <a:xfrm>
            <a:off x="5036371" y="1527348"/>
            <a:ext cx="1721967" cy="369332"/>
          </a:xfrm>
          <a:prstGeom prst="rect">
            <a:avLst/>
          </a:prstGeom>
          <a:noFill/>
        </p:spPr>
        <p:txBody>
          <a:bodyPr wrap="square" rtlCol="0">
            <a:spAutoFit/>
          </a:bodyPr>
          <a:lstStyle/>
          <a:p>
            <a:r>
              <a:rPr lang="en-GB" dirty="0">
                <a:solidFill>
                  <a:schemeClr val="bg1"/>
                </a:solidFill>
              </a:rPr>
              <a:t>Free Will</a:t>
            </a:r>
            <a:endParaRPr lang="en-GB" dirty="0"/>
          </a:p>
        </p:txBody>
      </p:sp>
      <p:sp>
        <p:nvSpPr>
          <p:cNvPr id="17" name="TextBox 16">
            <a:extLst>
              <a:ext uri="{FF2B5EF4-FFF2-40B4-BE49-F238E27FC236}">
                <a16:creationId xmlns:a16="http://schemas.microsoft.com/office/drawing/2014/main" id="{883D8372-6CAB-49FE-BF44-FAC72F620738}"/>
              </a:ext>
            </a:extLst>
          </p:cNvPr>
          <p:cNvSpPr txBox="1"/>
          <p:nvPr/>
        </p:nvSpPr>
        <p:spPr>
          <a:xfrm>
            <a:off x="587796" y="1521527"/>
            <a:ext cx="1721967" cy="369332"/>
          </a:xfrm>
          <a:prstGeom prst="rect">
            <a:avLst/>
          </a:prstGeom>
          <a:noFill/>
        </p:spPr>
        <p:txBody>
          <a:bodyPr wrap="square" rtlCol="0">
            <a:spAutoFit/>
          </a:bodyPr>
          <a:lstStyle/>
          <a:p>
            <a:r>
              <a:rPr lang="en-GB" dirty="0">
                <a:solidFill>
                  <a:schemeClr val="bg1"/>
                </a:solidFill>
              </a:rPr>
              <a:t>Determinism</a:t>
            </a:r>
            <a:endParaRPr lang="en-GB" dirty="0"/>
          </a:p>
        </p:txBody>
      </p:sp>
      <p:sp>
        <p:nvSpPr>
          <p:cNvPr id="13" name="Rectangle 12">
            <a:extLst>
              <a:ext uri="{FF2B5EF4-FFF2-40B4-BE49-F238E27FC236}">
                <a16:creationId xmlns:a16="http://schemas.microsoft.com/office/drawing/2014/main" id="{7697BD5D-6C4E-4150-B8A0-D7F136F41367}"/>
              </a:ext>
            </a:extLst>
          </p:cNvPr>
          <p:cNvSpPr/>
          <p:nvPr/>
        </p:nvSpPr>
        <p:spPr>
          <a:xfrm>
            <a:off x="328136" y="1953095"/>
            <a:ext cx="3024336" cy="2133510"/>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200" dirty="0">
                <a:latin typeface="Century Gothic" panose="020B0502020202020204" pitchFamily="34" charset="0"/>
              </a:rPr>
              <a:t>Definition:</a:t>
            </a:r>
            <a:br>
              <a:rPr lang="en-GB" sz="1200" dirty="0">
                <a:latin typeface="Century Gothic" panose="020B0502020202020204" pitchFamily="34" charset="0"/>
              </a:rPr>
            </a:b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Example in psychology:</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19" name="Rectangle 18">
            <a:extLst>
              <a:ext uri="{FF2B5EF4-FFF2-40B4-BE49-F238E27FC236}">
                <a16:creationId xmlns:a16="http://schemas.microsoft.com/office/drawing/2014/main" id="{F8866F11-5F2A-45AC-B5D9-AD258BEC5B4A}"/>
              </a:ext>
            </a:extLst>
          </p:cNvPr>
          <p:cNvSpPr/>
          <p:nvPr/>
        </p:nvSpPr>
        <p:spPr>
          <a:xfrm>
            <a:off x="3462500" y="1963084"/>
            <a:ext cx="3024336" cy="2133510"/>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200" dirty="0">
                <a:latin typeface="Century Gothic" panose="020B0502020202020204" pitchFamily="34" charset="0"/>
              </a:rPr>
              <a:t>Definition:</a:t>
            </a:r>
            <a:br>
              <a:rPr lang="en-GB" sz="1200" dirty="0">
                <a:latin typeface="Century Gothic" panose="020B0502020202020204" pitchFamily="34" charset="0"/>
              </a:rPr>
            </a:b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Example in psychology:</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20" name="Rectangle 19">
            <a:extLst>
              <a:ext uri="{FF2B5EF4-FFF2-40B4-BE49-F238E27FC236}">
                <a16:creationId xmlns:a16="http://schemas.microsoft.com/office/drawing/2014/main" id="{874382E6-7151-43BB-AECC-ABA9CB20B204}"/>
              </a:ext>
            </a:extLst>
          </p:cNvPr>
          <p:cNvSpPr/>
          <p:nvPr/>
        </p:nvSpPr>
        <p:spPr>
          <a:xfrm>
            <a:off x="329888" y="6628954"/>
            <a:ext cx="3024336" cy="205340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200" dirty="0">
                <a:latin typeface="Century Gothic" panose="020B0502020202020204" pitchFamily="34" charset="0"/>
              </a:rPr>
              <a:t>Definition:</a:t>
            </a:r>
            <a:br>
              <a:rPr lang="en-GB" sz="1200" dirty="0">
                <a:latin typeface="Century Gothic" panose="020B0502020202020204" pitchFamily="34" charset="0"/>
              </a:rPr>
            </a:b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Example in psychology:</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21" name="Rectangle 20">
            <a:extLst>
              <a:ext uri="{FF2B5EF4-FFF2-40B4-BE49-F238E27FC236}">
                <a16:creationId xmlns:a16="http://schemas.microsoft.com/office/drawing/2014/main" id="{4035359E-36C5-4A9D-BBBD-9EE0EABDA6F1}"/>
              </a:ext>
            </a:extLst>
          </p:cNvPr>
          <p:cNvSpPr/>
          <p:nvPr/>
        </p:nvSpPr>
        <p:spPr>
          <a:xfrm>
            <a:off x="3462500" y="6642752"/>
            <a:ext cx="3024336" cy="205340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200" dirty="0">
                <a:latin typeface="Century Gothic" panose="020B0502020202020204" pitchFamily="34" charset="0"/>
              </a:rPr>
              <a:t>Definition:</a:t>
            </a:r>
            <a:br>
              <a:rPr lang="en-GB" sz="1200" dirty="0">
                <a:latin typeface="Century Gothic" panose="020B0502020202020204" pitchFamily="34" charset="0"/>
              </a:rPr>
            </a:b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Example in psychology:</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24" name="TextBox 23">
            <a:extLst>
              <a:ext uri="{FF2B5EF4-FFF2-40B4-BE49-F238E27FC236}">
                <a16:creationId xmlns:a16="http://schemas.microsoft.com/office/drawing/2014/main" id="{5FA0B64B-3C00-4A49-A0EF-E347B303E5BF}"/>
              </a:ext>
            </a:extLst>
          </p:cNvPr>
          <p:cNvSpPr txBox="1"/>
          <p:nvPr/>
        </p:nvSpPr>
        <p:spPr>
          <a:xfrm>
            <a:off x="5337556" y="6205165"/>
            <a:ext cx="1721967" cy="369332"/>
          </a:xfrm>
          <a:prstGeom prst="rect">
            <a:avLst/>
          </a:prstGeom>
          <a:noFill/>
        </p:spPr>
        <p:txBody>
          <a:bodyPr wrap="square" rtlCol="0">
            <a:spAutoFit/>
          </a:bodyPr>
          <a:lstStyle/>
          <a:p>
            <a:r>
              <a:rPr lang="en-GB" dirty="0">
                <a:solidFill>
                  <a:schemeClr val="bg1"/>
                </a:solidFill>
              </a:rPr>
              <a:t>Nature</a:t>
            </a:r>
            <a:endParaRPr lang="en-GB" dirty="0"/>
          </a:p>
        </p:txBody>
      </p:sp>
      <p:sp>
        <p:nvSpPr>
          <p:cNvPr id="25" name="TextBox 24">
            <a:extLst>
              <a:ext uri="{FF2B5EF4-FFF2-40B4-BE49-F238E27FC236}">
                <a16:creationId xmlns:a16="http://schemas.microsoft.com/office/drawing/2014/main" id="{1AE9A122-1072-4997-A62C-80B8C16242CA}"/>
              </a:ext>
            </a:extLst>
          </p:cNvPr>
          <p:cNvSpPr txBox="1"/>
          <p:nvPr/>
        </p:nvSpPr>
        <p:spPr>
          <a:xfrm>
            <a:off x="621032" y="6205165"/>
            <a:ext cx="1721967" cy="369332"/>
          </a:xfrm>
          <a:prstGeom prst="rect">
            <a:avLst/>
          </a:prstGeom>
          <a:noFill/>
        </p:spPr>
        <p:txBody>
          <a:bodyPr wrap="square" rtlCol="0">
            <a:spAutoFit/>
          </a:bodyPr>
          <a:lstStyle/>
          <a:p>
            <a:r>
              <a:rPr lang="en-GB" dirty="0">
                <a:solidFill>
                  <a:schemeClr val="bg1"/>
                </a:solidFill>
              </a:rPr>
              <a:t>Nurture</a:t>
            </a:r>
            <a:endParaRPr lang="en-GB" dirty="0"/>
          </a:p>
        </p:txBody>
      </p:sp>
      <p:sp>
        <p:nvSpPr>
          <p:cNvPr id="28" name="Rectangle 27">
            <a:extLst>
              <a:ext uri="{FF2B5EF4-FFF2-40B4-BE49-F238E27FC236}">
                <a16:creationId xmlns:a16="http://schemas.microsoft.com/office/drawing/2014/main" id="{852E2810-A89E-41F1-B53F-A98C5E7A65ED}"/>
              </a:ext>
            </a:extLst>
          </p:cNvPr>
          <p:cNvSpPr/>
          <p:nvPr/>
        </p:nvSpPr>
        <p:spPr>
          <a:xfrm>
            <a:off x="3374950" y="1091381"/>
            <a:ext cx="2281778" cy="738664"/>
          </a:xfrm>
          <a:prstGeom prst="rect">
            <a:avLst/>
          </a:prstGeom>
        </p:spPr>
        <p:txBody>
          <a:bodyPr wrap="square">
            <a:spAutoFit/>
          </a:bodyPr>
          <a:lstStyle/>
          <a:p>
            <a:r>
              <a:rPr lang="en-GB" sz="1200" dirty="0">
                <a:hlinkClick r:id="rId6"/>
              </a:rPr>
              <a:t>https://www.simplypsychology.org/a-level-psychology.html</a:t>
            </a:r>
            <a:endParaRPr lang="en-GB" sz="1200" dirty="0"/>
          </a:p>
          <a:p>
            <a:endParaRPr lang="en-GB" dirty="0"/>
          </a:p>
        </p:txBody>
      </p:sp>
      <p:sp>
        <p:nvSpPr>
          <p:cNvPr id="2" name="Rectangle 1">
            <a:extLst>
              <a:ext uri="{FF2B5EF4-FFF2-40B4-BE49-F238E27FC236}">
                <a16:creationId xmlns:a16="http://schemas.microsoft.com/office/drawing/2014/main" id="{0391E69C-4FC6-C62A-24C9-83C31E6EB2D5}"/>
              </a:ext>
            </a:extLst>
          </p:cNvPr>
          <p:cNvSpPr/>
          <p:nvPr/>
        </p:nvSpPr>
        <p:spPr>
          <a:xfrm>
            <a:off x="339872" y="4179827"/>
            <a:ext cx="3024336" cy="148657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endParaRPr lang="en-GB" sz="1100" dirty="0">
              <a:latin typeface="Century Gothic" panose="020B0502020202020204" pitchFamily="34" charset="0"/>
            </a:endParaRPr>
          </a:p>
          <a:p>
            <a:r>
              <a:rPr lang="en-GB" sz="1100" dirty="0">
                <a:latin typeface="Century Gothic" panose="020B0502020202020204" pitchFamily="34" charset="0"/>
              </a:rPr>
              <a:t>What are the positives of determinism?</a:t>
            </a: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050" dirty="0">
                <a:latin typeface="Century Gothic" panose="020B0502020202020204" pitchFamily="34" charset="0"/>
              </a:rPr>
              <a:t>What are the negatives of determinism?</a:t>
            </a:r>
          </a:p>
          <a:p>
            <a:endParaRPr lang="en-GB" sz="105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10" name="Rectangle 9">
            <a:extLst>
              <a:ext uri="{FF2B5EF4-FFF2-40B4-BE49-F238E27FC236}">
                <a16:creationId xmlns:a16="http://schemas.microsoft.com/office/drawing/2014/main" id="{E5969F5F-4347-430E-BA6C-FE6755811935}"/>
              </a:ext>
            </a:extLst>
          </p:cNvPr>
          <p:cNvSpPr/>
          <p:nvPr/>
        </p:nvSpPr>
        <p:spPr>
          <a:xfrm>
            <a:off x="3457285" y="4190562"/>
            <a:ext cx="3024336" cy="148657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endParaRPr lang="en-GB" sz="1100" dirty="0">
              <a:latin typeface="Century Gothic" panose="020B0502020202020204" pitchFamily="34" charset="0"/>
            </a:endParaRPr>
          </a:p>
          <a:p>
            <a:r>
              <a:rPr lang="en-GB" sz="1100" dirty="0">
                <a:latin typeface="Century Gothic" panose="020B0502020202020204" pitchFamily="34" charset="0"/>
              </a:rPr>
              <a:t>What are the positives of free will?</a:t>
            </a: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050" dirty="0">
                <a:latin typeface="Century Gothic" panose="020B0502020202020204" pitchFamily="34" charset="0"/>
              </a:rPr>
              <a:t>What are the negatives of free will</a:t>
            </a:r>
          </a:p>
          <a:p>
            <a:endParaRPr lang="en-GB" sz="105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18" name="Rectangle 17">
            <a:extLst>
              <a:ext uri="{FF2B5EF4-FFF2-40B4-BE49-F238E27FC236}">
                <a16:creationId xmlns:a16="http://schemas.microsoft.com/office/drawing/2014/main" id="{C88A384A-3793-01E2-0479-0AB343A6DF75}"/>
              </a:ext>
            </a:extLst>
          </p:cNvPr>
          <p:cNvSpPr/>
          <p:nvPr/>
        </p:nvSpPr>
        <p:spPr>
          <a:xfrm>
            <a:off x="260714" y="8753765"/>
            <a:ext cx="6249088" cy="808353"/>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100" dirty="0">
                <a:latin typeface="Century Gothic" panose="020B0502020202020204" pitchFamily="34" charset="0"/>
              </a:rPr>
              <a:t>Why can breaking behaviour down into nature or nurture be a good thing?</a:t>
            </a:r>
          </a:p>
          <a:p>
            <a:endParaRPr lang="en-GB" sz="1100" dirty="0">
              <a:latin typeface="Century Gothic" panose="020B0502020202020204" pitchFamily="34" charset="0"/>
            </a:endParaRPr>
          </a:p>
          <a:p>
            <a:r>
              <a:rPr lang="en-GB" sz="1100" dirty="0">
                <a:latin typeface="Century Gothic" panose="020B0502020202020204" pitchFamily="34" charset="0"/>
              </a:rPr>
              <a:t>What Is the problem with doing this?</a:t>
            </a:r>
            <a:endParaRPr lang="en-GB" sz="1200" dirty="0">
              <a:latin typeface="Century Gothic" panose="020B0502020202020204" pitchFamily="34" charset="0"/>
            </a:endParaRPr>
          </a:p>
          <a:p>
            <a:endParaRPr lang="en-GB" sz="1200" dirty="0">
              <a:latin typeface="Century Gothic" panose="020B0502020202020204" pitchFamily="34" charset="0"/>
            </a:endParaRPr>
          </a:p>
        </p:txBody>
      </p:sp>
    </p:spTree>
    <p:extLst>
      <p:ext uri="{BB962C8B-B14F-4D97-AF65-F5344CB8AC3E}">
        <p14:creationId xmlns:p14="http://schemas.microsoft.com/office/powerpoint/2010/main" val="4227400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3428" y="636910"/>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1: </a:t>
            </a:r>
            <a:r>
              <a:rPr lang="en-GB" sz="2400" b="1" dirty="0">
                <a:ln w="18415" cmpd="sng">
                  <a:noFill/>
                  <a:prstDash val="solid"/>
                </a:ln>
                <a:latin typeface="Segoe Print" pitchFamily="2" charset="0"/>
              </a:rPr>
              <a:t>Issues and Debates</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40668" y="272479"/>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32DC3AF-17E3-4551-873F-364C9D511748}"/>
              </a:ext>
            </a:extLst>
          </p:cNvPr>
          <p:cNvSpPr txBox="1"/>
          <p:nvPr/>
        </p:nvSpPr>
        <p:spPr>
          <a:xfrm>
            <a:off x="-1188535" y="1127703"/>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Reductionism VS Holism</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1" name="Picture 10">
            <a:extLst>
              <a:ext uri="{FF2B5EF4-FFF2-40B4-BE49-F238E27FC236}">
                <a16:creationId xmlns:a16="http://schemas.microsoft.com/office/drawing/2014/main" id="{D9E92682-B4D9-4E62-85E6-BB3AE3E5F4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22975" y="87262"/>
            <a:ext cx="1299359" cy="1369549"/>
          </a:xfrm>
          <a:prstGeom prst="rect">
            <a:avLst/>
          </a:prstGeom>
        </p:spPr>
      </p:pic>
      <p:sp>
        <p:nvSpPr>
          <p:cNvPr id="15" name="Arrow: Left-Right 14">
            <a:extLst>
              <a:ext uri="{FF2B5EF4-FFF2-40B4-BE49-F238E27FC236}">
                <a16:creationId xmlns:a16="http://schemas.microsoft.com/office/drawing/2014/main" id="{29E0E205-D805-4D80-AEE8-FE619C26E5E5}"/>
              </a:ext>
            </a:extLst>
          </p:cNvPr>
          <p:cNvSpPr/>
          <p:nvPr/>
        </p:nvSpPr>
        <p:spPr>
          <a:xfrm>
            <a:off x="356369" y="1461251"/>
            <a:ext cx="6269216" cy="461665"/>
          </a:xfrm>
          <a:prstGeom prst="leftRight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7D201CFD-1A22-4576-978A-AE455A0E8F5F}"/>
              </a:ext>
            </a:extLst>
          </p:cNvPr>
          <p:cNvSpPr/>
          <p:nvPr/>
        </p:nvSpPr>
        <p:spPr>
          <a:xfrm>
            <a:off x="368660" y="2004431"/>
            <a:ext cx="3024336" cy="1719951"/>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200" dirty="0">
                <a:latin typeface="Century Gothic" panose="020B0502020202020204" pitchFamily="34" charset="0"/>
              </a:rPr>
              <a:t>Definition:</a:t>
            </a:r>
            <a:br>
              <a:rPr lang="en-GB" sz="1200" dirty="0">
                <a:latin typeface="Century Gothic" panose="020B0502020202020204" pitchFamily="34" charset="0"/>
              </a:rPr>
            </a:b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Example in psychology:</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23" name="Rectangle 22">
            <a:extLst>
              <a:ext uri="{FF2B5EF4-FFF2-40B4-BE49-F238E27FC236}">
                <a16:creationId xmlns:a16="http://schemas.microsoft.com/office/drawing/2014/main" id="{87AF9A48-2BAB-4284-B0C7-9FFEE5066F1A}"/>
              </a:ext>
            </a:extLst>
          </p:cNvPr>
          <p:cNvSpPr/>
          <p:nvPr/>
        </p:nvSpPr>
        <p:spPr>
          <a:xfrm>
            <a:off x="3465004" y="2020626"/>
            <a:ext cx="3024336" cy="1719951"/>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200" dirty="0">
                <a:latin typeface="Century Gothic" panose="020B0502020202020204" pitchFamily="34" charset="0"/>
              </a:rPr>
              <a:t>Definition:</a:t>
            </a:r>
            <a:br>
              <a:rPr lang="en-GB" sz="1200" dirty="0">
                <a:latin typeface="Century Gothic" panose="020B0502020202020204" pitchFamily="34" charset="0"/>
              </a:rPr>
            </a:b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dirty="0">
                <a:latin typeface="Century Gothic" panose="020B0502020202020204" pitchFamily="34" charset="0"/>
              </a:rPr>
              <a:t>Example in psychology:</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26" name="TextBox 25">
            <a:extLst>
              <a:ext uri="{FF2B5EF4-FFF2-40B4-BE49-F238E27FC236}">
                <a16:creationId xmlns:a16="http://schemas.microsoft.com/office/drawing/2014/main" id="{6A7A8806-90F1-4784-8372-29BB188F105C}"/>
              </a:ext>
            </a:extLst>
          </p:cNvPr>
          <p:cNvSpPr txBox="1"/>
          <p:nvPr/>
        </p:nvSpPr>
        <p:spPr>
          <a:xfrm>
            <a:off x="509419" y="1507417"/>
            <a:ext cx="1721967" cy="369332"/>
          </a:xfrm>
          <a:prstGeom prst="rect">
            <a:avLst/>
          </a:prstGeom>
          <a:noFill/>
        </p:spPr>
        <p:txBody>
          <a:bodyPr wrap="square" rtlCol="0">
            <a:spAutoFit/>
          </a:bodyPr>
          <a:lstStyle/>
          <a:p>
            <a:r>
              <a:rPr lang="en-GB" dirty="0">
                <a:solidFill>
                  <a:schemeClr val="bg1"/>
                </a:solidFill>
              </a:rPr>
              <a:t>Reductionism</a:t>
            </a:r>
            <a:endParaRPr lang="en-GB" dirty="0"/>
          </a:p>
        </p:txBody>
      </p:sp>
      <p:sp>
        <p:nvSpPr>
          <p:cNvPr id="27" name="TextBox 26">
            <a:extLst>
              <a:ext uri="{FF2B5EF4-FFF2-40B4-BE49-F238E27FC236}">
                <a16:creationId xmlns:a16="http://schemas.microsoft.com/office/drawing/2014/main" id="{15FD65F9-548C-4907-90D6-E755654C1512}"/>
              </a:ext>
            </a:extLst>
          </p:cNvPr>
          <p:cNvSpPr txBox="1"/>
          <p:nvPr/>
        </p:nvSpPr>
        <p:spPr>
          <a:xfrm>
            <a:off x="5551140" y="1506814"/>
            <a:ext cx="1721967" cy="369332"/>
          </a:xfrm>
          <a:prstGeom prst="rect">
            <a:avLst/>
          </a:prstGeom>
          <a:noFill/>
        </p:spPr>
        <p:txBody>
          <a:bodyPr wrap="square" rtlCol="0">
            <a:spAutoFit/>
          </a:bodyPr>
          <a:lstStyle/>
          <a:p>
            <a:r>
              <a:rPr lang="en-GB" dirty="0">
                <a:solidFill>
                  <a:schemeClr val="bg1"/>
                </a:solidFill>
              </a:rPr>
              <a:t>Holism</a:t>
            </a:r>
            <a:endParaRPr lang="en-GB" dirty="0"/>
          </a:p>
        </p:txBody>
      </p:sp>
      <p:sp>
        <p:nvSpPr>
          <p:cNvPr id="28" name="Rectangle 27">
            <a:extLst>
              <a:ext uri="{FF2B5EF4-FFF2-40B4-BE49-F238E27FC236}">
                <a16:creationId xmlns:a16="http://schemas.microsoft.com/office/drawing/2014/main" id="{852E2810-A89E-41F1-B53F-A98C5E7A65ED}"/>
              </a:ext>
            </a:extLst>
          </p:cNvPr>
          <p:cNvSpPr/>
          <p:nvPr/>
        </p:nvSpPr>
        <p:spPr>
          <a:xfrm>
            <a:off x="3410954" y="959436"/>
            <a:ext cx="2281778" cy="738664"/>
          </a:xfrm>
          <a:prstGeom prst="rect">
            <a:avLst/>
          </a:prstGeom>
        </p:spPr>
        <p:txBody>
          <a:bodyPr wrap="square">
            <a:spAutoFit/>
          </a:bodyPr>
          <a:lstStyle/>
          <a:p>
            <a:r>
              <a:rPr lang="en-GB" sz="1200" dirty="0">
                <a:hlinkClick r:id="rId6"/>
              </a:rPr>
              <a:t>https://www.simplypsychology.org/a-level-psychology.html</a:t>
            </a:r>
            <a:endParaRPr lang="en-GB" sz="1200" dirty="0"/>
          </a:p>
          <a:p>
            <a:endParaRPr lang="en-GB" dirty="0"/>
          </a:p>
        </p:txBody>
      </p:sp>
      <p:sp>
        <p:nvSpPr>
          <p:cNvPr id="2" name="Rectangle 1">
            <a:extLst>
              <a:ext uri="{FF2B5EF4-FFF2-40B4-BE49-F238E27FC236}">
                <a16:creationId xmlns:a16="http://schemas.microsoft.com/office/drawing/2014/main" id="{605CC90F-CD9A-C215-CFEE-71978587A985}"/>
              </a:ext>
            </a:extLst>
          </p:cNvPr>
          <p:cNvSpPr/>
          <p:nvPr/>
        </p:nvSpPr>
        <p:spPr>
          <a:xfrm>
            <a:off x="368660" y="3789377"/>
            <a:ext cx="3024336" cy="148657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endParaRPr lang="en-GB" sz="1100" dirty="0">
              <a:latin typeface="Century Gothic" panose="020B0502020202020204" pitchFamily="34" charset="0"/>
            </a:endParaRPr>
          </a:p>
          <a:p>
            <a:r>
              <a:rPr lang="en-GB" sz="1100" dirty="0">
                <a:latin typeface="Century Gothic" panose="020B0502020202020204" pitchFamily="34" charset="0"/>
              </a:rPr>
              <a:t>What are the positives of reductionism?</a:t>
            </a: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050" dirty="0">
                <a:latin typeface="Century Gothic" panose="020B0502020202020204" pitchFamily="34" charset="0"/>
              </a:rPr>
              <a:t>What are the negatives of reductionism ?</a:t>
            </a:r>
          </a:p>
          <a:p>
            <a:endParaRPr lang="en-GB" sz="105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10" name="Rectangle 9">
            <a:extLst>
              <a:ext uri="{FF2B5EF4-FFF2-40B4-BE49-F238E27FC236}">
                <a16:creationId xmlns:a16="http://schemas.microsoft.com/office/drawing/2014/main" id="{7C24B31C-E465-266C-E36E-87AB10F4B906}"/>
              </a:ext>
            </a:extLst>
          </p:cNvPr>
          <p:cNvSpPr/>
          <p:nvPr/>
        </p:nvSpPr>
        <p:spPr>
          <a:xfrm>
            <a:off x="3486073" y="3800112"/>
            <a:ext cx="3024336" cy="148657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endParaRPr lang="en-GB" sz="1100" dirty="0">
              <a:latin typeface="Century Gothic" panose="020B0502020202020204" pitchFamily="34" charset="0"/>
            </a:endParaRPr>
          </a:p>
          <a:p>
            <a:r>
              <a:rPr lang="en-GB" sz="1100" dirty="0">
                <a:latin typeface="Century Gothic" panose="020B0502020202020204" pitchFamily="34" charset="0"/>
              </a:rPr>
              <a:t>What are the positives of holism?</a:t>
            </a:r>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050" dirty="0">
                <a:latin typeface="Century Gothic" panose="020B0502020202020204" pitchFamily="34" charset="0"/>
              </a:rPr>
              <a:t>What are the negatives of holism?</a:t>
            </a:r>
          </a:p>
          <a:p>
            <a:endParaRPr lang="en-GB" sz="105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18" name="TextBox 17">
            <a:extLst>
              <a:ext uri="{FF2B5EF4-FFF2-40B4-BE49-F238E27FC236}">
                <a16:creationId xmlns:a16="http://schemas.microsoft.com/office/drawing/2014/main" id="{230A6ABA-9B73-DE49-AF06-ED177435B40F}"/>
              </a:ext>
            </a:extLst>
          </p:cNvPr>
          <p:cNvSpPr txBox="1"/>
          <p:nvPr/>
        </p:nvSpPr>
        <p:spPr>
          <a:xfrm>
            <a:off x="-758471" y="5356411"/>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Idiographic VS Nomothetic</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29" name="Arrow: Left-Right 28">
            <a:extLst>
              <a:ext uri="{FF2B5EF4-FFF2-40B4-BE49-F238E27FC236}">
                <a16:creationId xmlns:a16="http://schemas.microsoft.com/office/drawing/2014/main" id="{AD5662C9-FA8F-E067-8F04-6F006F736628}"/>
              </a:ext>
            </a:extLst>
          </p:cNvPr>
          <p:cNvSpPr/>
          <p:nvPr/>
        </p:nvSpPr>
        <p:spPr>
          <a:xfrm>
            <a:off x="243650" y="5708866"/>
            <a:ext cx="6181666" cy="461665"/>
          </a:xfrm>
          <a:prstGeom prst="leftRight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F35CFDC1-1DCF-1E58-40D1-5ABB57E181CD}"/>
              </a:ext>
            </a:extLst>
          </p:cNvPr>
          <p:cNvSpPr txBox="1"/>
          <p:nvPr/>
        </p:nvSpPr>
        <p:spPr>
          <a:xfrm>
            <a:off x="404636" y="5747045"/>
            <a:ext cx="1721967" cy="369332"/>
          </a:xfrm>
          <a:prstGeom prst="rect">
            <a:avLst/>
          </a:prstGeom>
          <a:noFill/>
        </p:spPr>
        <p:txBody>
          <a:bodyPr wrap="square" rtlCol="0">
            <a:spAutoFit/>
          </a:bodyPr>
          <a:lstStyle/>
          <a:p>
            <a:r>
              <a:rPr lang="en-GB" dirty="0">
                <a:solidFill>
                  <a:schemeClr val="bg1"/>
                </a:solidFill>
              </a:rPr>
              <a:t>Idiographic</a:t>
            </a:r>
            <a:r>
              <a:rPr lang="en-GB" dirty="0"/>
              <a:t> </a:t>
            </a:r>
          </a:p>
        </p:txBody>
      </p:sp>
      <p:sp>
        <p:nvSpPr>
          <p:cNvPr id="31" name="TextBox 30">
            <a:extLst>
              <a:ext uri="{FF2B5EF4-FFF2-40B4-BE49-F238E27FC236}">
                <a16:creationId xmlns:a16="http://schemas.microsoft.com/office/drawing/2014/main" id="{2F92CA86-AD41-9B52-1709-9987A225CCFD}"/>
              </a:ext>
            </a:extLst>
          </p:cNvPr>
          <p:cNvSpPr txBox="1"/>
          <p:nvPr/>
        </p:nvSpPr>
        <p:spPr>
          <a:xfrm>
            <a:off x="4951885" y="5747045"/>
            <a:ext cx="1721967" cy="369332"/>
          </a:xfrm>
          <a:prstGeom prst="rect">
            <a:avLst/>
          </a:prstGeom>
          <a:noFill/>
        </p:spPr>
        <p:txBody>
          <a:bodyPr wrap="square" rtlCol="0">
            <a:spAutoFit/>
          </a:bodyPr>
          <a:lstStyle/>
          <a:p>
            <a:r>
              <a:rPr lang="en-GB" dirty="0">
                <a:solidFill>
                  <a:schemeClr val="bg1"/>
                </a:solidFill>
              </a:rPr>
              <a:t>Nomothetic</a:t>
            </a:r>
            <a:endParaRPr lang="en-GB" dirty="0"/>
          </a:p>
        </p:txBody>
      </p:sp>
      <p:sp>
        <p:nvSpPr>
          <p:cNvPr id="1024" name="Rectangle 1023">
            <a:extLst>
              <a:ext uri="{FF2B5EF4-FFF2-40B4-BE49-F238E27FC236}">
                <a16:creationId xmlns:a16="http://schemas.microsoft.com/office/drawing/2014/main" id="{8C5FD528-B030-457F-76CC-D7D0F75E66C7}"/>
              </a:ext>
            </a:extLst>
          </p:cNvPr>
          <p:cNvSpPr/>
          <p:nvPr/>
        </p:nvSpPr>
        <p:spPr>
          <a:xfrm>
            <a:off x="248170" y="6135243"/>
            <a:ext cx="3024336" cy="2212498"/>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100" dirty="0">
                <a:latin typeface="Century Gothic" panose="020B0502020202020204" pitchFamily="34" charset="0"/>
              </a:rPr>
              <a:t>Definition:</a:t>
            </a:r>
            <a:br>
              <a:rPr lang="en-GB" sz="1100" dirty="0">
                <a:latin typeface="Century Gothic" panose="020B0502020202020204" pitchFamily="34" charset="0"/>
              </a:rPr>
            </a:br>
            <a:endParaRPr lang="en-GB" sz="1100" dirty="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a:p>
            <a:r>
              <a:rPr lang="en-GB" sz="1100" dirty="0">
                <a:latin typeface="Century Gothic" panose="020B0502020202020204" pitchFamily="34" charset="0"/>
              </a:rPr>
              <a:t>What data is produced:</a:t>
            </a:r>
          </a:p>
          <a:p>
            <a:endParaRPr lang="en-GB" sz="1100" dirty="0">
              <a:latin typeface="Century Gothic" panose="020B0502020202020204" pitchFamily="34" charset="0"/>
            </a:endParaRPr>
          </a:p>
          <a:p>
            <a:endParaRPr lang="en-GB" sz="1100" dirty="0">
              <a:latin typeface="Century Gothic" panose="020B0502020202020204" pitchFamily="34" charset="0"/>
            </a:endParaRPr>
          </a:p>
          <a:p>
            <a:r>
              <a:rPr lang="en-GB" sz="1100" dirty="0">
                <a:latin typeface="Century Gothic" panose="020B0502020202020204" pitchFamily="34" charset="0"/>
              </a:rPr>
              <a:t>How many people are tested on?</a:t>
            </a:r>
            <a:br>
              <a:rPr lang="en-GB" sz="1100" dirty="0">
                <a:latin typeface="Century Gothic" panose="020B0502020202020204" pitchFamily="34" charset="0"/>
              </a:rPr>
            </a:br>
            <a:endParaRPr lang="en-GB" sz="1100" dirty="0">
              <a:latin typeface="Century Gothic" panose="020B0502020202020204" pitchFamily="34" charset="0"/>
            </a:endParaRPr>
          </a:p>
          <a:p>
            <a:endParaRPr lang="en-GB" sz="1100" dirty="0">
              <a:latin typeface="Century Gothic" panose="020B0502020202020204" pitchFamily="34" charset="0"/>
            </a:endParaRPr>
          </a:p>
          <a:p>
            <a:r>
              <a:rPr lang="en-GB" sz="1100" dirty="0">
                <a:latin typeface="Century Gothic" panose="020B0502020202020204" pitchFamily="34" charset="0"/>
              </a:rPr>
              <a:t>Does it create detail or general laws?</a:t>
            </a:r>
          </a:p>
          <a:p>
            <a:endParaRPr lang="en-GB" sz="1200" dirty="0">
              <a:latin typeface="Century Gothic" panose="020B0502020202020204" pitchFamily="34" charset="0"/>
            </a:endParaRPr>
          </a:p>
        </p:txBody>
      </p:sp>
      <p:sp>
        <p:nvSpPr>
          <p:cNvPr id="1025" name="Rectangle 1024">
            <a:extLst>
              <a:ext uri="{FF2B5EF4-FFF2-40B4-BE49-F238E27FC236}">
                <a16:creationId xmlns:a16="http://schemas.microsoft.com/office/drawing/2014/main" id="{D3147A16-A25E-3413-C2EA-EAE1C6598DD1}"/>
              </a:ext>
            </a:extLst>
          </p:cNvPr>
          <p:cNvSpPr/>
          <p:nvPr/>
        </p:nvSpPr>
        <p:spPr>
          <a:xfrm>
            <a:off x="3344514" y="6135243"/>
            <a:ext cx="3024336" cy="2212498"/>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r>
              <a:rPr lang="en-GB" sz="1100" dirty="0">
                <a:latin typeface="Century Gothic" panose="020B0502020202020204" pitchFamily="34" charset="0"/>
              </a:rPr>
              <a:t>Definition:</a:t>
            </a:r>
            <a:br>
              <a:rPr lang="en-GB" sz="1100" dirty="0">
                <a:latin typeface="Century Gothic" panose="020B0502020202020204" pitchFamily="34" charset="0"/>
              </a:rPr>
            </a:br>
            <a:endParaRPr lang="en-GB" sz="1100" dirty="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a:p>
            <a:r>
              <a:rPr lang="en-GB" sz="1100" dirty="0">
                <a:latin typeface="Century Gothic" panose="020B0502020202020204" pitchFamily="34" charset="0"/>
              </a:rPr>
              <a:t>What data is produced:</a:t>
            </a:r>
          </a:p>
          <a:p>
            <a:endParaRPr lang="en-GB" sz="1100" dirty="0">
              <a:latin typeface="Century Gothic" panose="020B0502020202020204" pitchFamily="34" charset="0"/>
            </a:endParaRPr>
          </a:p>
          <a:p>
            <a:endParaRPr lang="en-GB" sz="1100" dirty="0">
              <a:latin typeface="Century Gothic" panose="020B0502020202020204" pitchFamily="34" charset="0"/>
            </a:endParaRPr>
          </a:p>
          <a:p>
            <a:r>
              <a:rPr lang="en-GB" sz="1100" dirty="0">
                <a:latin typeface="Century Gothic" panose="020B0502020202020204" pitchFamily="34" charset="0"/>
              </a:rPr>
              <a:t>How many people are tested on?</a:t>
            </a:r>
            <a:br>
              <a:rPr lang="en-GB" sz="1100" dirty="0">
                <a:latin typeface="Century Gothic" panose="020B0502020202020204" pitchFamily="34" charset="0"/>
              </a:rPr>
            </a:br>
            <a:endParaRPr lang="en-GB" sz="1100" dirty="0">
              <a:latin typeface="Century Gothic" panose="020B0502020202020204" pitchFamily="34" charset="0"/>
            </a:endParaRPr>
          </a:p>
          <a:p>
            <a:endParaRPr lang="en-GB" sz="1100" dirty="0">
              <a:latin typeface="Century Gothic" panose="020B0502020202020204" pitchFamily="34" charset="0"/>
            </a:endParaRPr>
          </a:p>
          <a:p>
            <a:r>
              <a:rPr lang="en-GB" sz="1100" dirty="0">
                <a:latin typeface="Century Gothic" panose="020B0502020202020204" pitchFamily="34" charset="0"/>
              </a:rPr>
              <a:t>Does it create detail or general laws?</a:t>
            </a:r>
          </a:p>
          <a:p>
            <a:endParaRPr lang="en-GB" sz="1200" dirty="0">
              <a:latin typeface="Century Gothic" panose="020B0502020202020204" pitchFamily="34" charset="0"/>
            </a:endParaRPr>
          </a:p>
        </p:txBody>
      </p:sp>
      <p:sp>
        <p:nvSpPr>
          <p:cNvPr id="1027" name="Rectangle 1026">
            <a:extLst>
              <a:ext uri="{FF2B5EF4-FFF2-40B4-BE49-F238E27FC236}">
                <a16:creationId xmlns:a16="http://schemas.microsoft.com/office/drawing/2014/main" id="{6E82B226-DF9C-D0E5-4758-11465623828E}"/>
              </a:ext>
            </a:extLst>
          </p:cNvPr>
          <p:cNvSpPr/>
          <p:nvPr/>
        </p:nvSpPr>
        <p:spPr>
          <a:xfrm>
            <a:off x="270004" y="8384217"/>
            <a:ext cx="3024336" cy="148657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endParaRPr lang="en-GB" sz="1000" dirty="0">
              <a:latin typeface="Century Gothic" panose="020B0502020202020204" pitchFamily="34" charset="0"/>
            </a:endParaRPr>
          </a:p>
          <a:p>
            <a:r>
              <a:rPr lang="en-GB" sz="1000" dirty="0">
                <a:latin typeface="Century Gothic" panose="020B0502020202020204" pitchFamily="34" charset="0"/>
              </a:rPr>
              <a:t>What are the positives of idiographic research?</a:t>
            </a:r>
            <a:endParaRPr lang="en-GB" sz="1050" dirty="0">
              <a:latin typeface="Century Gothic" panose="020B0502020202020204" pitchFamily="34" charset="0"/>
            </a:endParaRPr>
          </a:p>
          <a:p>
            <a:endParaRPr lang="en-GB" sz="1050" dirty="0">
              <a:latin typeface="Century Gothic" panose="020B0502020202020204" pitchFamily="34" charset="0"/>
            </a:endParaRPr>
          </a:p>
          <a:p>
            <a:endParaRPr lang="en-GB" sz="1100" dirty="0">
              <a:latin typeface="Century Gothic" panose="020B0502020202020204" pitchFamily="34" charset="0"/>
            </a:endParaRPr>
          </a:p>
          <a:p>
            <a:r>
              <a:rPr lang="en-GB" sz="1000" dirty="0">
                <a:latin typeface="Century Gothic" panose="020B0502020202020204" pitchFamily="34" charset="0"/>
              </a:rPr>
              <a:t>What are the negatives of idiographic research</a:t>
            </a:r>
            <a:r>
              <a:rPr lang="en-GB" sz="900" dirty="0">
                <a:latin typeface="Century Gothic" panose="020B0502020202020204" pitchFamily="34" charset="0"/>
              </a:rPr>
              <a:t>?</a:t>
            </a:r>
          </a:p>
          <a:p>
            <a:endParaRPr lang="en-GB" sz="105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
        <p:nvSpPr>
          <p:cNvPr id="1028" name="Rectangle 1027">
            <a:extLst>
              <a:ext uri="{FF2B5EF4-FFF2-40B4-BE49-F238E27FC236}">
                <a16:creationId xmlns:a16="http://schemas.microsoft.com/office/drawing/2014/main" id="{1CE35930-DCF6-9EA7-BC06-267AECC92B1C}"/>
              </a:ext>
            </a:extLst>
          </p:cNvPr>
          <p:cNvSpPr/>
          <p:nvPr/>
        </p:nvSpPr>
        <p:spPr>
          <a:xfrm>
            <a:off x="3375703" y="8403565"/>
            <a:ext cx="3024336" cy="1486579"/>
          </a:xfrm>
          <a:prstGeom prst="rect">
            <a:avLst/>
          </a:prstGeom>
          <a:ln w="6350"/>
        </p:spPr>
        <p:style>
          <a:lnRef idx="2">
            <a:schemeClr val="dk1"/>
          </a:lnRef>
          <a:fillRef idx="1">
            <a:schemeClr val="lt1"/>
          </a:fillRef>
          <a:effectRef idx="0">
            <a:schemeClr val="dk1"/>
          </a:effectRef>
          <a:fontRef idx="minor">
            <a:schemeClr val="dk1"/>
          </a:fontRef>
        </p:style>
        <p:txBody>
          <a:bodyPr rtlCol="0" anchor="ctr"/>
          <a:lstStyle/>
          <a:p>
            <a:endParaRPr lang="en-GB" sz="1100" dirty="0">
              <a:latin typeface="Century Gothic" panose="020B0502020202020204" pitchFamily="34" charset="0"/>
            </a:endParaRPr>
          </a:p>
          <a:p>
            <a:r>
              <a:rPr lang="en-GB" sz="1000" dirty="0">
                <a:latin typeface="Century Gothic" panose="020B0502020202020204" pitchFamily="34" charset="0"/>
              </a:rPr>
              <a:t>What are the positives of Nomothetic research?</a:t>
            </a:r>
          </a:p>
          <a:p>
            <a:endParaRPr lang="en-GB" sz="1000" dirty="0">
              <a:latin typeface="Century Gothic" panose="020B0502020202020204" pitchFamily="34" charset="0"/>
            </a:endParaRPr>
          </a:p>
          <a:p>
            <a:endParaRPr lang="en-GB" sz="1000" dirty="0">
              <a:latin typeface="Century Gothic" panose="020B0502020202020204" pitchFamily="34" charset="0"/>
            </a:endParaRPr>
          </a:p>
          <a:p>
            <a:r>
              <a:rPr lang="en-GB" sz="1000" dirty="0">
                <a:latin typeface="Century Gothic" panose="020B0502020202020204" pitchFamily="34" charset="0"/>
              </a:rPr>
              <a:t>What are the negatives of Nomothetic research?</a:t>
            </a:r>
          </a:p>
          <a:p>
            <a:endParaRPr lang="en-GB" sz="105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p:txBody>
      </p:sp>
    </p:spTree>
    <p:extLst>
      <p:ext uri="{BB962C8B-B14F-4D97-AF65-F5344CB8AC3E}">
        <p14:creationId xmlns:p14="http://schemas.microsoft.com/office/powerpoint/2010/main" val="628986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9432" y="768855"/>
            <a:ext cx="5976664"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Task 1: </a:t>
            </a:r>
            <a:r>
              <a:rPr lang="en-GB" sz="2400" b="1" dirty="0">
                <a:ln w="18415" cmpd="sng">
                  <a:noFill/>
                  <a:prstDash val="solid"/>
                </a:ln>
                <a:latin typeface="Segoe Print" pitchFamily="2" charset="0"/>
              </a:rPr>
              <a:t>Issues and Debates</a:t>
            </a:r>
            <a:endParaRPr lang="en-GB" sz="2400" b="1" dirty="0">
              <a:ln w="18415" cmpd="sng">
                <a:no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464F1B8-9548-48E0-BD32-E357A65AE655}"/>
              </a:ext>
            </a:extLst>
          </p:cNvPr>
          <p:cNvSpPr txBox="1"/>
          <p:nvPr/>
        </p:nvSpPr>
        <p:spPr>
          <a:xfrm>
            <a:off x="-1578519" y="1172194"/>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Socially Sensitive</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7" name="TextBox 6">
            <a:extLst>
              <a:ext uri="{FF2B5EF4-FFF2-40B4-BE49-F238E27FC236}">
                <a16:creationId xmlns:a16="http://schemas.microsoft.com/office/drawing/2014/main" id="{ED8DE69D-3283-4DE4-A425-E3CB65571FCD}"/>
              </a:ext>
            </a:extLst>
          </p:cNvPr>
          <p:cNvSpPr txBox="1"/>
          <p:nvPr/>
        </p:nvSpPr>
        <p:spPr>
          <a:xfrm>
            <a:off x="-1827584" y="4128044"/>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Gender Bias</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8" name="TextBox 7">
            <a:extLst>
              <a:ext uri="{FF2B5EF4-FFF2-40B4-BE49-F238E27FC236}">
                <a16:creationId xmlns:a16="http://schemas.microsoft.com/office/drawing/2014/main" id="{132DC3AF-17E3-4551-873F-364C9D511748}"/>
              </a:ext>
            </a:extLst>
          </p:cNvPr>
          <p:cNvSpPr txBox="1"/>
          <p:nvPr/>
        </p:nvSpPr>
        <p:spPr>
          <a:xfrm>
            <a:off x="-1827584" y="6740652"/>
            <a:ext cx="5976664" cy="400110"/>
          </a:xfrm>
          <a:prstGeom prst="rect">
            <a:avLst/>
          </a:prstGeom>
          <a:noFill/>
        </p:spPr>
        <p:txBody>
          <a:bodyPr wrap="square" rtlCol="0">
            <a:spAutoFit/>
          </a:bodyPr>
          <a:lstStyle/>
          <a:p>
            <a:pPr algn="ctr"/>
            <a:r>
              <a:rPr lang="en-GB" sz="20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Culture Bias</a:t>
            </a:r>
            <a:endParaRPr lang="en-GB" sz="2000" b="1" dirty="0">
              <a:ln w="18415" cmpd="sng">
                <a:noFill/>
                <a:prstDash val="solid"/>
              </a:ln>
              <a:effectLst>
                <a:outerShdw blurRad="63500" dir="3600000" algn="tl" rotWithShape="0">
                  <a:srgbClr val="000000">
                    <a:alpha val="70000"/>
                  </a:srgbClr>
                </a:outerShdw>
              </a:effectLst>
              <a:latin typeface="Century Gothic" pitchFamily="34" charset="0"/>
            </a:endParaRPr>
          </a:p>
        </p:txBody>
      </p:sp>
      <p:sp>
        <p:nvSpPr>
          <p:cNvPr id="3" name="AutoShape 2" descr="Grenade Clip Art at Clker.com - vector clip art online, royalty free &amp;amp;  public domain">
            <a:extLst>
              <a:ext uri="{FF2B5EF4-FFF2-40B4-BE49-F238E27FC236}">
                <a16:creationId xmlns:a16="http://schemas.microsoft.com/office/drawing/2014/main" id="{6229CB8F-3171-4796-9FDA-4DCEADE79E57}"/>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600"/>
          </a:p>
        </p:txBody>
      </p:sp>
      <p:sp>
        <p:nvSpPr>
          <p:cNvPr id="5" name="AutoShape 4" descr="Grenade Clip Art at Clker.com - vector clip art online, royalty free &amp;amp;  public domain">
            <a:extLst>
              <a:ext uri="{FF2B5EF4-FFF2-40B4-BE49-F238E27FC236}">
                <a16:creationId xmlns:a16="http://schemas.microsoft.com/office/drawing/2014/main" id="{8B1B4735-1827-46A0-B7E5-2ED51341820F}"/>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600"/>
          </a:p>
        </p:txBody>
      </p:sp>
      <p:pic>
        <p:nvPicPr>
          <p:cNvPr id="11" name="Picture 10">
            <a:extLst>
              <a:ext uri="{FF2B5EF4-FFF2-40B4-BE49-F238E27FC236}">
                <a16:creationId xmlns:a16="http://schemas.microsoft.com/office/drawing/2014/main" id="{D9E92682-B4D9-4E62-85E6-BB3AE3E5F4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86971" y="219207"/>
            <a:ext cx="1299359" cy="1369549"/>
          </a:xfrm>
          <a:prstGeom prst="rect">
            <a:avLst/>
          </a:prstGeom>
        </p:spPr>
      </p:pic>
      <p:sp>
        <p:nvSpPr>
          <p:cNvPr id="20" name="Rectangle 19">
            <a:extLst>
              <a:ext uri="{FF2B5EF4-FFF2-40B4-BE49-F238E27FC236}">
                <a16:creationId xmlns:a16="http://schemas.microsoft.com/office/drawing/2014/main" id="{96845C86-0A8C-43FC-B8DB-392B9876F059}"/>
              </a:ext>
            </a:extLst>
          </p:cNvPr>
          <p:cNvSpPr/>
          <p:nvPr/>
        </p:nvSpPr>
        <p:spPr>
          <a:xfrm>
            <a:off x="390441" y="4549661"/>
            <a:ext cx="6119361" cy="2131414"/>
          </a:xfrm>
          <a:prstGeom prst="rect">
            <a:avLst/>
          </a:prstGeom>
          <a:ln w="6350"/>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000" dirty="0">
                <a:latin typeface="Century Gothic"/>
              </a:rPr>
              <a:t>What is Alpha Bias?</a:t>
            </a:r>
          </a:p>
          <a:p>
            <a:r>
              <a:rPr lang="en-GB" sz="1000" dirty="0">
                <a:latin typeface="Century Gothic"/>
              </a:rPr>
              <a:t> </a:t>
            </a:r>
            <a:br>
              <a:rPr lang="en-GB" sz="1000" dirty="0">
                <a:latin typeface="Century Gothic" panose="020B0502020202020204" pitchFamily="34" charset="0"/>
              </a:rPr>
            </a:br>
            <a:endParaRPr lang="en-GB" sz="1000" dirty="0">
              <a:latin typeface="Century Gothic" panose="020B0502020202020204" pitchFamily="34" charset="0"/>
            </a:endParaRPr>
          </a:p>
          <a:p>
            <a:r>
              <a:rPr lang="en-GB" sz="1000" dirty="0">
                <a:latin typeface="Century Gothic"/>
              </a:rPr>
              <a:t>What study in Psychology is an example?</a:t>
            </a:r>
          </a:p>
          <a:p>
            <a:endParaRPr lang="en-GB" sz="1000" dirty="0">
              <a:latin typeface="Century Gothic" panose="020B0502020202020204" pitchFamily="34" charset="0"/>
            </a:endParaRPr>
          </a:p>
          <a:p>
            <a:endParaRPr lang="en-GB" sz="1000" dirty="0">
              <a:latin typeface="Century Gothic" panose="020B0502020202020204" pitchFamily="34" charset="0"/>
            </a:endParaRPr>
          </a:p>
          <a:p>
            <a:r>
              <a:rPr lang="en-GB" sz="1000" dirty="0">
                <a:latin typeface="Century Gothic"/>
              </a:rPr>
              <a:t>What is Beta Bias?</a:t>
            </a:r>
          </a:p>
          <a:p>
            <a:br>
              <a:rPr lang="en-GB" sz="1050" dirty="0">
                <a:latin typeface="Century Gothic" panose="020B0502020202020204" pitchFamily="34" charset="0"/>
              </a:rPr>
            </a:br>
            <a:endParaRPr lang="en-GB" sz="1000" dirty="0">
              <a:latin typeface="Century Gothic" panose="020B0502020202020204" pitchFamily="34" charset="0"/>
            </a:endParaRPr>
          </a:p>
          <a:p>
            <a:r>
              <a:rPr lang="en-GB" sz="1000" dirty="0">
                <a:latin typeface="Century Gothic"/>
              </a:rPr>
              <a:t>What study in Psychology is an example?</a:t>
            </a:r>
          </a:p>
          <a:p>
            <a:endParaRPr lang="en-GB" sz="1050" dirty="0">
              <a:latin typeface="Century Gothic" panose="020B0502020202020204" pitchFamily="34" charset="0"/>
            </a:endParaRPr>
          </a:p>
          <a:p>
            <a:endParaRPr lang="en-GB" sz="1050" dirty="0">
              <a:latin typeface="Century Gothic" panose="020B0502020202020204" pitchFamily="34" charset="0"/>
            </a:endParaRPr>
          </a:p>
        </p:txBody>
      </p:sp>
      <p:sp>
        <p:nvSpPr>
          <p:cNvPr id="21" name="Rectangle 20">
            <a:extLst>
              <a:ext uri="{FF2B5EF4-FFF2-40B4-BE49-F238E27FC236}">
                <a16:creationId xmlns:a16="http://schemas.microsoft.com/office/drawing/2014/main" id="{25192AFB-482A-406C-8DFE-A4B83BBC9C82}"/>
              </a:ext>
            </a:extLst>
          </p:cNvPr>
          <p:cNvSpPr/>
          <p:nvPr/>
        </p:nvSpPr>
        <p:spPr>
          <a:xfrm>
            <a:off x="369319" y="7162269"/>
            <a:ext cx="6119361" cy="2131414"/>
          </a:xfrm>
          <a:prstGeom prst="rect">
            <a:avLst/>
          </a:prstGeom>
          <a:ln w="6350"/>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050" dirty="0">
                <a:latin typeface="Century Gothic"/>
              </a:rPr>
              <a:t>How is research in Psychology culturally biased?</a:t>
            </a:r>
          </a:p>
          <a:p>
            <a:endParaRPr lang="en-GB" sz="1050" dirty="0">
              <a:latin typeface="Century Gothic" panose="020B0502020202020204" pitchFamily="34" charset="0"/>
            </a:endParaRPr>
          </a:p>
          <a:p>
            <a:endParaRPr lang="en-GB" sz="1050" dirty="0">
              <a:latin typeface="Century Gothic" panose="020B0502020202020204" pitchFamily="34" charset="0"/>
            </a:endParaRPr>
          </a:p>
          <a:p>
            <a:endParaRPr lang="en-GB" sz="1050" dirty="0">
              <a:latin typeface="Century Gothic" panose="020B0502020202020204" pitchFamily="34" charset="0"/>
            </a:endParaRPr>
          </a:p>
          <a:p>
            <a:r>
              <a:rPr lang="en-GB" sz="1050" dirty="0">
                <a:latin typeface="Century Gothic"/>
              </a:rPr>
              <a:t>Can you give a famous example?</a:t>
            </a:r>
          </a:p>
          <a:p>
            <a:endParaRPr lang="en-GB" sz="1050" dirty="0">
              <a:latin typeface="Century Gothic" panose="020B0502020202020204" pitchFamily="34" charset="0"/>
            </a:endParaRPr>
          </a:p>
          <a:p>
            <a:endParaRPr lang="en-GB" sz="1050" dirty="0">
              <a:latin typeface="Century Gothic" panose="020B0502020202020204" pitchFamily="34" charset="0"/>
            </a:endParaRPr>
          </a:p>
          <a:p>
            <a:br>
              <a:rPr lang="en-GB" sz="1050" dirty="0">
                <a:latin typeface="Century Gothic" panose="020B0502020202020204" pitchFamily="34" charset="0"/>
              </a:rPr>
            </a:br>
            <a:r>
              <a:rPr lang="en-GB" sz="1050" dirty="0">
                <a:latin typeface="Century Gothic"/>
              </a:rPr>
              <a:t>What is meant by cultural relativism? How could this be done?</a:t>
            </a: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sp>
        <p:nvSpPr>
          <p:cNvPr id="10" name="Rectangle 9">
            <a:extLst>
              <a:ext uri="{FF2B5EF4-FFF2-40B4-BE49-F238E27FC236}">
                <a16:creationId xmlns:a16="http://schemas.microsoft.com/office/drawing/2014/main" id="{CE4EA653-CC9B-2CCD-CB99-0FE470520703}"/>
              </a:ext>
            </a:extLst>
          </p:cNvPr>
          <p:cNvSpPr/>
          <p:nvPr/>
        </p:nvSpPr>
        <p:spPr>
          <a:xfrm>
            <a:off x="369318" y="1679679"/>
            <a:ext cx="6119361" cy="2131414"/>
          </a:xfrm>
          <a:prstGeom prst="rect">
            <a:avLst/>
          </a:prstGeom>
          <a:ln w="6350"/>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000" dirty="0">
                <a:latin typeface="Century Gothic"/>
              </a:rPr>
              <a:t>What is meant  by socially sensitive research?</a:t>
            </a:r>
          </a:p>
          <a:p>
            <a:endParaRPr lang="en-GB" sz="1000" dirty="0">
              <a:latin typeface="Century Gothic" panose="020B0502020202020204" pitchFamily="34" charset="0"/>
            </a:endParaRPr>
          </a:p>
          <a:p>
            <a:endParaRPr lang="en-GB" sz="1000" dirty="0">
              <a:latin typeface="Century Gothic" panose="020B0502020202020204" pitchFamily="34" charset="0"/>
            </a:endParaRPr>
          </a:p>
          <a:p>
            <a:endParaRPr lang="en-GB" sz="1000" dirty="0">
              <a:latin typeface="Century Gothic" panose="020B0502020202020204" pitchFamily="34" charset="0"/>
            </a:endParaRPr>
          </a:p>
          <a:p>
            <a:endParaRPr lang="en-GB" sz="1000" dirty="0">
              <a:latin typeface="Century Gothic" panose="020B0502020202020204" pitchFamily="34" charset="0"/>
            </a:endParaRPr>
          </a:p>
          <a:p>
            <a:r>
              <a:rPr lang="en-GB" sz="1000" dirty="0">
                <a:latin typeface="Century Gothic"/>
              </a:rPr>
              <a:t>Give some examples of areas of socially sensitive research?</a:t>
            </a:r>
          </a:p>
          <a:p>
            <a:endParaRPr lang="en-GB" sz="1000" dirty="0">
              <a:latin typeface="Century Gothic" panose="020B0502020202020204" pitchFamily="34" charset="0"/>
            </a:endParaRPr>
          </a:p>
          <a:p>
            <a:endParaRPr lang="en-GB" sz="1000" dirty="0">
              <a:latin typeface="Century Gothic" panose="020B0502020202020204" pitchFamily="34" charset="0"/>
            </a:endParaRPr>
          </a:p>
          <a:p>
            <a:endParaRPr lang="en-GB" sz="1000" dirty="0">
              <a:latin typeface="Century Gothic" panose="020B0502020202020204" pitchFamily="34" charset="0"/>
            </a:endParaRPr>
          </a:p>
          <a:p>
            <a:r>
              <a:rPr lang="en-GB" sz="1000" dirty="0">
                <a:latin typeface="Century Gothic"/>
              </a:rPr>
              <a:t>How can this be used negatively in society?</a:t>
            </a:r>
          </a:p>
          <a:p>
            <a:endParaRPr lang="en-GB" sz="1050" dirty="0">
              <a:latin typeface="Century Gothic" panose="020B0502020202020204" pitchFamily="34" charset="0"/>
            </a:endParaRPr>
          </a:p>
          <a:p>
            <a:endParaRPr lang="en-GB" sz="1050" dirty="0">
              <a:latin typeface="Century Gothic" panose="020B0502020202020204" pitchFamily="34" charset="0"/>
            </a:endParaRPr>
          </a:p>
        </p:txBody>
      </p:sp>
    </p:spTree>
    <p:extLst>
      <p:ext uri="{BB962C8B-B14F-4D97-AF65-F5344CB8AC3E}">
        <p14:creationId xmlns:p14="http://schemas.microsoft.com/office/powerpoint/2010/main" val="3258016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640" y="1106959"/>
            <a:ext cx="5976664" cy="1015663"/>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Useful Resources &amp; Further Reading</a:t>
            </a:r>
          </a:p>
          <a:p>
            <a:pPr algn="ctr"/>
            <a:endParaRPr lang="en-GB" b="1" dirty="0">
              <a:ln w="18415" cmpd="sng">
                <a:noFill/>
                <a:prstDash val="solid"/>
              </a:ln>
              <a:latin typeface="Segoe Print" pitchFamily="2" charset="0"/>
            </a:endParaRPr>
          </a:p>
          <a:p>
            <a:pPr algn="ctr"/>
            <a:r>
              <a:rPr lang="en-GB" b="1" dirty="0">
                <a:ln w="18415" cmpd="sng">
                  <a:noFill/>
                  <a:prstDash val="solid"/>
                </a:ln>
                <a:latin typeface="Segoe Print" pitchFamily="2" charset="0"/>
              </a:rPr>
              <a:t>To help you on your way…</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088" y="1814844"/>
            <a:ext cx="5923240" cy="7026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498738" y="2758202"/>
            <a:ext cx="5860524" cy="6124754"/>
          </a:xfrm>
          <a:prstGeom prst="rect">
            <a:avLst/>
          </a:prstGeom>
          <a:noFill/>
        </p:spPr>
        <p:txBody>
          <a:bodyPr wrap="square" rtlCol="0">
            <a:spAutoFit/>
          </a:bodyPr>
          <a:lstStyle/>
          <a:p>
            <a:r>
              <a:rPr lang="en-GB" sz="2000" b="1" dirty="0">
                <a:latin typeface="Candara" pitchFamily="34" charset="0"/>
              </a:rPr>
              <a:t>Websites:</a:t>
            </a:r>
          </a:p>
          <a:p>
            <a:pPr marL="285750" indent="-285750">
              <a:buFont typeface="Arial" pitchFamily="34" charset="0"/>
              <a:buChar char="•"/>
            </a:pPr>
            <a:r>
              <a:rPr lang="en-GB" sz="1600" b="1" dirty="0" err="1">
                <a:latin typeface="Candara" pitchFamily="34" charset="0"/>
              </a:rPr>
              <a:t>Youtube</a:t>
            </a:r>
            <a:r>
              <a:rPr lang="en-GB" sz="1600" dirty="0">
                <a:latin typeface="Candara" pitchFamily="34" charset="0"/>
              </a:rPr>
              <a:t> have a number of really good factual clips. In particular ‘Crash Course’ have produced a number of introductory videos to key elements in Psychology. </a:t>
            </a:r>
            <a:r>
              <a:rPr lang="en-GB" sz="1600" dirty="0">
                <a:latin typeface="Candara" pitchFamily="34" charset="0"/>
                <a:hlinkClick r:id="rId5"/>
              </a:rPr>
              <a:t>https://www.youtube.com/watch?v</a:t>
            </a:r>
            <a:r>
              <a:rPr lang="en-GB" sz="1600">
                <a:latin typeface="Candara" pitchFamily="34" charset="0"/>
                <a:hlinkClick r:id="rId5"/>
              </a:rPr>
              <a:t>=vo4pMVb0R6M&amp;list=PLrt0cmU-e2BjX4fc9hJIF3EfsWZ3myTTJ</a:t>
            </a:r>
            <a:r>
              <a:rPr lang="en-GB" sz="1600">
                <a:latin typeface="Candara" pitchFamily="34" charset="0"/>
              </a:rPr>
              <a:t> </a:t>
            </a:r>
          </a:p>
          <a:p>
            <a:endParaRPr lang="en-GB" sz="1600" dirty="0">
              <a:latin typeface="Candara" pitchFamily="34" charset="0"/>
            </a:endParaRPr>
          </a:p>
          <a:p>
            <a:pPr marL="285750" indent="-285750">
              <a:buFont typeface="Arial" pitchFamily="34" charset="0"/>
              <a:buChar char="•"/>
            </a:pPr>
            <a:r>
              <a:rPr lang="en-GB" sz="1600" b="1" dirty="0">
                <a:latin typeface="Candara" pitchFamily="34" charset="0"/>
                <a:hlinkClick r:id="rId6"/>
              </a:rPr>
              <a:t>http://www.simplypsychology.org/a-level-psychology.html</a:t>
            </a:r>
            <a:endParaRPr lang="en-GB" sz="1600" b="1" dirty="0">
              <a:latin typeface="Candara" pitchFamily="34" charset="0"/>
            </a:endParaRPr>
          </a:p>
          <a:p>
            <a:r>
              <a:rPr lang="en-GB" sz="1600" dirty="0">
                <a:latin typeface="Candara" pitchFamily="34" charset="0"/>
              </a:rPr>
              <a:t> </a:t>
            </a:r>
          </a:p>
          <a:p>
            <a:pPr marL="285750" indent="-285750">
              <a:buFont typeface="Arial" pitchFamily="34" charset="0"/>
              <a:buChar char="•"/>
            </a:pPr>
            <a:r>
              <a:rPr lang="en-GB" sz="1600" dirty="0">
                <a:latin typeface="Candara" pitchFamily="34" charset="0"/>
              </a:rPr>
              <a:t>Tutor2u has some fab resources </a:t>
            </a:r>
            <a:r>
              <a:rPr lang="en-GB" sz="1600" dirty="0">
                <a:latin typeface="Candara" pitchFamily="34" charset="0"/>
                <a:hlinkClick r:id="rId7"/>
              </a:rPr>
              <a:t>https://www.tutor2u.net/psychology/collections</a:t>
            </a:r>
            <a:r>
              <a:rPr lang="en-GB" sz="1600" dirty="0">
                <a:latin typeface="Candara" pitchFamily="34" charset="0"/>
              </a:rPr>
              <a:t> </a:t>
            </a:r>
          </a:p>
          <a:p>
            <a:pPr marL="285750" indent="-285750">
              <a:buFont typeface="Arial" pitchFamily="34" charset="0"/>
              <a:buChar char="•"/>
            </a:pPr>
            <a:r>
              <a:rPr lang="en-GB" sz="1600" dirty="0">
                <a:latin typeface="Candara" pitchFamily="34" charset="0"/>
              </a:rPr>
              <a:t>Also, a </a:t>
            </a:r>
            <a:r>
              <a:rPr lang="en-GB" sz="1600" dirty="0" err="1">
                <a:latin typeface="Candara" pitchFamily="34" charset="0"/>
              </a:rPr>
              <a:t>youtube</a:t>
            </a:r>
            <a:r>
              <a:rPr lang="en-GB" sz="1600" dirty="0">
                <a:latin typeface="Candara" pitchFamily="34" charset="0"/>
              </a:rPr>
              <a:t> channel </a:t>
            </a:r>
            <a:r>
              <a:rPr lang="en-GB" sz="1600" dirty="0">
                <a:latin typeface="Candara" pitchFamily="34" charset="0"/>
                <a:hlinkClick r:id="rId8"/>
              </a:rPr>
              <a:t>https://www.youtube.com/watch?v=0PokyYvuL7Q&amp;list=PLp8BSCLLWBUCuyMc0-2cHFid4x1xuXoQM</a:t>
            </a:r>
            <a:r>
              <a:rPr lang="en-GB" sz="1600" dirty="0">
                <a:latin typeface="Candara" pitchFamily="34" charset="0"/>
              </a:rPr>
              <a:t> </a:t>
            </a:r>
          </a:p>
          <a:p>
            <a:endParaRPr lang="en-GB" sz="1600" dirty="0">
              <a:latin typeface="Candara" pitchFamily="34" charset="0"/>
            </a:endParaRPr>
          </a:p>
          <a:p>
            <a:pPr marL="285750" indent="-285750">
              <a:buFont typeface="Arial" pitchFamily="34" charset="0"/>
              <a:buChar char="•"/>
            </a:pPr>
            <a:endParaRPr lang="en-GB" sz="1600" dirty="0">
              <a:latin typeface="Candara" pitchFamily="34" charset="0"/>
            </a:endParaRPr>
          </a:p>
          <a:p>
            <a:r>
              <a:rPr lang="en-GB" sz="2000" b="1" dirty="0">
                <a:latin typeface="Candara" pitchFamily="34" charset="0"/>
              </a:rPr>
              <a:t>Books: </a:t>
            </a:r>
          </a:p>
          <a:p>
            <a:pPr marL="285750" indent="-285750">
              <a:buFont typeface="Arial" pitchFamily="34" charset="0"/>
              <a:buChar char="•"/>
            </a:pPr>
            <a:r>
              <a:rPr lang="en-GB" sz="1600" b="1" i="1" dirty="0">
                <a:latin typeface="Candara" pitchFamily="34" charset="0"/>
              </a:rPr>
              <a:t>Working Memory, Thought and Action </a:t>
            </a:r>
            <a:r>
              <a:rPr lang="en-GB" sz="1600" dirty="0">
                <a:latin typeface="Candara" pitchFamily="34" charset="0"/>
              </a:rPr>
              <a:t>– Alan </a:t>
            </a:r>
            <a:r>
              <a:rPr lang="en-GB" sz="1600" dirty="0" err="1">
                <a:latin typeface="Candara" pitchFamily="34" charset="0"/>
              </a:rPr>
              <a:t>Baddeley</a:t>
            </a:r>
            <a:endParaRPr lang="en-GB" sz="1600" dirty="0">
              <a:latin typeface="Candara" pitchFamily="34" charset="0"/>
            </a:endParaRPr>
          </a:p>
          <a:p>
            <a:pPr marL="285750" indent="-285750">
              <a:buFont typeface="Arial" pitchFamily="34" charset="0"/>
              <a:buChar char="•"/>
            </a:pPr>
            <a:r>
              <a:rPr lang="en-GB" sz="1600" b="1" i="1" dirty="0">
                <a:latin typeface="Candara" pitchFamily="34" charset="0"/>
              </a:rPr>
              <a:t>The Lucifer Effect </a:t>
            </a:r>
            <a:r>
              <a:rPr lang="en-GB" sz="1600" dirty="0">
                <a:latin typeface="Candara" pitchFamily="34" charset="0"/>
              </a:rPr>
              <a:t>– Phillip </a:t>
            </a:r>
            <a:r>
              <a:rPr lang="en-GB" sz="1600" dirty="0" err="1">
                <a:latin typeface="Candara" pitchFamily="34" charset="0"/>
              </a:rPr>
              <a:t>Zimbardo</a:t>
            </a:r>
            <a:r>
              <a:rPr lang="en-GB" sz="1600" dirty="0">
                <a:latin typeface="Candara" pitchFamily="34" charset="0"/>
              </a:rPr>
              <a:t> </a:t>
            </a:r>
          </a:p>
          <a:p>
            <a:pPr marL="285750" indent="-285750">
              <a:buFont typeface="Arial" pitchFamily="34" charset="0"/>
              <a:buChar char="•"/>
            </a:pPr>
            <a:r>
              <a:rPr lang="en-GB" sz="1600" b="1" i="1" dirty="0">
                <a:latin typeface="Candara" pitchFamily="34" charset="0"/>
              </a:rPr>
              <a:t>Obedience to Authority </a:t>
            </a:r>
            <a:r>
              <a:rPr lang="en-GB" sz="1600" dirty="0">
                <a:latin typeface="Candara" pitchFamily="34" charset="0"/>
              </a:rPr>
              <a:t>– Stanley </a:t>
            </a:r>
            <a:r>
              <a:rPr lang="en-GB" sz="1600" dirty="0" err="1">
                <a:latin typeface="Candara" pitchFamily="34" charset="0"/>
              </a:rPr>
              <a:t>Milgram</a:t>
            </a:r>
            <a:r>
              <a:rPr lang="en-GB" sz="1600" dirty="0">
                <a:latin typeface="Candara" pitchFamily="34" charset="0"/>
              </a:rPr>
              <a:t> </a:t>
            </a:r>
          </a:p>
          <a:p>
            <a:pPr marL="285750" indent="-285750">
              <a:buFont typeface="Arial" pitchFamily="34" charset="0"/>
              <a:buChar char="•"/>
            </a:pPr>
            <a:r>
              <a:rPr lang="en-GB" sz="1600" b="1" i="1" dirty="0">
                <a:latin typeface="Candara" pitchFamily="34" charset="0"/>
              </a:rPr>
              <a:t>The Complete Companions: AQA Psychology Year 1 and AS Student Book </a:t>
            </a:r>
            <a:r>
              <a:rPr lang="en-GB" sz="1600" dirty="0">
                <a:latin typeface="Candara" pitchFamily="34" charset="0"/>
              </a:rPr>
              <a:t>– Mike Cardwell &amp; Cara Flanagan </a:t>
            </a:r>
          </a:p>
          <a:p>
            <a:pPr marL="285750" indent="-285750">
              <a:buFont typeface="Arial" pitchFamily="34" charset="0"/>
              <a:buChar char="•"/>
            </a:pPr>
            <a:r>
              <a:rPr lang="en-GB" sz="1600" b="1" i="1" dirty="0">
                <a:latin typeface="Candara" pitchFamily="34" charset="0"/>
              </a:rPr>
              <a:t>AQA Psychology for A Level Year 1 and AS Student Book</a:t>
            </a:r>
            <a:r>
              <a:rPr lang="en-GB" sz="1600" i="1" dirty="0">
                <a:latin typeface="Candara" pitchFamily="34" charset="0"/>
              </a:rPr>
              <a:t> </a:t>
            </a:r>
            <a:r>
              <a:rPr lang="en-GB" sz="1600" dirty="0">
                <a:latin typeface="Candara" pitchFamily="34" charset="0"/>
              </a:rPr>
              <a:t>– Cara Flanagan &amp; Dave Berry </a:t>
            </a:r>
          </a:p>
        </p:txBody>
      </p:sp>
    </p:spTree>
    <p:extLst>
      <p:ext uri="{BB962C8B-B14F-4D97-AF65-F5344CB8AC3E}">
        <p14:creationId xmlns:p14="http://schemas.microsoft.com/office/powerpoint/2010/main" val="345046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383305aa6d034cf89c47869ac2ea194a">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3188478a41312c0517c1c06adefb3213"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0BA27EFE-E823-46DD-800A-297D1E90549B}">
  <ds:schemaRefs>
    <ds:schemaRef ds:uri="http://schemas.microsoft.com/sharepoint/v3/contenttype/forms"/>
  </ds:schemaRefs>
</ds:datastoreItem>
</file>

<file path=customXml/itemProps2.xml><?xml version="1.0" encoding="utf-8"?>
<ds:datastoreItem xmlns:ds="http://schemas.openxmlformats.org/officeDocument/2006/customXml" ds:itemID="{9A7386D3-0D52-4F88-A6A3-AC2775BB491D}"/>
</file>

<file path=customXml/itemProps3.xml><?xml version="1.0" encoding="utf-8"?>
<ds:datastoreItem xmlns:ds="http://schemas.openxmlformats.org/officeDocument/2006/customXml" ds:itemID="{194DEEF8-E50D-4C09-926C-3E221F0F74FB}">
  <ds:schemaRefs>
    <ds:schemaRef ds:uri="http://schemas.microsoft.com/office/2006/metadata/properties"/>
    <ds:schemaRef ds:uri="http://schemas.microsoft.com/office/infopath/2007/PartnerControls"/>
    <ds:schemaRef ds:uri="369e9b99-12c1-4e15-aac8-3dd6f2f561a0"/>
    <ds:schemaRef ds:uri="37fe56ab-308d-4734-b74b-a558c810fcbe"/>
  </ds:schemaRefs>
</ds:datastoreItem>
</file>

<file path=docProps/app.xml><?xml version="1.0" encoding="utf-8"?>
<Properties xmlns="http://schemas.openxmlformats.org/officeDocument/2006/extended-properties" xmlns:vt="http://schemas.openxmlformats.org/officeDocument/2006/docPropsVTypes">
  <TotalTime>3007</TotalTime>
  <Words>1055</Words>
  <Application>Microsoft Office PowerPoint</Application>
  <PresentationFormat>A4 Paper (210x297 mm)</PresentationFormat>
  <Paragraphs>233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Bilton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18DULSON</cp:lastModifiedBy>
  <cp:revision>77</cp:revision>
  <dcterms:created xsi:type="dcterms:W3CDTF">2015-06-03T18:33:21Z</dcterms:created>
  <dcterms:modified xsi:type="dcterms:W3CDTF">2025-06-13T16:01:24Z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y fmtid="{D5CDD505-2E9C-101B-9397-08002B2CF9AE}" pid="3" name="MediaServiceImageTags">
    <vt:lpwstr/>
  </property>
</Properties>
</file>