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mp" ContentType="image/png"/>
  <Default Extension="wmf" ContentType="image/x-wmf"/>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Masters/slideMaster1.xml" ContentType="application/vnd.openxmlformats-officedocument.presentationml.slideMaster+xml"/>
  <Override PartName="/ppt/notesSlides/notesSlide1.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notesSlides/notesSlide2.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1" r:id="rId1"/>
  </p:sldMasterIdLst>
  <p:notesMasterIdLst>
    <p:notesMasterId r:id="rId16"/>
  </p:notesMasterIdLst>
  <p:sldIdLst>
    <p:sldId id="279" r:id="rId2"/>
    <p:sldId id="259" r:id="rId3"/>
    <p:sldId id="280" r:id="rId4"/>
    <p:sldId id="291" r:id="rId5"/>
    <p:sldId id="281" r:id="rId6"/>
    <p:sldId id="282" r:id="rId7"/>
    <p:sldId id="285" r:id="rId8"/>
    <p:sldId id="283" r:id="rId9"/>
    <p:sldId id="284" r:id="rId10"/>
    <p:sldId id="286" r:id="rId11"/>
    <p:sldId id="287" r:id="rId12"/>
    <p:sldId id="289" r:id="rId13"/>
    <p:sldId id="288" r:id="rId14"/>
    <p:sldId id="290"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595959"/>
    <a:srgbClr val="357382"/>
    <a:srgbClr val="FFFFFF"/>
    <a:srgbClr val="EDEDED"/>
    <a:srgbClr val="FF993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014" autoAdjust="0"/>
    <p:restoredTop sz="81490" autoAdjust="0"/>
  </p:normalViewPr>
  <p:slideViewPr>
    <p:cSldViewPr snapToGrid="0">
      <p:cViewPr>
        <p:scale>
          <a:sx n="75" d="100"/>
          <a:sy n="75" d="100"/>
        </p:scale>
        <p:origin x="1662" y="4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customXml" Target="../customXml/item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customXml" Target="../customXml/item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719C833-02FE-42D4-815E-FFFAF85B7232}" type="datetimeFigureOut">
              <a:rPr lang="en-GB" smtClean="0"/>
              <a:t>22/06/2024</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0A2B48A-47C7-4ED7-B4A2-854D1C4DB8DA}" type="slidenum">
              <a:rPr lang="en-GB" smtClean="0"/>
              <a:t>‹#›</a:t>
            </a:fld>
            <a:endParaRPr lang="en-GB" dirty="0"/>
          </a:p>
        </p:txBody>
      </p:sp>
    </p:spTree>
    <p:extLst>
      <p:ext uri="{BB962C8B-B14F-4D97-AF65-F5344CB8AC3E}">
        <p14:creationId xmlns:p14="http://schemas.microsoft.com/office/powerpoint/2010/main" val="17382698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0A2B48A-47C7-4ED7-B4A2-854D1C4DB8DA}" type="slidenum">
              <a:rPr lang="en-GB" smtClean="0"/>
              <a:t>1</a:t>
            </a:fld>
            <a:endParaRPr lang="en-GB" dirty="0"/>
          </a:p>
        </p:txBody>
      </p:sp>
    </p:spTree>
    <p:extLst>
      <p:ext uri="{BB962C8B-B14F-4D97-AF65-F5344CB8AC3E}">
        <p14:creationId xmlns:p14="http://schemas.microsoft.com/office/powerpoint/2010/main" val="39579141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solidFill>
                <a:schemeClr val="bg1"/>
              </a:solidFill>
            </a:endParaRPr>
          </a:p>
        </p:txBody>
      </p:sp>
      <p:sp>
        <p:nvSpPr>
          <p:cNvPr id="4" name="Slide Number Placeholder 3"/>
          <p:cNvSpPr>
            <a:spLocks noGrp="1"/>
          </p:cNvSpPr>
          <p:nvPr>
            <p:ph type="sldNum" sz="quarter" idx="5"/>
          </p:nvPr>
        </p:nvSpPr>
        <p:spPr/>
        <p:txBody>
          <a:bodyPr/>
          <a:lstStyle/>
          <a:p>
            <a:fld id="{40A2B48A-47C7-4ED7-B4A2-854D1C4DB8DA}" type="slidenum">
              <a:rPr lang="en-GB" smtClean="0"/>
              <a:t>2</a:t>
            </a:fld>
            <a:endParaRPr lang="en-GB" dirty="0"/>
          </a:p>
        </p:txBody>
      </p:sp>
    </p:spTree>
    <p:extLst>
      <p:ext uri="{BB962C8B-B14F-4D97-AF65-F5344CB8AC3E}">
        <p14:creationId xmlns:p14="http://schemas.microsoft.com/office/powerpoint/2010/main" val="16181546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0A2B48A-47C7-4ED7-B4A2-854D1C4DB8DA}" type="slidenum">
              <a:rPr lang="en-GB" smtClean="0"/>
              <a:t>8</a:t>
            </a:fld>
            <a:endParaRPr lang="en-GB" dirty="0"/>
          </a:p>
        </p:txBody>
      </p:sp>
    </p:spTree>
    <p:extLst>
      <p:ext uri="{BB962C8B-B14F-4D97-AF65-F5344CB8AC3E}">
        <p14:creationId xmlns:p14="http://schemas.microsoft.com/office/powerpoint/2010/main" val="31308668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0A2B48A-47C7-4ED7-B4A2-854D1C4DB8DA}" type="slidenum">
              <a:rPr lang="en-GB" smtClean="0"/>
              <a:t>11</a:t>
            </a:fld>
            <a:endParaRPr lang="en-GB" dirty="0"/>
          </a:p>
        </p:txBody>
      </p:sp>
    </p:spTree>
    <p:extLst>
      <p:ext uri="{BB962C8B-B14F-4D97-AF65-F5344CB8AC3E}">
        <p14:creationId xmlns:p14="http://schemas.microsoft.com/office/powerpoint/2010/main" val="6605799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A2D51230-8C24-4996-9B07-5E0DD0F902CA}"/>
              </a:ext>
            </a:extLst>
          </p:cNvPr>
          <p:cNvSpPr txBox="1"/>
          <p:nvPr userDrawn="1"/>
        </p:nvSpPr>
        <p:spPr>
          <a:xfrm>
            <a:off x="110185" y="222750"/>
            <a:ext cx="1915909" cy="369332"/>
          </a:xfrm>
          <a:prstGeom prst="rect">
            <a:avLst/>
          </a:prstGeom>
          <a:noFill/>
        </p:spPr>
        <p:txBody>
          <a:bodyPr wrap="none" rtlCol="0">
            <a:spAutoFit/>
          </a:bodyPr>
          <a:lstStyle/>
          <a:p>
            <a:r>
              <a:rPr lang="en-GB" b="1" dirty="0">
                <a:latin typeface="+mj-lt"/>
              </a:rPr>
              <a:t>GCSE to A level</a:t>
            </a:r>
          </a:p>
        </p:txBody>
      </p:sp>
    </p:spTree>
    <p:extLst>
      <p:ext uri="{BB962C8B-B14F-4D97-AF65-F5344CB8AC3E}">
        <p14:creationId xmlns:p14="http://schemas.microsoft.com/office/powerpoint/2010/main" val="15597970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6006639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4253607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740229" y="84272"/>
            <a:ext cx="9431382" cy="664666"/>
          </a:xfrm>
        </p:spPr>
        <p:txBody>
          <a:bodyPr>
            <a:normAutofit/>
          </a:bodyPr>
          <a:lstStyle>
            <a:lvl1pPr>
              <a:defRPr sz="2400" b="1">
                <a:solidFill>
                  <a:schemeClr val="bg1">
                    <a:lumMod val="50000"/>
                  </a:schemeClr>
                </a:solidFill>
                <a:latin typeface="Century Gothic" panose="020B0502020202020204" pitchFamily="34" charset="0"/>
              </a:defRPr>
            </a:lvl1pPr>
          </a:lstStyle>
          <a:p>
            <a:r>
              <a:rPr lang="en-US" dirty="0"/>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9B43921-457F-42D7-9A5E-1FB398760551}" type="datetimeFigureOut">
              <a:rPr lang="en-GB" smtClean="0"/>
              <a:t>22/06/2024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01C0A8E-E8C2-469C-905E-C6857145D775}" type="slidenum">
              <a:rPr lang="en-GB" smtClean="0"/>
              <a:t>‹#›</a:t>
            </a:fld>
            <a:endParaRPr lang="en-GB" dirty="0"/>
          </a:p>
        </p:txBody>
      </p:sp>
    </p:spTree>
    <p:extLst>
      <p:ext uri="{BB962C8B-B14F-4D97-AF65-F5344CB8AC3E}">
        <p14:creationId xmlns:p14="http://schemas.microsoft.com/office/powerpoint/2010/main" val="18840864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094F1570-A8A1-4A16-AFB2-9AC998F82810}"/>
              </a:ext>
            </a:extLst>
          </p:cNvPr>
          <p:cNvSpPr/>
          <p:nvPr userDrawn="1"/>
        </p:nvSpPr>
        <p:spPr>
          <a:xfrm>
            <a:off x="0" y="0"/>
            <a:ext cx="12192000" cy="830413"/>
          </a:xfrm>
          <a:prstGeom prst="rect">
            <a:avLst/>
          </a:prstGeom>
          <a:solidFill>
            <a:srgbClr val="EDED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cxnSp>
        <p:nvCxnSpPr>
          <p:cNvPr id="8" name="Straight Connector 7">
            <a:extLst>
              <a:ext uri="{FF2B5EF4-FFF2-40B4-BE49-F238E27FC236}">
                <a16:creationId xmlns:a16="http://schemas.microsoft.com/office/drawing/2014/main" id="{C2F6F06A-8B6F-40B7-8BCB-81565050A2CF}"/>
              </a:ext>
            </a:extLst>
          </p:cNvPr>
          <p:cNvCxnSpPr>
            <a:cxnSpLocks/>
          </p:cNvCxnSpPr>
          <p:nvPr userDrawn="1"/>
        </p:nvCxnSpPr>
        <p:spPr>
          <a:xfrm>
            <a:off x="0" y="830424"/>
            <a:ext cx="12192000"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0" name="Group 9">
            <a:extLst>
              <a:ext uri="{FF2B5EF4-FFF2-40B4-BE49-F238E27FC236}">
                <a16:creationId xmlns:a16="http://schemas.microsoft.com/office/drawing/2014/main" id="{31A96F53-163C-4761-9F64-032DC32B8122}"/>
              </a:ext>
            </a:extLst>
          </p:cNvPr>
          <p:cNvGrpSpPr/>
          <p:nvPr userDrawn="1"/>
        </p:nvGrpSpPr>
        <p:grpSpPr>
          <a:xfrm>
            <a:off x="10487885" y="177048"/>
            <a:ext cx="1593930" cy="476316"/>
            <a:chOff x="10487885" y="222750"/>
            <a:chExt cx="1593930" cy="476316"/>
          </a:xfrm>
        </p:grpSpPr>
        <p:pic>
          <p:nvPicPr>
            <p:cNvPr id="11" name="Picture 10" descr="A close up of ware&#10;&#10;Description automatically generated">
              <a:extLst>
                <a:ext uri="{FF2B5EF4-FFF2-40B4-BE49-F238E27FC236}">
                  <a16:creationId xmlns:a16="http://schemas.microsoft.com/office/drawing/2014/main" id="{60CA602B-3024-4035-A205-F78AF4757A46}"/>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10487885" y="222750"/>
              <a:ext cx="476316" cy="476316"/>
            </a:xfrm>
            <a:prstGeom prst="rect">
              <a:avLst/>
            </a:prstGeom>
          </p:spPr>
        </p:pic>
        <p:sp>
          <p:nvSpPr>
            <p:cNvPr id="12" name="TextBox 11">
              <a:extLst>
                <a:ext uri="{FF2B5EF4-FFF2-40B4-BE49-F238E27FC236}">
                  <a16:creationId xmlns:a16="http://schemas.microsoft.com/office/drawing/2014/main" id="{D69F75CE-472C-42DA-98D7-787F5E94E3B5}"/>
                </a:ext>
              </a:extLst>
            </p:cNvPr>
            <p:cNvSpPr txBox="1"/>
            <p:nvPr userDrawn="1"/>
          </p:nvSpPr>
          <p:spPr>
            <a:xfrm>
              <a:off x="10964201" y="330103"/>
              <a:ext cx="1117614" cy="261610"/>
            </a:xfrm>
            <a:prstGeom prst="rect">
              <a:avLst/>
            </a:prstGeom>
            <a:noFill/>
          </p:spPr>
          <p:txBody>
            <a:bodyPr wrap="none" rtlCol="0">
              <a:spAutoFit/>
            </a:bodyPr>
            <a:lstStyle/>
            <a:p>
              <a:r>
                <a:rPr lang="en-GB" sz="1100" dirty="0">
                  <a:latin typeface="+mj-lt"/>
                </a:rPr>
                <a:t>Craig’n’Dave</a:t>
              </a:r>
            </a:p>
          </p:txBody>
        </p:sp>
      </p:grpSp>
    </p:spTree>
    <p:extLst>
      <p:ext uri="{BB962C8B-B14F-4D97-AF65-F5344CB8AC3E}">
        <p14:creationId xmlns:p14="http://schemas.microsoft.com/office/powerpoint/2010/main" val="393171925"/>
      </p:ext>
    </p:extLst>
  </p:cSld>
  <p:clrMap bg1="lt1" tx1="dk1" bg2="lt2" tx2="dk2" accent1="accent1" accent2="accent2" accent3="accent3" accent4="accent4" accent5="accent5" accent6="accent6" hlink="hlink" folHlink="folHlink"/>
  <p:sldLayoutIdLst>
    <p:sldLayoutId id="2147483702" r:id="rId1"/>
    <p:sldLayoutId id="2147483709" r:id="rId2"/>
    <p:sldLayoutId id="2147483710" r:id="rId3"/>
    <p:sldLayoutId id="2147483711" r:id="rId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hyperlink" Target="https://www.savemyexams.com/a-level/computer-science/ocr/17/revision-notes/1-the-characteristics-of-contemporary-processors-input-output-and-storage-devices/1-1-structure-and-function-of-the-processor/components-of-the-cpu/" TargetMode="External"/><Relationship Id="rId2" Type="http://schemas.openxmlformats.org/officeDocument/2006/relationships/hyperlink" Target="https://student.craigndave.org/videos/ocr-alevel-slr01-alu-cu-registers-and-buses" TargetMode="External"/><Relationship Id="rId1" Type="http://schemas.openxmlformats.org/officeDocument/2006/relationships/slideLayout" Target="../slideLayouts/slideLayout3.xml"/><Relationship Id="rId6" Type="http://schemas.openxmlformats.org/officeDocument/2006/relationships/image" Target="../media/image3.png"/><Relationship Id="rId5" Type="http://schemas.openxmlformats.org/officeDocument/2006/relationships/hyperlink" Target="https://www.teach-ict.com/2016/A_Level_Computing/OCR_H446/1_1_characteristics_components/111_architecture/parts_of_cpu/miniweb/pg2.php" TargetMode="External"/><Relationship Id="rId4" Type="http://schemas.openxmlformats.org/officeDocument/2006/relationships/hyperlink" Target="https://www.learnitwithdavo.co.uk/1-1-1-architecture-of-the-cpu/" TargetMode="Externa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 Id="rId9" Type="http://schemas.openxmlformats.org/officeDocument/2006/relationships/image" Target="../media/image13.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ww.w3schools.com/python/python_exercises.asp" TargetMode="External"/><Relationship Id="rId7" Type="http://schemas.openxmlformats.org/officeDocument/2006/relationships/image" Target="../media/image17.png"/><Relationship Id="rId2" Type="http://schemas.openxmlformats.org/officeDocument/2006/relationships/hyperlink" Target="https://www.w3schools.com/python/default.asp" TargetMode="External"/><Relationship Id="rId1" Type="http://schemas.openxmlformats.org/officeDocument/2006/relationships/slideLayout" Target="../slideLayouts/slideLayout2.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3" Type="http://schemas.openxmlformats.org/officeDocument/2006/relationships/image" Target="../media/image19.wmf"/><Relationship Id="rId2" Type="http://schemas.openxmlformats.org/officeDocument/2006/relationships/image" Target="../media/image18.png"/><Relationship Id="rId1" Type="http://schemas.openxmlformats.org/officeDocument/2006/relationships/slideLayout" Target="../slideLayouts/slideLayout2.xml"/><Relationship Id="rId5" Type="http://schemas.openxmlformats.org/officeDocument/2006/relationships/image" Target="../media/image21.wmf"/><Relationship Id="rId4" Type="http://schemas.openxmlformats.org/officeDocument/2006/relationships/image" Target="../media/image20.wmf"/></Relationships>
</file>

<file path=ppt/slides/_rels/slide11.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hyperlink" Target="https://student.craigndave.org/videos/ocr-alevel-slr01-alu-cu-registers-and-buses" TargetMode="External"/><Relationship Id="rId7" Type="http://schemas.openxmlformats.org/officeDocument/2006/relationships/image" Target="../media/image22.tmp"/><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hyperlink" Target="https://student.craigndave.org/videos/ocr-alevel-slr14-data-structures-part-2-graphs" TargetMode="External"/><Relationship Id="rId5" Type="http://schemas.openxmlformats.org/officeDocument/2006/relationships/hyperlink" Target="https://student.craigndave.org/videos/ocr-alevel-slr05-stages-of-compilation" TargetMode="External"/><Relationship Id="rId4" Type="http://schemas.openxmlformats.org/officeDocument/2006/relationships/hyperlink" Target="https://student.craigndave.org/videos/ocr-alevel-slr04-paging-segmentation-and-virtual-memory" TargetMode="Externa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hyperlink" Target="https://www.youtube.com/watch?v=vQtwWzfzKXI" TargetMode="External"/><Relationship Id="rId1" Type="http://schemas.openxmlformats.org/officeDocument/2006/relationships/slideLayout" Target="../slideLayouts/slideLayout2.xml"/><Relationship Id="rId4" Type="http://schemas.openxmlformats.org/officeDocument/2006/relationships/hyperlink" Target="https://creativecommons.org/licenses/by-sa/4.0/legalcode" TargetMode="Externa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a:extLst>
              <a:ext uri="{FF2B5EF4-FFF2-40B4-BE49-F238E27FC236}">
                <a16:creationId xmlns:a16="http://schemas.microsoft.com/office/drawing/2014/main" id="{30E11665-90D6-4A57-A182-456D316AE8D2}"/>
              </a:ext>
            </a:extLst>
          </p:cNvPr>
          <p:cNvSpPr/>
          <p:nvPr/>
        </p:nvSpPr>
        <p:spPr>
          <a:xfrm>
            <a:off x="0" y="4876799"/>
            <a:ext cx="9829800" cy="1981201"/>
          </a:xfrm>
          <a:prstGeom prst="rect">
            <a:avLst/>
          </a:prstGeom>
          <a:solidFill>
            <a:schemeClr val="bg1">
              <a:lumMod val="75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6" name="Title 1">
            <a:extLst>
              <a:ext uri="{FF2B5EF4-FFF2-40B4-BE49-F238E27FC236}">
                <a16:creationId xmlns:a16="http://schemas.microsoft.com/office/drawing/2014/main" id="{E8CF060E-E4BE-4F7B-85AB-ED960EA608B8}"/>
              </a:ext>
            </a:extLst>
          </p:cNvPr>
          <p:cNvSpPr txBox="1">
            <a:spLocks/>
          </p:cNvSpPr>
          <p:nvPr/>
        </p:nvSpPr>
        <p:spPr>
          <a:xfrm>
            <a:off x="-1" y="68263"/>
            <a:ext cx="5878849" cy="685800"/>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2400" b="1" kern="1200">
                <a:solidFill>
                  <a:schemeClr val="bg1">
                    <a:lumMod val="50000"/>
                  </a:schemeClr>
                </a:solidFill>
                <a:latin typeface="Century Gothic" panose="020B0502020202020204" pitchFamily="34" charset="0"/>
                <a:ea typeface="+mj-ea"/>
                <a:cs typeface="+mj-cs"/>
              </a:defRPr>
            </a:lvl1pPr>
          </a:lstStyle>
          <a:p>
            <a:endParaRPr lang="en-GB" dirty="0"/>
          </a:p>
        </p:txBody>
      </p:sp>
      <p:sp>
        <p:nvSpPr>
          <p:cNvPr id="27" name="Content Placeholder 2">
            <a:extLst>
              <a:ext uri="{FF2B5EF4-FFF2-40B4-BE49-F238E27FC236}">
                <a16:creationId xmlns:a16="http://schemas.microsoft.com/office/drawing/2014/main" id="{245E2030-E578-4E03-A50B-30CFC69AE596}"/>
              </a:ext>
            </a:extLst>
          </p:cNvPr>
          <p:cNvSpPr>
            <a:spLocks noGrp="1"/>
          </p:cNvSpPr>
          <p:nvPr>
            <p:ph idx="4294967295"/>
          </p:nvPr>
        </p:nvSpPr>
        <p:spPr>
          <a:xfrm>
            <a:off x="182880" y="2936775"/>
            <a:ext cx="5787614" cy="1940021"/>
          </a:xfrm>
          <a:prstGeom prst="rect">
            <a:avLst/>
          </a:prstGeom>
          <a:noFill/>
        </p:spPr>
        <p:txBody>
          <a:bodyPr>
            <a:normAutofit/>
          </a:bodyPr>
          <a:lstStyle/>
          <a:p>
            <a:r>
              <a:rPr lang="en-GB" sz="1400" dirty="0">
                <a:solidFill>
                  <a:srgbClr val="595959"/>
                </a:solidFill>
              </a:rPr>
              <a:t>The topic of </a:t>
            </a:r>
            <a:r>
              <a:rPr lang="en-GB" sz="1400" b="1" dirty="0">
                <a:solidFill>
                  <a:srgbClr val="595959"/>
                </a:solidFill>
              </a:rPr>
              <a:t>Computer Science </a:t>
            </a:r>
            <a:r>
              <a:rPr lang="en-GB" sz="1400" dirty="0">
                <a:solidFill>
                  <a:srgbClr val="595959"/>
                </a:solidFill>
              </a:rPr>
              <a:t>is at the heart of the modern world</a:t>
            </a:r>
          </a:p>
          <a:p>
            <a:r>
              <a:rPr lang="en-GB" sz="1400" dirty="0">
                <a:solidFill>
                  <a:srgbClr val="595959"/>
                </a:solidFill>
              </a:rPr>
              <a:t>Studying  it can make you extremely sought after in todays job market</a:t>
            </a:r>
          </a:p>
          <a:p>
            <a:r>
              <a:rPr lang="en-GB" sz="1400" dirty="0">
                <a:solidFill>
                  <a:srgbClr val="595959"/>
                </a:solidFill>
              </a:rPr>
              <a:t>The transition from GCSE to A level is significant, this includes:</a:t>
            </a:r>
          </a:p>
          <a:p>
            <a:pPr lvl="1"/>
            <a:r>
              <a:rPr lang="en-GB" sz="1400" dirty="0">
                <a:solidFill>
                  <a:srgbClr val="595959"/>
                </a:solidFill>
              </a:rPr>
              <a:t>An increased emphasis on </a:t>
            </a:r>
            <a:r>
              <a:rPr lang="en-GB" sz="1400" b="1" dirty="0">
                <a:solidFill>
                  <a:srgbClr val="595959"/>
                </a:solidFill>
              </a:rPr>
              <a:t>technical</a:t>
            </a:r>
            <a:r>
              <a:rPr lang="en-GB" sz="1400" dirty="0">
                <a:solidFill>
                  <a:srgbClr val="595959"/>
                </a:solidFill>
              </a:rPr>
              <a:t> </a:t>
            </a:r>
            <a:r>
              <a:rPr lang="en-GB" sz="1400" b="1" dirty="0">
                <a:solidFill>
                  <a:srgbClr val="595959"/>
                </a:solidFill>
              </a:rPr>
              <a:t>content</a:t>
            </a:r>
          </a:p>
          <a:p>
            <a:pPr lvl="1"/>
            <a:r>
              <a:rPr lang="en-GB" sz="1400" dirty="0">
                <a:solidFill>
                  <a:srgbClr val="595959"/>
                </a:solidFill>
              </a:rPr>
              <a:t>An increased emphasis </a:t>
            </a:r>
            <a:r>
              <a:rPr lang="en-GB" sz="1400" b="1" dirty="0">
                <a:solidFill>
                  <a:srgbClr val="595959"/>
                </a:solidFill>
              </a:rPr>
              <a:t>independent</a:t>
            </a:r>
            <a:r>
              <a:rPr lang="en-GB" sz="1400" dirty="0">
                <a:solidFill>
                  <a:srgbClr val="595959"/>
                </a:solidFill>
              </a:rPr>
              <a:t> </a:t>
            </a:r>
            <a:r>
              <a:rPr lang="en-GB" sz="1400" b="1" dirty="0">
                <a:solidFill>
                  <a:srgbClr val="595959"/>
                </a:solidFill>
              </a:rPr>
              <a:t>research</a:t>
            </a:r>
          </a:p>
        </p:txBody>
      </p:sp>
      <p:pic>
        <p:nvPicPr>
          <p:cNvPr id="28" name="Picture 27" descr="A circuit board&#10;&#10;Description automatically generated">
            <a:extLst>
              <a:ext uri="{FF2B5EF4-FFF2-40B4-BE49-F238E27FC236}">
                <a16:creationId xmlns:a16="http://schemas.microsoft.com/office/drawing/2014/main" id="{8522A6AA-216E-44D8-9F86-26BA9FC34D05}"/>
              </a:ext>
            </a:extLst>
          </p:cNvPr>
          <p:cNvPicPr>
            <a:picLocks noChangeAspect="1"/>
          </p:cNvPicPr>
          <p:nvPr/>
        </p:nvPicPr>
        <p:blipFill rotWithShape="1">
          <a:blip r:embed="rId3"/>
          <a:srcRect l="27262" r="26710"/>
          <a:stretch/>
        </p:blipFill>
        <p:spPr>
          <a:xfrm>
            <a:off x="5878849" y="10"/>
            <a:ext cx="6313150" cy="6857987"/>
          </a:xfrm>
          <a:custGeom>
            <a:avLst/>
            <a:gdLst>
              <a:gd name="connsiteX0" fmla="*/ 65565 w 6313150"/>
              <a:gd name="connsiteY0" fmla="*/ 0 h 6857997"/>
              <a:gd name="connsiteX1" fmla="*/ 6313150 w 6313150"/>
              <a:gd name="connsiteY1" fmla="*/ 0 h 6857997"/>
              <a:gd name="connsiteX2" fmla="*/ 6313150 w 6313150"/>
              <a:gd name="connsiteY2" fmla="*/ 6857997 h 6857997"/>
              <a:gd name="connsiteX3" fmla="*/ 3293946 w 6313150"/>
              <a:gd name="connsiteY3" fmla="*/ 6857997 h 6857997"/>
              <a:gd name="connsiteX4" fmla="*/ 3235857 w 6313150"/>
              <a:gd name="connsiteY4" fmla="*/ 6823061 h 6857997"/>
              <a:gd name="connsiteX5" fmla="*/ 0 w 6313150"/>
              <a:gd name="connsiteY5" fmla="*/ 951803 h 6857997"/>
              <a:gd name="connsiteX6" fmla="*/ 31536 w 6313150"/>
              <a:gd name="connsiteY6" fmla="*/ 285771 h 68579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313150" h="6857997">
                <a:moveTo>
                  <a:pt x="65565" y="0"/>
                </a:moveTo>
                <a:lnTo>
                  <a:pt x="6313150" y="0"/>
                </a:lnTo>
                <a:lnTo>
                  <a:pt x="6313150" y="6857997"/>
                </a:lnTo>
                <a:lnTo>
                  <a:pt x="3293946" y="6857997"/>
                </a:lnTo>
                <a:lnTo>
                  <a:pt x="3235857" y="6823061"/>
                </a:lnTo>
                <a:cubicBezTo>
                  <a:pt x="1291240" y="5592803"/>
                  <a:pt x="0" y="3423096"/>
                  <a:pt x="0" y="951803"/>
                </a:cubicBezTo>
                <a:cubicBezTo>
                  <a:pt x="0" y="727140"/>
                  <a:pt x="10673" y="504970"/>
                  <a:pt x="31536" y="285771"/>
                </a:cubicBezTo>
                <a:close/>
              </a:path>
            </a:pathLst>
          </a:custGeom>
        </p:spPr>
      </p:pic>
      <p:sp>
        <p:nvSpPr>
          <p:cNvPr id="29" name="Rectangle 28">
            <a:extLst>
              <a:ext uri="{FF2B5EF4-FFF2-40B4-BE49-F238E27FC236}">
                <a16:creationId xmlns:a16="http://schemas.microsoft.com/office/drawing/2014/main" id="{93433539-2A11-433F-8164-CE65BA5CCB9A}"/>
              </a:ext>
            </a:extLst>
          </p:cNvPr>
          <p:cNvSpPr/>
          <p:nvPr/>
        </p:nvSpPr>
        <p:spPr>
          <a:xfrm>
            <a:off x="5878846" y="1515811"/>
            <a:ext cx="6313153" cy="874222"/>
          </a:xfrm>
          <a:prstGeom prst="rect">
            <a:avLst/>
          </a:prstGeom>
          <a:solidFill>
            <a:srgbClr val="FFFFFF">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0" rtlCol="0" anchor="ctr"/>
          <a:lstStyle/>
          <a:p>
            <a:pPr algn="ctr"/>
            <a:r>
              <a:rPr lang="en-GB" b="1" dirty="0">
                <a:solidFill>
                  <a:srgbClr val="595959"/>
                </a:solidFill>
              </a:rPr>
              <a:t>The course is assessed by </a:t>
            </a:r>
            <a:br>
              <a:rPr lang="en-GB" b="1" dirty="0">
                <a:solidFill>
                  <a:srgbClr val="595959"/>
                </a:solidFill>
              </a:rPr>
            </a:br>
            <a:r>
              <a:rPr lang="en-GB" b="1" dirty="0">
                <a:solidFill>
                  <a:srgbClr val="595959"/>
                </a:solidFill>
              </a:rPr>
              <a:t>2 exams (40% each exam) + NEA Coursework  (20%)</a:t>
            </a:r>
          </a:p>
        </p:txBody>
      </p:sp>
      <p:sp>
        <p:nvSpPr>
          <p:cNvPr id="31" name="Rectangle 30">
            <a:extLst>
              <a:ext uri="{FF2B5EF4-FFF2-40B4-BE49-F238E27FC236}">
                <a16:creationId xmlns:a16="http://schemas.microsoft.com/office/drawing/2014/main" id="{FEAD5ADB-B46F-4DB0-A326-E5A741C82536}"/>
              </a:ext>
            </a:extLst>
          </p:cNvPr>
          <p:cNvSpPr/>
          <p:nvPr/>
        </p:nvSpPr>
        <p:spPr>
          <a:xfrm>
            <a:off x="182880" y="5027343"/>
            <a:ext cx="7065646" cy="954107"/>
          </a:xfrm>
          <a:prstGeom prst="rect">
            <a:avLst/>
          </a:prstGeom>
        </p:spPr>
        <p:txBody>
          <a:bodyPr wrap="square">
            <a:spAutoFit/>
          </a:bodyPr>
          <a:lstStyle/>
          <a:p>
            <a:r>
              <a:rPr lang="en-GB" sz="1400" dirty="0">
                <a:solidFill>
                  <a:srgbClr val="595959"/>
                </a:solidFill>
              </a:rPr>
              <a:t>This workbook is designed to allow you to practice some of these skills and build on your existing knowledge.</a:t>
            </a:r>
          </a:p>
          <a:p>
            <a:endParaRPr lang="en-GB" sz="1400" dirty="0">
              <a:solidFill>
                <a:srgbClr val="0070C0"/>
              </a:solidFill>
            </a:endParaRPr>
          </a:p>
          <a:p>
            <a:r>
              <a:rPr lang="en-GB" sz="1400" b="1" dirty="0">
                <a:solidFill>
                  <a:schemeClr val="accent1"/>
                </a:solidFill>
              </a:rPr>
              <a:t>Please complete by your first lesson back in September.</a:t>
            </a:r>
          </a:p>
        </p:txBody>
      </p:sp>
      <p:sp>
        <p:nvSpPr>
          <p:cNvPr id="10" name="Title 1">
            <a:extLst>
              <a:ext uri="{FF2B5EF4-FFF2-40B4-BE49-F238E27FC236}">
                <a16:creationId xmlns:a16="http://schemas.microsoft.com/office/drawing/2014/main" id="{D7E6623C-B6A8-47F7-B857-2A12C5D6A4C8}"/>
              </a:ext>
            </a:extLst>
          </p:cNvPr>
          <p:cNvSpPr txBox="1">
            <a:spLocks/>
          </p:cNvSpPr>
          <p:nvPr/>
        </p:nvSpPr>
        <p:spPr>
          <a:xfrm>
            <a:off x="0" y="1124744"/>
            <a:ext cx="5878849" cy="1661487"/>
          </a:xfrm>
          <a:prstGeom prst="rect">
            <a:avLst/>
          </a:prstGeom>
        </p:spPr>
        <p:txBody>
          <a:bodyPr anchor="ctr" anchorCtr="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b="1">
                <a:solidFill>
                  <a:schemeClr val="tx2"/>
                </a:solidFill>
                <a:latin typeface="+mn-lt"/>
              </a:rPr>
              <a:t>Computer Science</a:t>
            </a:r>
            <a:br>
              <a:rPr lang="en-GB" b="1">
                <a:solidFill>
                  <a:schemeClr val="tx2"/>
                </a:solidFill>
                <a:latin typeface="+mn-lt"/>
              </a:rPr>
            </a:br>
            <a:r>
              <a:rPr lang="en-GB" b="1">
                <a:solidFill>
                  <a:schemeClr val="tx2"/>
                </a:solidFill>
                <a:latin typeface="+mn-lt"/>
              </a:rPr>
              <a:t>Transition workbook</a:t>
            </a:r>
            <a:endParaRPr lang="en-GB" b="1" dirty="0">
              <a:solidFill>
                <a:schemeClr val="tx2"/>
              </a:solidFill>
              <a:latin typeface="+mn-lt"/>
            </a:endParaRPr>
          </a:p>
        </p:txBody>
      </p:sp>
    </p:spTree>
    <p:extLst>
      <p:ext uri="{BB962C8B-B14F-4D97-AF65-F5344CB8AC3E}">
        <p14:creationId xmlns:p14="http://schemas.microsoft.com/office/powerpoint/2010/main" val="6570024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81704201-C86B-4102-B647-35CDF4DFEEC5}"/>
              </a:ext>
            </a:extLst>
          </p:cNvPr>
          <p:cNvSpPr txBox="1">
            <a:spLocks/>
          </p:cNvSpPr>
          <p:nvPr/>
        </p:nvSpPr>
        <p:spPr>
          <a:xfrm>
            <a:off x="8449056" y="853313"/>
            <a:ext cx="3742944" cy="36283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600" b="1" dirty="0">
                <a:solidFill>
                  <a:srgbClr val="595959"/>
                </a:solidFill>
                <a:latin typeface="Century Gothic" panose="020B0502020202020204" pitchFamily="34" charset="0"/>
              </a:rPr>
              <a:t>Expected time to complete: ½ hour</a:t>
            </a:r>
          </a:p>
        </p:txBody>
      </p:sp>
      <p:sp>
        <p:nvSpPr>
          <p:cNvPr id="5" name="Oval 4">
            <a:extLst>
              <a:ext uri="{FF2B5EF4-FFF2-40B4-BE49-F238E27FC236}">
                <a16:creationId xmlns:a16="http://schemas.microsoft.com/office/drawing/2014/main" id="{5B17E321-EDDB-4CA4-AC84-7B3E02F4209A}"/>
              </a:ext>
            </a:extLst>
          </p:cNvPr>
          <p:cNvSpPr/>
          <p:nvPr/>
        </p:nvSpPr>
        <p:spPr>
          <a:xfrm>
            <a:off x="89650" y="89390"/>
            <a:ext cx="623688" cy="623688"/>
          </a:xfrm>
          <a:prstGeom prst="ellipse">
            <a:avLst/>
          </a:prstGeom>
          <a:no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2"/>
                </a:solidFill>
                <a:latin typeface="Century Gothic" panose="020B0502020202020204" pitchFamily="34" charset="0"/>
              </a:rPr>
              <a:t>1</a:t>
            </a:r>
          </a:p>
        </p:txBody>
      </p:sp>
      <p:sp>
        <p:nvSpPr>
          <p:cNvPr id="6" name="Title 1">
            <a:extLst>
              <a:ext uri="{FF2B5EF4-FFF2-40B4-BE49-F238E27FC236}">
                <a16:creationId xmlns:a16="http://schemas.microsoft.com/office/drawing/2014/main" id="{504889C2-0507-4F04-AAA7-B40DD52A38CD}"/>
              </a:ext>
            </a:extLst>
          </p:cNvPr>
          <p:cNvSpPr txBox="1">
            <a:spLocks/>
          </p:cNvSpPr>
          <p:nvPr/>
        </p:nvSpPr>
        <p:spPr>
          <a:xfrm>
            <a:off x="319178" y="907161"/>
            <a:ext cx="4910368" cy="362839"/>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400" b="1" kern="1200">
                <a:solidFill>
                  <a:schemeClr val="bg1">
                    <a:lumMod val="50000"/>
                  </a:schemeClr>
                </a:solidFill>
                <a:latin typeface="Century Gothic" panose="020B0502020202020204" pitchFamily="34" charset="0"/>
                <a:ea typeface="+mj-ea"/>
                <a:cs typeface="+mj-cs"/>
              </a:defRPr>
            </a:lvl1pPr>
          </a:lstStyle>
          <a:p>
            <a:r>
              <a:rPr lang="en-GB" sz="1800" dirty="0">
                <a:solidFill>
                  <a:srgbClr val="595959"/>
                </a:solidFill>
                <a:latin typeface="+mj-lt"/>
              </a:rPr>
              <a:t>Why did you choose Computer Science?</a:t>
            </a:r>
          </a:p>
        </p:txBody>
      </p:sp>
      <p:sp>
        <p:nvSpPr>
          <p:cNvPr id="7" name="TextBox 6">
            <a:extLst>
              <a:ext uri="{FF2B5EF4-FFF2-40B4-BE49-F238E27FC236}">
                <a16:creationId xmlns:a16="http://schemas.microsoft.com/office/drawing/2014/main" id="{665792D7-1231-4267-8DD2-ED9992A184FA}"/>
              </a:ext>
            </a:extLst>
          </p:cNvPr>
          <p:cNvSpPr txBox="1"/>
          <p:nvPr/>
        </p:nvSpPr>
        <p:spPr>
          <a:xfrm>
            <a:off x="319178" y="1180229"/>
            <a:ext cx="10427591" cy="523220"/>
          </a:xfrm>
          <a:prstGeom prst="rect">
            <a:avLst/>
          </a:prstGeom>
          <a:noFill/>
        </p:spPr>
        <p:txBody>
          <a:bodyPr wrap="square" rtlCol="0">
            <a:spAutoFit/>
          </a:bodyPr>
          <a:lstStyle/>
          <a:p>
            <a:r>
              <a:rPr lang="en-GB" sz="1400" dirty="0">
                <a:solidFill>
                  <a:srgbClr val="595959"/>
                </a:solidFill>
              </a:rPr>
              <a:t>In this simple task you get the opportunity to tell me your choices and reasons behind choosing to study Computer Science.  </a:t>
            </a:r>
          </a:p>
          <a:p>
            <a:r>
              <a:rPr lang="en-GB" sz="1400" dirty="0">
                <a:solidFill>
                  <a:srgbClr val="595959"/>
                </a:solidFill>
              </a:rPr>
              <a:t>Please answer all questions as best you can.</a:t>
            </a:r>
          </a:p>
        </p:txBody>
      </p:sp>
      <p:sp>
        <p:nvSpPr>
          <p:cNvPr id="8" name="Rectangle 7">
            <a:extLst>
              <a:ext uri="{FF2B5EF4-FFF2-40B4-BE49-F238E27FC236}">
                <a16:creationId xmlns:a16="http://schemas.microsoft.com/office/drawing/2014/main" id="{276D4ED3-C729-41B2-998F-F46C61CDF858}"/>
              </a:ext>
            </a:extLst>
          </p:cNvPr>
          <p:cNvSpPr/>
          <p:nvPr/>
        </p:nvSpPr>
        <p:spPr>
          <a:xfrm>
            <a:off x="401494" y="1964982"/>
            <a:ext cx="11360200" cy="666409"/>
          </a:xfrm>
          <a:prstGeom prst="rect">
            <a:avLst/>
          </a:prstGeom>
          <a:noFill/>
          <a:ln>
            <a:solidFill>
              <a:srgbClr val="595959"/>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dirty="0">
                <a:solidFill>
                  <a:srgbClr val="595959"/>
                </a:solidFill>
              </a:rPr>
              <a:t>…</a:t>
            </a:r>
          </a:p>
        </p:txBody>
      </p:sp>
      <p:sp>
        <p:nvSpPr>
          <p:cNvPr id="9" name="Rectangle 8">
            <a:extLst>
              <a:ext uri="{FF2B5EF4-FFF2-40B4-BE49-F238E27FC236}">
                <a16:creationId xmlns:a16="http://schemas.microsoft.com/office/drawing/2014/main" id="{1B032899-3A0B-47B1-946C-6B5CD9E19257}"/>
              </a:ext>
            </a:extLst>
          </p:cNvPr>
          <p:cNvSpPr/>
          <p:nvPr/>
        </p:nvSpPr>
        <p:spPr>
          <a:xfrm>
            <a:off x="319178" y="1674496"/>
            <a:ext cx="6096000" cy="307777"/>
          </a:xfrm>
          <a:prstGeom prst="rect">
            <a:avLst/>
          </a:prstGeom>
        </p:spPr>
        <p:txBody>
          <a:bodyPr>
            <a:spAutoFit/>
          </a:bodyPr>
          <a:lstStyle/>
          <a:p>
            <a:r>
              <a:rPr lang="en-GB" sz="1400" dirty="0">
                <a:solidFill>
                  <a:srgbClr val="595959"/>
                </a:solidFill>
              </a:rPr>
              <a:t>1. Why did you choose to study A level Computer Science?</a:t>
            </a:r>
          </a:p>
        </p:txBody>
      </p:sp>
      <p:sp>
        <p:nvSpPr>
          <p:cNvPr id="12" name="Rectangle 11">
            <a:extLst>
              <a:ext uri="{FF2B5EF4-FFF2-40B4-BE49-F238E27FC236}">
                <a16:creationId xmlns:a16="http://schemas.microsoft.com/office/drawing/2014/main" id="{CC6ABEB9-72B1-47A2-990A-C641106B0AFF}"/>
              </a:ext>
            </a:extLst>
          </p:cNvPr>
          <p:cNvSpPr/>
          <p:nvPr/>
        </p:nvSpPr>
        <p:spPr>
          <a:xfrm>
            <a:off x="401494" y="2995307"/>
            <a:ext cx="11360200" cy="666409"/>
          </a:xfrm>
          <a:prstGeom prst="rect">
            <a:avLst/>
          </a:prstGeom>
          <a:noFill/>
          <a:ln>
            <a:solidFill>
              <a:srgbClr val="595959"/>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600">
                <a:solidFill>
                  <a:srgbClr val="595959"/>
                </a:solidFill>
              </a:rPr>
              <a:t>…</a:t>
            </a:r>
            <a:endParaRPr lang="en-GB" sz="1600" dirty="0">
              <a:solidFill>
                <a:srgbClr val="595959"/>
              </a:solidFill>
            </a:endParaRPr>
          </a:p>
        </p:txBody>
      </p:sp>
      <p:sp>
        <p:nvSpPr>
          <p:cNvPr id="13" name="Rectangle 12">
            <a:extLst>
              <a:ext uri="{FF2B5EF4-FFF2-40B4-BE49-F238E27FC236}">
                <a16:creationId xmlns:a16="http://schemas.microsoft.com/office/drawing/2014/main" id="{9373483D-3E47-4020-88DF-5F636C3670B1}"/>
              </a:ext>
            </a:extLst>
          </p:cNvPr>
          <p:cNvSpPr/>
          <p:nvPr/>
        </p:nvSpPr>
        <p:spPr>
          <a:xfrm>
            <a:off x="319177" y="2704821"/>
            <a:ext cx="7053173" cy="523220"/>
          </a:xfrm>
          <a:prstGeom prst="rect">
            <a:avLst/>
          </a:prstGeom>
        </p:spPr>
        <p:txBody>
          <a:bodyPr wrap="square">
            <a:spAutoFit/>
          </a:bodyPr>
          <a:lstStyle/>
          <a:p>
            <a:r>
              <a:rPr lang="en-GB" sz="1400" dirty="0">
                <a:solidFill>
                  <a:srgbClr val="595959"/>
                </a:solidFill>
              </a:rPr>
              <a:t>2. What other courses have you chosen to study at Key Stage 5, and what made you choose this combination?</a:t>
            </a:r>
          </a:p>
        </p:txBody>
      </p:sp>
      <p:sp>
        <p:nvSpPr>
          <p:cNvPr id="15" name="Rectangle 14">
            <a:extLst>
              <a:ext uri="{FF2B5EF4-FFF2-40B4-BE49-F238E27FC236}">
                <a16:creationId xmlns:a16="http://schemas.microsoft.com/office/drawing/2014/main" id="{5DA5E77D-53B1-4563-9E60-3B2F0AB8B0F9}"/>
              </a:ext>
            </a:extLst>
          </p:cNvPr>
          <p:cNvSpPr/>
          <p:nvPr/>
        </p:nvSpPr>
        <p:spPr>
          <a:xfrm>
            <a:off x="401494" y="4025632"/>
            <a:ext cx="11360200" cy="666409"/>
          </a:xfrm>
          <a:prstGeom prst="rect">
            <a:avLst/>
          </a:prstGeom>
          <a:noFill/>
          <a:ln>
            <a:solidFill>
              <a:srgbClr val="595959"/>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600">
                <a:solidFill>
                  <a:srgbClr val="595959"/>
                </a:solidFill>
              </a:rPr>
              <a:t>…</a:t>
            </a:r>
            <a:endParaRPr lang="en-GB" sz="1600" dirty="0">
              <a:solidFill>
                <a:srgbClr val="595959"/>
              </a:solidFill>
            </a:endParaRPr>
          </a:p>
        </p:txBody>
      </p:sp>
      <p:sp>
        <p:nvSpPr>
          <p:cNvPr id="16" name="Rectangle 15">
            <a:extLst>
              <a:ext uri="{FF2B5EF4-FFF2-40B4-BE49-F238E27FC236}">
                <a16:creationId xmlns:a16="http://schemas.microsoft.com/office/drawing/2014/main" id="{6333C293-A82A-46DC-A7F9-DE3D848E15E3}"/>
              </a:ext>
            </a:extLst>
          </p:cNvPr>
          <p:cNvSpPr/>
          <p:nvPr/>
        </p:nvSpPr>
        <p:spPr>
          <a:xfrm>
            <a:off x="319178" y="3735146"/>
            <a:ext cx="6096000" cy="307777"/>
          </a:xfrm>
          <a:prstGeom prst="rect">
            <a:avLst/>
          </a:prstGeom>
        </p:spPr>
        <p:txBody>
          <a:bodyPr>
            <a:spAutoFit/>
          </a:bodyPr>
          <a:lstStyle/>
          <a:p>
            <a:r>
              <a:rPr lang="en-GB" sz="1400" dirty="0">
                <a:solidFill>
                  <a:srgbClr val="595959"/>
                </a:solidFill>
              </a:rPr>
              <a:t>3. What are you hoping to achieve from studying Computer Science?</a:t>
            </a:r>
          </a:p>
        </p:txBody>
      </p:sp>
      <p:sp>
        <p:nvSpPr>
          <p:cNvPr id="18" name="Rectangle 17">
            <a:extLst>
              <a:ext uri="{FF2B5EF4-FFF2-40B4-BE49-F238E27FC236}">
                <a16:creationId xmlns:a16="http://schemas.microsoft.com/office/drawing/2014/main" id="{FB37A45C-27D5-4DCD-AC3F-0EF63CEB5DCA}"/>
              </a:ext>
            </a:extLst>
          </p:cNvPr>
          <p:cNvSpPr/>
          <p:nvPr/>
        </p:nvSpPr>
        <p:spPr>
          <a:xfrm>
            <a:off x="401494" y="5050200"/>
            <a:ext cx="11360200" cy="666409"/>
          </a:xfrm>
          <a:prstGeom prst="rect">
            <a:avLst/>
          </a:prstGeom>
          <a:noFill/>
          <a:ln>
            <a:solidFill>
              <a:srgbClr val="595959"/>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600">
                <a:solidFill>
                  <a:srgbClr val="595959"/>
                </a:solidFill>
              </a:rPr>
              <a:t>…</a:t>
            </a:r>
            <a:endParaRPr lang="en-GB" sz="1600" dirty="0">
              <a:solidFill>
                <a:srgbClr val="595959"/>
              </a:solidFill>
            </a:endParaRPr>
          </a:p>
        </p:txBody>
      </p:sp>
      <p:sp>
        <p:nvSpPr>
          <p:cNvPr id="19" name="Rectangle 18">
            <a:extLst>
              <a:ext uri="{FF2B5EF4-FFF2-40B4-BE49-F238E27FC236}">
                <a16:creationId xmlns:a16="http://schemas.microsoft.com/office/drawing/2014/main" id="{D5252ED4-920D-47C1-A716-9DB40B5774B8}"/>
              </a:ext>
            </a:extLst>
          </p:cNvPr>
          <p:cNvSpPr/>
          <p:nvPr/>
        </p:nvSpPr>
        <p:spPr>
          <a:xfrm>
            <a:off x="319177" y="4759714"/>
            <a:ext cx="10098819" cy="307777"/>
          </a:xfrm>
          <a:prstGeom prst="rect">
            <a:avLst/>
          </a:prstGeom>
        </p:spPr>
        <p:txBody>
          <a:bodyPr wrap="square">
            <a:spAutoFit/>
          </a:bodyPr>
          <a:lstStyle/>
          <a:p>
            <a:r>
              <a:rPr lang="en-GB" sz="1400" dirty="0">
                <a:solidFill>
                  <a:srgbClr val="595959"/>
                </a:solidFill>
              </a:rPr>
              <a:t>4. How would you describe yourself as a learner at GCSE?  What skills where you good at, what areas would you like to improve on? </a:t>
            </a:r>
          </a:p>
        </p:txBody>
      </p:sp>
      <p:sp>
        <p:nvSpPr>
          <p:cNvPr id="21" name="Rectangle 20">
            <a:extLst>
              <a:ext uri="{FF2B5EF4-FFF2-40B4-BE49-F238E27FC236}">
                <a16:creationId xmlns:a16="http://schemas.microsoft.com/office/drawing/2014/main" id="{F95BD90C-ADC2-4A52-B299-0857E4D238F0}"/>
              </a:ext>
            </a:extLst>
          </p:cNvPr>
          <p:cNvSpPr/>
          <p:nvPr/>
        </p:nvSpPr>
        <p:spPr>
          <a:xfrm>
            <a:off x="401494" y="6074768"/>
            <a:ext cx="11360200" cy="666409"/>
          </a:xfrm>
          <a:prstGeom prst="rect">
            <a:avLst/>
          </a:prstGeom>
          <a:noFill/>
          <a:ln>
            <a:solidFill>
              <a:srgbClr val="595959"/>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600">
                <a:solidFill>
                  <a:srgbClr val="595959"/>
                </a:solidFill>
              </a:rPr>
              <a:t>…</a:t>
            </a:r>
            <a:endParaRPr lang="en-GB" sz="1600" dirty="0">
              <a:solidFill>
                <a:srgbClr val="595959"/>
              </a:solidFill>
            </a:endParaRPr>
          </a:p>
        </p:txBody>
      </p:sp>
      <p:sp>
        <p:nvSpPr>
          <p:cNvPr id="22" name="Rectangle 21">
            <a:extLst>
              <a:ext uri="{FF2B5EF4-FFF2-40B4-BE49-F238E27FC236}">
                <a16:creationId xmlns:a16="http://schemas.microsoft.com/office/drawing/2014/main" id="{20AC24C6-9202-4D2A-A6EF-106FCD845543}"/>
              </a:ext>
            </a:extLst>
          </p:cNvPr>
          <p:cNvSpPr/>
          <p:nvPr/>
        </p:nvSpPr>
        <p:spPr>
          <a:xfrm>
            <a:off x="319177" y="5784282"/>
            <a:ext cx="9633421" cy="307777"/>
          </a:xfrm>
          <a:prstGeom prst="rect">
            <a:avLst/>
          </a:prstGeom>
        </p:spPr>
        <p:txBody>
          <a:bodyPr wrap="square">
            <a:spAutoFit/>
          </a:bodyPr>
          <a:lstStyle/>
          <a:p>
            <a:r>
              <a:rPr lang="en-GB" sz="1400" dirty="0">
                <a:solidFill>
                  <a:srgbClr val="595959"/>
                </a:solidFill>
              </a:rPr>
              <a:t>5. What are your other hobbies and interests outside of school? Anything related to Computing?</a:t>
            </a:r>
          </a:p>
        </p:txBody>
      </p:sp>
      <p:sp>
        <p:nvSpPr>
          <p:cNvPr id="23" name="Title 1">
            <a:extLst>
              <a:ext uri="{FF2B5EF4-FFF2-40B4-BE49-F238E27FC236}">
                <a16:creationId xmlns:a16="http://schemas.microsoft.com/office/drawing/2014/main" id="{60616FA2-69CE-4F4B-873E-9DA9432534A7}"/>
              </a:ext>
            </a:extLst>
          </p:cNvPr>
          <p:cNvSpPr txBox="1">
            <a:spLocks/>
          </p:cNvSpPr>
          <p:nvPr/>
        </p:nvSpPr>
        <p:spPr>
          <a:xfrm>
            <a:off x="740229" y="84272"/>
            <a:ext cx="9431382" cy="66466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400" b="1" dirty="0">
                <a:solidFill>
                  <a:srgbClr val="595959"/>
                </a:solidFill>
                <a:latin typeface="Century Gothic" panose="020B0502020202020204" pitchFamily="34" charset="0"/>
              </a:rPr>
              <a:t>“Tell me about yourself”</a:t>
            </a:r>
          </a:p>
        </p:txBody>
      </p:sp>
    </p:spTree>
    <p:extLst>
      <p:ext uri="{BB962C8B-B14F-4D97-AF65-F5344CB8AC3E}">
        <p14:creationId xmlns:p14="http://schemas.microsoft.com/office/powerpoint/2010/main" val="16006276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
            <a:extLst>
              <a:ext uri="{FF2B5EF4-FFF2-40B4-BE49-F238E27FC236}">
                <a16:creationId xmlns:a16="http://schemas.microsoft.com/office/drawing/2014/main" id="{7D77D6FC-3D46-70FD-3CCE-68367F4484E1}"/>
              </a:ext>
            </a:extLst>
          </p:cNvPr>
          <p:cNvSpPr/>
          <p:nvPr/>
        </p:nvSpPr>
        <p:spPr>
          <a:xfrm>
            <a:off x="89650" y="89390"/>
            <a:ext cx="623688" cy="623688"/>
          </a:xfrm>
          <a:prstGeom prst="ellipse">
            <a:avLst/>
          </a:prstGeom>
          <a:no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2"/>
                </a:solidFill>
                <a:latin typeface="Century Gothic" panose="020B0502020202020204" pitchFamily="34" charset="0"/>
              </a:rPr>
              <a:t>2</a:t>
            </a:r>
          </a:p>
        </p:txBody>
      </p:sp>
      <p:sp>
        <p:nvSpPr>
          <p:cNvPr id="3" name="Title 1">
            <a:extLst>
              <a:ext uri="{FF2B5EF4-FFF2-40B4-BE49-F238E27FC236}">
                <a16:creationId xmlns:a16="http://schemas.microsoft.com/office/drawing/2014/main" id="{F42CA5E5-FE88-184A-0BD3-1BF09496D5D1}"/>
              </a:ext>
            </a:extLst>
          </p:cNvPr>
          <p:cNvSpPr txBox="1">
            <a:spLocks/>
          </p:cNvSpPr>
          <p:nvPr/>
        </p:nvSpPr>
        <p:spPr>
          <a:xfrm>
            <a:off x="740229" y="84272"/>
            <a:ext cx="9431382" cy="66466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400" b="1" dirty="0">
                <a:solidFill>
                  <a:srgbClr val="595959"/>
                </a:solidFill>
                <a:latin typeface="Century Gothic" panose="020B0502020202020204" pitchFamily="34" charset="0"/>
              </a:rPr>
              <a:t>The CPU</a:t>
            </a:r>
          </a:p>
        </p:txBody>
      </p:sp>
      <p:sp>
        <p:nvSpPr>
          <p:cNvPr id="4" name="Content Placeholder 2">
            <a:extLst>
              <a:ext uri="{FF2B5EF4-FFF2-40B4-BE49-F238E27FC236}">
                <a16:creationId xmlns:a16="http://schemas.microsoft.com/office/drawing/2014/main" id="{89EC8487-C067-576F-61C4-7588949FB780}"/>
              </a:ext>
            </a:extLst>
          </p:cNvPr>
          <p:cNvSpPr txBox="1">
            <a:spLocks/>
          </p:cNvSpPr>
          <p:nvPr/>
        </p:nvSpPr>
        <p:spPr>
          <a:xfrm>
            <a:off x="8449056" y="853313"/>
            <a:ext cx="3742944" cy="36283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600" b="1" dirty="0">
                <a:solidFill>
                  <a:srgbClr val="595959"/>
                </a:solidFill>
                <a:latin typeface="Century Gothic" panose="020B0502020202020204" pitchFamily="34" charset="0"/>
              </a:rPr>
              <a:t>Expected time to complete: 1 hour</a:t>
            </a:r>
          </a:p>
        </p:txBody>
      </p:sp>
      <p:sp>
        <p:nvSpPr>
          <p:cNvPr id="8" name="TextBox 7">
            <a:extLst>
              <a:ext uri="{FF2B5EF4-FFF2-40B4-BE49-F238E27FC236}">
                <a16:creationId xmlns:a16="http://schemas.microsoft.com/office/drawing/2014/main" id="{E241DEF5-47C7-7590-8B5C-71D921967585}"/>
              </a:ext>
            </a:extLst>
          </p:cNvPr>
          <p:cNvSpPr txBox="1"/>
          <p:nvPr/>
        </p:nvSpPr>
        <p:spPr>
          <a:xfrm>
            <a:off x="89650" y="924290"/>
            <a:ext cx="8203450" cy="520784"/>
          </a:xfrm>
          <a:prstGeom prst="rect">
            <a:avLst/>
          </a:prstGeom>
          <a:noFill/>
        </p:spPr>
        <p:txBody>
          <a:bodyPr wrap="square">
            <a:spAutoFit/>
          </a:bodyPr>
          <a:lstStyle/>
          <a:p>
            <a:pPr marL="0" marR="0" lvl="0" indent="0" algn="l" defTabSz="457200" rtl="0" eaLnBrk="1" fontAlgn="auto" latinLnBrk="0" hangingPunct="1">
              <a:lnSpc>
                <a:spcPct val="12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595959"/>
                </a:solidFill>
                <a:effectLst/>
                <a:uLnTx/>
                <a:uFillTx/>
                <a:latin typeface="Calibri"/>
                <a:ea typeface="+mn-ea"/>
                <a:cs typeface="+mn-cs"/>
              </a:rPr>
              <a:t>The CPU “Central Processing Unit” is the central core of any computer system.  You will study what it contains and how it works it in depth at A Level.</a:t>
            </a:r>
          </a:p>
        </p:txBody>
      </p:sp>
      <p:sp>
        <p:nvSpPr>
          <p:cNvPr id="12" name="TextBox 11">
            <a:extLst>
              <a:ext uri="{FF2B5EF4-FFF2-40B4-BE49-F238E27FC236}">
                <a16:creationId xmlns:a16="http://schemas.microsoft.com/office/drawing/2014/main" id="{D4EFE486-6131-4D51-4727-C1F874324B21}"/>
              </a:ext>
            </a:extLst>
          </p:cNvPr>
          <p:cNvSpPr txBox="1"/>
          <p:nvPr/>
        </p:nvSpPr>
        <p:spPr>
          <a:xfrm>
            <a:off x="89650" y="1460227"/>
            <a:ext cx="7708106" cy="520784"/>
          </a:xfrm>
          <a:prstGeom prst="rect">
            <a:avLst/>
          </a:prstGeom>
          <a:noFill/>
        </p:spPr>
        <p:txBody>
          <a:bodyPr wrap="square">
            <a:spAutoFit/>
          </a:bodyPr>
          <a:lstStyle/>
          <a:p>
            <a:pPr>
              <a:lnSpc>
                <a:spcPct val="120000"/>
              </a:lnSpc>
              <a:defRPr/>
            </a:pPr>
            <a:r>
              <a:rPr kumimoji="0" lang="en-GB" sz="1200" b="1" i="0" u="none" strike="noStrike" kern="1200" cap="none" spc="0" normalizeH="0" baseline="0" noProof="0" dirty="0">
                <a:ln>
                  <a:noFill/>
                </a:ln>
                <a:solidFill>
                  <a:srgbClr val="538135"/>
                </a:solidFill>
                <a:effectLst/>
                <a:uLnTx/>
                <a:uFillTx/>
                <a:latin typeface="Calibri"/>
                <a:ea typeface="+mn-ea"/>
                <a:cs typeface="+mn-cs"/>
              </a:rPr>
              <a:t>1) Start by watching the following video to help you understand more about the CPU and its components: </a:t>
            </a:r>
            <a:r>
              <a:rPr kumimoji="0" lang="en-GB" sz="1200" b="0" i="0" u="none" strike="noStrike" kern="1200" cap="none" spc="0" normalizeH="0" baseline="0" noProof="0" dirty="0">
                <a:ln>
                  <a:noFill/>
                </a:ln>
                <a:solidFill>
                  <a:srgbClr val="538135"/>
                </a:solidFill>
                <a:effectLst/>
                <a:uLnTx/>
                <a:uFillTx/>
                <a:latin typeface="Calibri"/>
                <a:ea typeface="+mn-ea"/>
                <a:cs typeface="+mn-cs"/>
                <a:hlinkClick r:id="rId2">
                  <a:extLst>
                    <a:ext uri="{A12FA001-AC4F-418D-AE19-62706E023703}">
                      <ahyp:hlinkClr xmlns:ahyp="http://schemas.microsoft.com/office/drawing/2018/hyperlinkcolor" val="tx"/>
                    </a:ext>
                  </a:extLst>
                </a:hlinkClick>
              </a:rPr>
              <a:t>https://student.craigndave.org/videos/ocr-alevel-slr01-alu-cu-registers-and-buses</a:t>
            </a:r>
            <a:endParaRPr kumimoji="0" lang="en-GB" sz="1200" b="0" i="0" u="none" strike="noStrike" kern="1200" cap="none" spc="0" normalizeH="0" baseline="0" noProof="0" dirty="0">
              <a:ln>
                <a:noFill/>
              </a:ln>
              <a:solidFill>
                <a:srgbClr val="538135"/>
              </a:solidFill>
              <a:effectLst/>
              <a:uLnTx/>
              <a:uFillTx/>
              <a:latin typeface="Calibri"/>
              <a:ea typeface="+mn-ea"/>
              <a:cs typeface="+mn-cs"/>
            </a:endParaRPr>
          </a:p>
        </p:txBody>
      </p:sp>
      <p:sp>
        <p:nvSpPr>
          <p:cNvPr id="13" name="TextBox 12">
            <a:extLst>
              <a:ext uri="{FF2B5EF4-FFF2-40B4-BE49-F238E27FC236}">
                <a16:creationId xmlns:a16="http://schemas.microsoft.com/office/drawing/2014/main" id="{7BFC7C87-FAA1-3175-4278-19A77BCB4DDF}"/>
              </a:ext>
            </a:extLst>
          </p:cNvPr>
          <p:cNvSpPr txBox="1"/>
          <p:nvPr/>
        </p:nvSpPr>
        <p:spPr>
          <a:xfrm>
            <a:off x="89650" y="2086264"/>
            <a:ext cx="8520950" cy="3879203"/>
          </a:xfrm>
          <a:prstGeom prst="rect">
            <a:avLst/>
          </a:prstGeom>
          <a:noFill/>
        </p:spPr>
        <p:txBody>
          <a:bodyPr wrap="square">
            <a:spAutoFit/>
          </a:bodyPr>
          <a:lstStyle/>
          <a:p>
            <a:pPr>
              <a:lnSpc>
                <a:spcPct val="120000"/>
              </a:lnSpc>
              <a:defRPr/>
            </a:pPr>
            <a:r>
              <a:rPr kumimoji="0" lang="en-GB" sz="1200" b="1" i="0" u="none" strike="noStrike" kern="1200" cap="none" spc="0" normalizeH="0" baseline="0" noProof="0" dirty="0">
                <a:ln>
                  <a:noFill/>
                </a:ln>
                <a:solidFill>
                  <a:srgbClr val="538135"/>
                </a:solidFill>
                <a:effectLst/>
                <a:uLnTx/>
                <a:uFillTx/>
                <a:latin typeface="Calibri"/>
                <a:ea typeface="+mn-ea"/>
                <a:cs typeface="+mn-cs"/>
              </a:rPr>
              <a:t>2) Produce a fully annotated diagram of the CPU (Either digitally on the next slide OR on paper and take a photo).</a:t>
            </a:r>
            <a:br>
              <a:rPr kumimoji="0" lang="en-GB" sz="1200" b="1" i="0" u="none" strike="noStrike" kern="1200" cap="none" spc="0" normalizeH="0" baseline="0" noProof="0" dirty="0">
                <a:ln>
                  <a:noFill/>
                </a:ln>
                <a:solidFill>
                  <a:srgbClr val="538135"/>
                </a:solidFill>
                <a:effectLst/>
                <a:uLnTx/>
                <a:uFillTx/>
                <a:latin typeface="Calibri"/>
                <a:ea typeface="+mn-ea"/>
                <a:cs typeface="+mn-cs"/>
              </a:rPr>
            </a:br>
            <a:r>
              <a:rPr kumimoji="0" lang="en-GB" sz="1200" i="0" u="none" strike="noStrike" kern="1200" cap="none" spc="0" normalizeH="0" baseline="0" noProof="0" dirty="0">
                <a:ln>
                  <a:noFill/>
                </a:ln>
                <a:solidFill>
                  <a:srgbClr val="538135"/>
                </a:solidFill>
                <a:effectLst/>
                <a:uLnTx/>
                <a:uFillTx/>
                <a:latin typeface="Calibri"/>
                <a:ea typeface="+mn-ea"/>
                <a:cs typeface="+mn-cs"/>
              </a:rPr>
              <a:t>Make sure the diagram includes the following components which should be annotated to explain their purpose and how they work.</a:t>
            </a:r>
          </a:p>
          <a:p>
            <a:pPr marL="628650" lvl="1" indent="-171450">
              <a:lnSpc>
                <a:spcPct val="120000"/>
              </a:lnSpc>
              <a:buFont typeface="Arial" panose="020B0604020202020204" pitchFamily="34" charset="0"/>
              <a:buChar char="•"/>
              <a:defRPr/>
            </a:pPr>
            <a:r>
              <a:rPr kumimoji="0" lang="en-GB" sz="1400" b="1" i="0" u="none" strike="noStrike" kern="1200" cap="none" spc="0" normalizeH="0" baseline="0" noProof="0" dirty="0">
                <a:ln>
                  <a:noFill/>
                </a:ln>
                <a:solidFill>
                  <a:srgbClr val="538135"/>
                </a:solidFill>
                <a:effectLst/>
                <a:uLnTx/>
                <a:uFillTx/>
                <a:latin typeface="Calibri"/>
                <a:ea typeface="+mn-ea"/>
                <a:cs typeface="+mn-cs"/>
              </a:rPr>
              <a:t>Main Components:</a:t>
            </a:r>
          </a:p>
          <a:p>
            <a:pPr marL="1085850" lvl="2" indent="-171450">
              <a:lnSpc>
                <a:spcPct val="120000"/>
              </a:lnSpc>
              <a:buFont typeface="Arial" panose="020B0604020202020204" pitchFamily="34" charset="0"/>
              <a:buChar char="•"/>
              <a:defRPr/>
            </a:pPr>
            <a:r>
              <a:rPr kumimoji="0" lang="en-GB" sz="1400" b="1" i="0" u="none" strike="noStrike" kern="1200" cap="none" spc="0" normalizeH="0" baseline="0" noProof="0" dirty="0">
                <a:ln>
                  <a:noFill/>
                </a:ln>
                <a:solidFill>
                  <a:srgbClr val="538135"/>
                </a:solidFill>
                <a:effectLst/>
                <a:uLnTx/>
                <a:uFillTx/>
                <a:latin typeface="Calibri"/>
                <a:ea typeface="+mn-ea"/>
                <a:cs typeface="+mn-cs"/>
              </a:rPr>
              <a:t>Arithmetic Logic Unit (ALU)</a:t>
            </a:r>
          </a:p>
          <a:p>
            <a:pPr marL="1085850" lvl="2" indent="-171450">
              <a:lnSpc>
                <a:spcPct val="120000"/>
              </a:lnSpc>
              <a:buFont typeface="Arial" panose="020B0604020202020204" pitchFamily="34" charset="0"/>
              <a:buChar char="•"/>
              <a:defRPr/>
            </a:pPr>
            <a:r>
              <a:rPr kumimoji="0" lang="en-GB" sz="1400" b="1" i="0" u="none" strike="noStrike" kern="1200" cap="none" spc="0" normalizeH="0" baseline="0" noProof="0" dirty="0">
                <a:ln>
                  <a:noFill/>
                </a:ln>
                <a:solidFill>
                  <a:srgbClr val="538135"/>
                </a:solidFill>
                <a:effectLst/>
                <a:uLnTx/>
                <a:uFillTx/>
                <a:latin typeface="Calibri"/>
                <a:ea typeface="+mn-ea"/>
                <a:cs typeface="+mn-cs"/>
              </a:rPr>
              <a:t>Control Unit (CU)</a:t>
            </a:r>
          </a:p>
          <a:p>
            <a:pPr marL="1085850" lvl="2" indent="-171450">
              <a:lnSpc>
                <a:spcPct val="120000"/>
              </a:lnSpc>
              <a:buFont typeface="Arial" panose="020B0604020202020204" pitchFamily="34" charset="0"/>
              <a:buChar char="•"/>
              <a:defRPr/>
            </a:pPr>
            <a:r>
              <a:rPr kumimoji="0" lang="en-GB" sz="1400" b="1" i="0" u="none" strike="noStrike" kern="1200" cap="none" spc="0" normalizeH="0" baseline="0" noProof="0" dirty="0">
                <a:ln>
                  <a:noFill/>
                </a:ln>
                <a:solidFill>
                  <a:srgbClr val="538135"/>
                </a:solidFill>
                <a:effectLst/>
                <a:uLnTx/>
                <a:uFillTx/>
                <a:latin typeface="Calibri"/>
                <a:ea typeface="+mn-ea"/>
                <a:cs typeface="+mn-cs"/>
              </a:rPr>
              <a:t>Cache</a:t>
            </a:r>
          </a:p>
          <a:p>
            <a:pPr marL="628650" lvl="1" indent="-171450">
              <a:lnSpc>
                <a:spcPct val="120000"/>
              </a:lnSpc>
              <a:buFont typeface="Arial" panose="020B0604020202020204" pitchFamily="34" charset="0"/>
              <a:buChar char="•"/>
              <a:defRPr/>
            </a:pPr>
            <a:r>
              <a:rPr kumimoji="0" lang="en-GB" sz="1400" b="1" i="0" u="none" strike="noStrike" kern="1200" cap="none" spc="0" normalizeH="0" baseline="0" noProof="0" dirty="0">
                <a:ln>
                  <a:noFill/>
                </a:ln>
                <a:solidFill>
                  <a:srgbClr val="538135"/>
                </a:solidFill>
                <a:effectLst/>
                <a:uLnTx/>
                <a:uFillTx/>
                <a:latin typeface="Calibri"/>
                <a:ea typeface="+mn-ea"/>
                <a:cs typeface="+mn-cs"/>
              </a:rPr>
              <a:t>The main registers:</a:t>
            </a:r>
          </a:p>
          <a:p>
            <a:pPr marL="1085850" lvl="2" indent="-171450">
              <a:lnSpc>
                <a:spcPct val="120000"/>
              </a:lnSpc>
              <a:buFont typeface="Arial" panose="020B0604020202020204" pitchFamily="34" charset="0"/>
              <a:buChar char="•"/>
              <a:defRPr/>
            </a:pPr>
            <a:r>
              <a:rPr kumimoji="0" lang="en-GB" sz="1400" b="1" i="0" u="none" strike="noStrike" kern="1200" cap="none" spc="0" normalizeH="0" baseline="0" noProof="0" dirty="0">
                <a:ln>
                  <a:noFill/>
                </a:ln>
                <a:solidFill>
                  <a:srgbClr val="538135"/>
                </a:solidFill>
                <a:effectLst/>
                <a:uLnTx/>
                <a:uFillTx/>
                <a:latin typeface="Calibri"/>
                <a:ea typeface="+mn-ea"/>
                <a:cs typeface="+mn-cs"/>
              </a:rPr>
              <a:t>Program Counter (PC)</a:t>
            </a:r>
          </a:p>
          <a:p>
            <a:pPr marL="1085850" lvl="2" indent="-171450">
              <a:lnSpc>
                <a:spcPct val="120000"/>
              </a:lnSpc>
              <a:buFont typeface="Arial" panose="020B0604020202020204" pitchFamily="34" charset="0"/>
              <a:buChar char="•"/>
              <a:defRPr/>
            </a:pPr>
            <a:r>
              <a:rPr kumimoji="0" lang="en-GB" sz="1400" b="1" i="0" u="none" strike="noStrike" kern="1200" cap="none" spc="0" normalizeH="0" baseline="0" noProof="0" dirty="0">
                <a:ln>
                  <a:noFill/>
                </a:ln>
                <a:solidFill>
                  <a:srgbClr val="538135"/>
                </a:solidFill>
                <a:effectLst/>
                <a:uLnTx/>
                <a:uFillTx/>
                <a:latin typeface="Calibri"/>
                <a:ea typeface="+mn-ea"/>
                <a:cs typeface="+mn-cs"/>
              </a:rPr>
              <a:t>Memory Address Register (MAR)</a:t>
            </a:r>
          </a:p>
          <a:p>
            <a:pPr marL="1085850" lvl="2" indent="-171450">
              <a:lnSpc>
                <a:spcPct val="120000"/>
              </a:lnSpc>
              <a:buFont typeface="Arial" panose="020B0604020202020204" pitchFamily="34" charset="0"/>
              <a:buChar char="•"/>
              <a:defRPr/>
            </a:pPr>
            <a:r>
              <a:rPr kumimoji="0" lang="en-GB" sz="1400" b="1" i="0" u="none" strike="noStrike" kern="1200" cap="none" spc="0" normalizeH="0" baseline="0" noProof="0" dirty="0">
                <a:ln>
                  <a:noFill/>
                </a:ln>
                <a:solidFill>
                  <a:srgbClr val="538135"/>
                </a:solidFill>
                <a:effectLst/>
                <a:uLnTx/>
                <a:uFillTx/>
                <a:latin typeface="Calibri"/>
                <a:ea typeface="+mn-ea"/>
                <a:cs typeface="+mn-cs"/>
              </a:rPr>
              <a:t>Current Instruction Register (CIR)</a:t>
            </a:r>
          </a:p>
          <a:p>
            <a:pPr marL="1085850" lvl="2" indent="-171450">
              <a:lnSpc>
                <a:spcPct val="120000"/>
              </a:lnSpc>
              <a:buFont typeface="Arial" panose="020B0604020202020204" pitchFamily="34" charset="0"/>
              <a:buChar char="•"/>
              <a:defRPr/>
            </a:pPr>
            <a:r>
              <a:rPr kumimoji="0" lang="en-GB" sz="1400" b="1" i="0" u="none" strike="noStrike" kern="1200" cap="none" spc="0" normalizeH="0" baseline="0" noProof="0" dirty="0">
                <a:ln>
                  <a:noFill/>
                </a:ln>
                <a:solidFill>
                  <a:srgbClr val="538135"/>
                </a:solidFill>
                <a:effectLst/>
                <a:uLnTx/>
                <a:uFillTx/>
                <a:latin typeface="Calibri"/>
                <a:ea typeface="+mn-ea"/>
                <a:cs typeface="+mn-cs"/>
              </a:rPr>
              <a:t>Memory Data/Buffer Register (MDR / MBR)</a:t>
            </a:r>
          </a:p>
          <a:p>
            <a:pPr marL="628650" lvl="1" indent="-171450">
              <a:lnSpc>
                <a:spcPct val="120000"/>
              </a:lnSpc>
              <a:buFont typeface="Arial" panose="020B0604020202020204" pitchFamily="34" charset="0"/>
              <a:buChar char="•"/>
              <a:defRPr/>
            </a:pPr>
            <a:r>
              <a:rPr kumimoji="0" lang="en-GB" sz="1400" b="1" i="0" u="none" strike="noStrike" kern="1200" cap="none" spc="0" normalizeH="0" baseline="0" noProof="0" dirty="0">
                <a:ln>
                  <a:noFill/>
                </a:ln>
                <a:solidFill>
                  <a:srgbClr val="538135"/>
                </a:solidFill>
                <a:effectLst/>
                <a:uLnTx/>
                <a:uFillTx/>
                <a:latin typeface="Calibri"/>
                <a:ea typeface="+mn-ea"/>
                <a:cs typeface="+mn-cs"/>
              </a:rPr>
              <a:t>Buses</a:t>
            </a:r>
            <a:r>
              <a:rPr lang="en-GB" sz="1400" b="1" dirty="0">
                <a:solidFill>
                  <a:srgbClr val="538135"/>
                </a:solidFill>
                <a:latin typeface="Calibri"/>
              </a:rPr>
              <a:t>:</a:t>
            </a:r>
          </a:p>
          <a:p>
            <a:pPr marL="1085850" lvl="2" indent="-171450">
              <a:lnSpc>
                <a:spcPct val="120000"/>
              </a:lnSpc>
              <a:buFont typeface="Arial" panose="020B0604020202020204" pitchFamily="34" charset="0"/>
              <a:buChar char="•"/>
              <a:defRPr/>
            </a:pPr>
            <a:r>
              <a:rPr kumimoji="0" lang="en-GB" sz="1400" b="1" i="0" u="none" strike="noStrike" kern="1200" cap="none" spc="0" normalizeH="0" baseline="0" noProof="0" dirty="0">
                <a:ln>
                  <a:noFill/>
                </a:ln>
                <a:solidFill>
                  <a:srgbClr val="538135"/>
                </a:solidFill>
                <a:effectLst/>
                <a:uLnTx/>
                <a:uFillTx/>
                <a:latin typeface="Calibri"/>
                <a:ea typeface="+mn-ea"/>
                <a:cs typeface="+mn-cs"/>
              </a:rPr>
              <a:t>Data Bus</a:t>
            </a:r>
          </a:p>
          <a:p>
            <a:pPr marL="1085850" lvl="2" indent="-171450">
              <a:lnSpc>
                <a:spcPct val="120000"/>
              </a:lnSpc>
              <a:buFont typeface="Arial" panose="020B0604020202020204" pitchFamily="34" charset="0"/>
              <a:buChar char="•"/>
              <a:defRPr/>
            </a:pPr>
            <a:r>
              <a:rPr lang="en-GB" sz="1400" b="1" dirty="0">
                <a:solidFill>
                  <a:srgbClr val="538135"/>
                </a:solidFill>
                <a:latin typeface="Calibri"/>
              </a:rPr>
              <a:t>Address Bus</a:t>
            </a:r>
          </a:p>
          <a:p>
            <a:pPr marL="1085850" lvl="2" indent="-171450">
              <a:lnSpc>
                <a:spcPct val="120000"/>
              </a:lnSpc>
              <a:buFont typeface="Arial" panose="020B0604020202020204" pitchFamily="34" charset="0"/>
              <a:buChar char="•"/>
              <a:defRPr/>
            </a:pPr>
            <a:r>
              <a:rPr kumimoji="0" lang="en-GB" sz="1400" b="1" i="0" u="none" strike="noStrike" kern="1200" cap="none" spc="0" normalizeH="0" baseline="0" noProof="0" dirty="0">
                <a:ln>
                  <a:noFill/>
                </a:ln>
                <a:solidFill>
                  <a:srgbClr val="538135"/>
                </a:solidFill>
                <a:effectLst/>
                <a:uLnTx/>
                <a:uFillTx/>
                <a:latin typeface="Calibri"/>
                <a:ea typeface="+mn-ea"/>
                <a:cs typeface="+mn-cs"/>
              </a:rPr>
              <a:t>Control Bus</a:t>
            </a:r>
          </a:p>
        </p:txBody>
      </p:sp>
      <p:sp>
        <p:nvSpPr>
          <p:cNvPr id="17" name="TextBox 16">
            <a:extLst>
              <a:ext uri="{FF2B5EF4-FFF2-40B4-BE49-F238E27FC236}">
                <a16:creationId xmlns:a16="http://schemas.microsoft.com/office/drawing/2014/main" id="{B9BDA2E5-83F0-28DA-9F38-C6B593AAD003}"/>
              </a:ext>
            </a:extLst>
          </p:cNvPr>
          <p:cNvSpPr txBox="1"/>
          <p:nvPr/>
        </p:nvSpPr>
        <p:spPr>
          <a:xfrm>
            <a:off x="3567884" y="5573399"/>
            <a:ext cx="8624115" cy="1200329"/>
          </a:xfrm>
          <a:prstGeom prst="rect">
            <a:avLst/>
          </a:prstGeom>
          <a:solidFill>
            <a:schemeClr val="accent4">
              <a:lumMod val="20000"/>
              <a:lumOff val="80000"/>
            </a:schemeClr>
          </a:solidFill>
        </p:spPr>
        <p:txBody>
          <a:bodyPr wrap="square">
            <a:spAutoFit/>
          </a:bodyPr>
          <a:lstStyle/>
          <a:p>
            <a:r>
              <a:rPr lang="en-GB" sz="1200" b="1" dirty="0"/>
              <a:t>Helpful links to support you:</a:t>
            </a:r>
          </a:p>
          <a:p>
            <a:pPr marL="171450" indent="-171450">
              <a:buFont typeface="Arial" panose="020B0604020202020204" pitchFamily="34" charset="0"/>
              <a:buChar char="•"/>
            </a:pPr>
            <a:r>
              <a:rPr lang="en-GB" sz="1200" dirty="0">
                <a:hlinkClick r:id="rId3"/>
              </a:rPr>
              <a:t>https://www.savemyexams.com/a-level/computer-science/ocr/17/revision-notes/1-the-characteristics-of-contemporary-processors-input-output-and-storage-devices/1-1-structure-and-function-of-the-processor/components-of-the-cpu/</a:t>
            </a:r>
            <a:endParaRPr lang="en-GB" sz="1200" dirty="0"/>
          </a:p>
          <a:p>
            <a:pPr marL="171450" indent="-171450">
              <a:buFont typeface="Arial" panose="020B0604020202020204" pitchFamily="34" charset="0"/>
              <a:buChar char="•"/>
            </a:pPr>
            <a:r>
              <a:rPr lang="en-GB" sz="1200" dirty="0">
                <a:hlinkClick r:id="rId4"/>
              </a:rPr>
              <a:t>https://www.learnitwithdavo.co.uk/1-1-1-architecture-of-the-cpu/</a:t>
            </a:r>
            <a:r>
              <a:rPr lang="en-GB" sz="1200" dirty="0"/>
              <a:t> </a:t>
            </a:r>
          </a:p>
          <a:p>
            <a:pPr marL="171450" indent="-171450">
              <a:buFont typeface="Arial" panose="020B0604020202020204" pitchFamily="34" charset="0"/>
              <a:buChar char="•"/>
            </a:pPr>
            <a:r>
              <a:rPr lang="en-GB" sz="1200" dirty="0">
                <a:hlinkClick r:id="rId5"/>
              </a:rPr>
              <a:t>https://www.teach-ict.com/2016/A_Level_Computing/OCR_H446/1_1_characteristics_components/111_architecture/parts_of_cpu/miniweb/pg2.php</a:t>
            </a:r>
            <a:r>
              <a:rPr lang="en-GB" sz="1200" dirty="0"/>
              <a:t> </a:t>
            </a:r>
          </a:p>
        </p:txBody>
      </p:sp>
      <p:pic>
        <p:nvPicPr>
          <p:cNvPr id="18" name="Picture 17" descr="A circuit board&#10;&#10;Description automatically generated">
            <a:extLst>
              <a:ext uri="{FF2B5EF4-FFF2-40B4-BE49-F238E27FC236}">
                <a16:creationId xmlns:a16="http://schemas.microsoft.com/office/drawing/2014/main" id="{BEC17999-1AD2-6369-82F1-8BC90F10F25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472722" y="1518044"/>
            <a:ext cx="3397778" cy="2819035"/>
          </a:xfrm>
          <a:prstGeom prst="rect">
            <a:avLst/>
          </a:prstGeom>
        </p:spPr>
      </p:pic>
    </p:spTree>
    <p:extLst>
      <p:ext uri="{BB962C8B-B14F-4D97-AF65-F5344CB8AC3E}">
        <p14:creationId xmlns:p14="http://schemas.microsoft.com/office/powerpoint/2010/main" val="17304819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a:extLst>
              <a:ext uri="{FF2B5EF4-FFF2-40B4-BE49-F238E27FC236}">
                <a16:creationId xmlns:a16="http://schemas.microsoft.com/office/drawing/2014/main" id="{4D5B9733-DDF6-24F1-B231-945C539A7C31}"/>
              </a:ext>
            </a:extLst>
          </p:cNvPr>
          <p:cNvSpPr/>
          <p:nvPr/>
        </p:nvSpPr>
        <p:spPr>
          <a:xfrm>
            <a:off x="89650" y="89390"/>
            <a:ext cx="623688" cy="623688"/>
          </a:xfrm>
          <a:prstGeom prst="ellipse">
            <a:avLst/>
          </a:prstGeom>
          <a:no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2"/>
                </a:solidFill>
                <a:latin typeface="Century Gothic" panose="020B0502020202020204" pitchFamily="34" charset="0"/>
              </a:rPr>
              <a:t>2</a:t>
            </a:r>
          </a:p>
        </p:txBody>
      </p:sp>
      <p:sp>
        <p:nvSpPr>
          <p:cNvPr id="5" name="Title 1">
            <a:extLst>
              <a:ext uri="{FF2B5EF4-FFF2-40B4-BE49-F238E27FC236}">
                <a16:creationId xmlns:a16="http://schemas.microsoft.com/office/drawing/2014/main" id="{37B6F7CB-C6AB-48C3-63D3-C94019F76032}"/>
              </a:ext>
            </a:extLst>
          </p:cNvPr>
          <p:cNvSpPr txBox="1">
            <a:spLocks/>
          </p:cNvSpPr>
          <p:nvPr/>
        </p:nvSpPr>
        <p:spPr>
          <a:xfrm>
            <a:off x="740229" y="84272"/>
            <a:ext cx="9431382" cy="66466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400" b="1" dirty="0">
                <a:solidFill>
                  <a:srgbClr val="595959"/>
                </a:solidFill>
                <a:latin typeface="Century Gothic" panose="020B0502020202020204" pitchFamily="34" charset="0"/>
              </a:rPr>
              <a:t>The CPU</a:t>
            </a:r>
          </a:p>
        </p:txBody>
      </p:sp>
      <p:sp>
        <p:nvSpPr>
          <p:cNvPr id="6" name="Content Placeholder 2">
            <a:extLst>
              <a:ext uri="{FF2B5EF4-FFF2-40B4-BE49-F238E27FC236}">
                <a16:creationId xmlns:a16="http://schemas.microsoft.com/office/drawing/2014/main" id="{1BB0EAA7-D30F-2452-A062-E6334B9D2B9B}"/>
              </a:ext>
            </a:extLst>
          </p:cNvPr>
          <p:cNvSpPr txBox="1">
            <a:spLocks/>
          </p:cNvSpPr>
          <p:nvPr/>
        </p:nvSpPr>
        <p:spPr>
          <a:xfrm>
            <a:off x="8449056" y="853313"/>
            <a:ext cx="3742944" cy="36283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600" b="1" dirty="0">
                <a:solidFill>
                  <a:srgbClr val="595959"/>
                </a:solidFill>
                <a:latin typeface="Century Gothic" panose="020B0502020202020204" pitchFamily="34" charset="0"/>
              </a:rPr>
              <a:t>Expected time to complete: 1 hour</a:t>
            </a:r>
          </a:p>
        </p:txBody>
      </p:sp>
      <p:sp>
        <p:nvSpPr>
          <p:cNvPr id="7" name="TextBox 6">
            <a:extLst>
              <a:ext uri="{FF2B5EF4-FFF2-40B4-BE49-F238E27FC236}">
                <a16:creationId xmlns:a16="http://schemas.microsoft.com/office/drawing/2014/main" id="{A5133817-0016-541F-E5A6-DA3D3323C93E}"/>
              </a:ext>
            </a:extLst>
          </p:cNvPr>
          <p:cNvSpPr txBox="1"/>
          <p:nvPr/>
        </p:nvSpPr>
        <p:spPr>
          <a:xfrm>
            <a:off x="160528" y="1031486"/>
            <a:ext cx="4279900" cy="369332"/>
          </a:xfrm>
          <a:prstGeom prst="rect">
            <a:avLst/>
          </a:prstGeom>
          <a:noFill/>
        </p:spPr>
        <p:txBody>
          <a:bodyPr wrap="square" rtlCol="0">
            <a:spAutoFit/>
          </a:bodyPr>
          <a:lstStyle/>
          <a:p>
            <a:r>
              <a:rPr lang="en-GB" b="1" dirty="0">
                <a:highlight>
                  <a:srgbClr val="FFFF00"/>
                </a:highlight>
              </a:rPr>
              <a:t>Add evidence of CPU diagram here</a:t>
            </a:r>
          </a:p>
        </p:txBody>
      </p:sp>
    </p:spTree>
    <p:extLst>
      <p:ext uri="{BB962C8B-B14F-4D97-AF65-F5344CB8AC3E}">
        <p14:creationId xmlns:p14="http://schemas.microsoft.com/office/powerpoint/2010/main" val="14570321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
            <a:extLst>
              <a:ext uri="{FF2B5EF4-FFF2-40B4-BE49-F238E27FC236}">
                <a16:creationId xmlns:a16="http://schemas.microsoft.com/office/drawing/2014/main" id="{7D77D6FC-3D46-70FD-3CCE-68367F4484E1}"/>
              </a:ext>
            </a:extLst>
          </p:cNvPr>
          <p:cNvSpPr/>
          <p:nvPr/>
        </p:nvSpPr>
        <p:spPr>
          <a:xfrm>
            <a:off x="89650" y="89390"/>
            <a:ext cx="623688" cy="623688"/>
          </a:xfrm>
          <a:prstGeom prst="ellipse">
            <a:avLst/>
          </a:prstGeom>
          <a:no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2"/>
                </a:solidFill>
                <a:latin typeface="Century Gothic" panose="020B0502020202020204" pitchFamily="34" charset="0"/>
              </a:rPr>
              <a:t>3</a:t>
            </a:r>
          </a:p>
        </p:txBody>
      </p:sp>
      <p:sp>
        <p:nvSpPr>
          <p:cNvPr id="3" name="Title 1">
            <a:extLst>
              <a:ext uri="{FF2B5EF4-FFF2-40B4-BE49-F238E27FC236}">
                <a16:creationId xmlns:a16="http://schemas.microsoft.com/office/drawing/2014/main" id="{F42CA5E5-FE88-184A-0BD3-1BF09496D5D1}"/>
              </a:ext>
            </a:extLst>
          </p:cNvPr>
          <p:cNvSpPr txBox="1">
            <a:spLocks/>
          </p:cNvSpPr>
          <p:nvPr/>
        </p:nvSpPr>
        <p:spPr>
          <a:xfrm>
            <a:off x="740229" y="84272"/>
            <a:ext cx="9431382" cy="66466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400" b="1" dirty="0">
                <a:solidFill>
                  <a:srgbClr val="595959"/>
                </a:solidFill>
                <a:latin typeface="Century Gothic" panose="020B0502020202020204" pitchFamily="34" charset="0"/>
              </a:rPr>
              <a:t>Primary Memory</a:t>
            </a:r>
          </a:p>
        </p:txBody>
      </p:sp>
      <p:sp>
        <p:nvSpPr>
          <p:cNvPr id="4" name="Content Placeholder 2">
            <a:extLst>
              <a:ext uri="{FF2B5EF4-FFF2-40B4-BE49-F238E27FC236}">
                <a16:creationId xmlns:a16="http://schemas.microsoft.com/office/drawing/2014/main" id="{35344400-997C-9954-027F-B9FBA31755DC}"/>
              </a:ext>
            </a:extLst>
          </p:cNvPr>
          <p:cNvSpPr txBox="1">
            <a:spLocks/>
          </p:cNvSpPr>
          <p:nvPr/>
        </p:nvSpPr>
        <p:spPr>
          <a:xfrm>
            <a:off x="8449056" y="853313"/>
            <a:ext cx="3742944" cy="36283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600" b="1" dirty="0">
                <a:solidFill>
                  <a:srgbClr val="595959"/>
                </a:solidFill>
                <a:latin typeface="Century Gothic" panose="020B0502020202020204" pitchFamily="34" charset="0"/>
              </a:rPr>
              <a:t>Expected time to complete: 1 hour</a:t>
            </a:r>
          </a:p>
        </p:txBody>
      </p:sp>
      <p:sp>
        <p:nvSpPr>
          <p:cNvPr id="5" name="TextBox 4">
            <a:extLst>
              <a:ext uri="{FF2B5EF4-FFF2-40B4-BE49-F238E27FC236}">
                <a16:creationId xmlns:a16="http://schemas.microsoft.com/office/drawing/2014/main" id="{5462F80A-2B32-8095-3D22-7238859B678A}"/>
              </a:ext>
            </a:extLst>
          </p:cNvPr>
          <p:cNvSpPr txBox="1"/>
          <p:nvPr/>
        </p:nvSpPr>
        <p:spPr>
          <a:xfrm>
            <a:off x="89650" y="858098"/>
            <a:ext cx="8489271" cy="891334"/>
          </a:xfrm>
          <a:prstGeom prst="rect">
            <a:avLst/>
          </a:prstGeom>
          <a:noFill/>
        </p:spPr>
        <p:txBody>
          <a:bodyPr wrap="square">
            <a:spAutoFit/>
          </a:bodyPr>
          <a:lstStyle/>
          <a:p>
            <a:pPr marL="0" marR="0" lvl="0" indent="0" algn="l" defTabSz="457200" rtl="0" eaLnBrk="1" fontAlgn="auto" latinLnBrk="0" hangingPunct="1">
              <a:lnSpc>
                <a:spcPct val="12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595959"/>
                </a:solidFill>
                <a:effectLst/>
                <a:uLnTx/>
                <a:uFillTx/>
                <a:latin typeface="Calibri"/>
                <a:ea typeface="+mn-ea"/>
                <a:cs typeface="+mn-cs"/>
              </a:rPr>
              <a:t>Primary Memory is one main type of memory used in a computer system.  It is memory </a:t>
            </a:r>
            <a:r>
              <a:rPr kumimoji="0" lang="en-GB" sz="1100" b="1" i="0" u="sng" strike="noStrike" kern="1200" cap="none" spc="0" normalizeH="0" baseline="0" noProof="0" dirty="0">
                <a:ln>
                  <a:noFill/>
                </a:ln>
                <a:solidFill>
                  <a:srgbClr val="595959"/>
                </a:solidFill>
                <a:effectLst/>
                <a:uLnTx/>
                <a:uFillTx/>
                <a:latin typeface="Calibri"/>
                <a:ea typeface="+mn-ea"/>
                <a:cs typeface="+mn-cs"/>
              </a:rPr>
              <a:t>accessed by the CPU while the computer is in use</a:t>
            </a:r>
            <a:r>
              <a:rPr kumimoji="0" lang="en-GB" sz="1100" b="0" i="0" u="none" strike="noStrike" kern="1200" cap="none" spc="0" normalizeH="0" baseline="0" noProof="0" dirty="0">
                <a:ln>
                  <a:noFill/>
                </a:ln>
                <a:solidFill>
                  <a:srgbClr val="595959"/>
                </a:solidFill>
                <a:effectLst/>
                <a:uLnTx/>
                <a:uFillTx/>
                <a:latin typeface="Calibri"/>
                <a:ea typeface="+mn-ea"/>
                <a:cs typeface="+mn-cs"/>
              </a:rPr>
              <a:t> and carrying out the FDE cycle.  There are several main types of Primary Memory including; </a:t>
            </a:r>
            <a:br>
              <a:rPr kumimoji="0" lang="en-GB" sz="1100" b="0" i="0" u="none" strike="noStrike" kern="1200" cap="none" spc="0" normalizeH="0" baseline="0" noProof="0" dirty="0">
                <a:ln>
                  <a:noFill/>
                </a:ln>
                <a:solidFill>
                  <a:srgbClr val="595959"/>
                </a:solidFill>
                <a:effectLst/>
                <a:uLnTx/>
                <a:uFillTx/>
                <a:latin typeface="Calibri"/>
                <a:ea typeface="+mn-ea"/>
                <a:cs typeface="+mn-cs"/>
              </a:rPr>
            </a:br>
            <a:r>
              <a:rPr kumimoji="0" lang="en-GB" sz="1100" b="1" i="0" u="none" strike="noStrike" kern="1200" cap="none" spc="0" normalizeH="0" baseline="0" noProof="0" dirty="0">
                <a:ln>
                  <a:noFill/>
                </a:ln>
                <a:solidFill>
                  <a:srgbClr val="595959"/>
                </a:solidFill>
                <a:effectLst/>
                <a:uLnTx/>
                <a:uFillTx/>
                <a:latin typeface="Calibri"/>
                <a:ea typeface="+mn-ea"/>
                <a:cs typeface="+mn-cs"/>
              </a:rPr>
              <a:t>Random Access Memory (RAM), Read Only Memory (ROM), Cache, Virtual Memory)</a:t>
            </a:r>
          </a:p>
          <a:p>
            <a:pPr marL="0" marR="0" lvl="0" indent="0" algn="l" defTabSz="457200" rtl="0" eaLnBrk="1" fontAlgn="auto" latinLnBrk="0" hangingPunct="1">
              <a:lnSpc>
                <a:spcPct val="120000"/>
              </a:lnSpc>
              <a:spcBef>
                <a:spcPts val="0"/>
              </a:spcBef>
              <a:spcAft>
                <a:spcPts val="0"/>
              </a:spcAft>
              <a:buClrTx/>
              <a:buSzTx/>
              <a:buFontTx/>
              <a:buNone/>
              <a:tabLst/>
              <a:defRPr/>
            </a:pPr>
            <a:r>
              <a:rPr lang="en-GB" sz="1100" dirty="0">
                <a:solidFill>
                  <a:srgbClr val="595959"/>
                </a:solidFill>
                <a:latin typeface="Calibri"/>
              </a:rPr>
              <a:t>Complete the tables below to show your understanding about these different types of Primary Memory.</a:t>
            </a:r>
            <a:endParaRPr kumimoji="0" lang="en-GB" sz="1100" b="0" i="0" u="none" strike="noStrike" kern="1200" cap="none" spc="0" normalizeH="0" baseline="0" noProof="0" dirty="0">
              <a:ln>
                <a:noFill/>
              </a:ln>
              <a:solidFill>
                <a:srgbClr val="595959"/>
              </a:solidFill>
              <a:effectLst/>
              <a:uLnTx/>
              <a:uFillTx/>
              <a:latin typeface="Calibri"/>
              <a:ea typeface="+mn-ea"/>
              <a:cs typeface="+mn-cs"/>
            </a:endParaRPr>
          </a:p>
        </p:txBody>
      </p:sp>
      <p:pic>
        <p:nvPicPr>
          <p:cNvPr id="11" name="Picture 10">
            <a:extLst>
              <a:ext uri="{FF2B5EF4-FFF2-40B4-BE49-F238E27FC236}">
                <a16:creationId xmlns:a16="http://schemas.microsoft.com/office/drawing/2014/main" id="{6B7FD4BB-32A5-531E-4845-0B7D941A4FA9}"/>
              </a:ext>
            </a:extLst>
          </p:cNvPr>
          <p:cNvPicPr>
            <a:picLocks noChangeAspect="1"/>
          </p:cNvPicPr>
          <p:nvPr/>
        </p:nvPicPr>
        <p:blipFill rotWithShape="1">
          <a:blip r:embed="rId2"/>
          <a:srcRect t="5423"/>
          <a:stretch/>
        </p:blipFill>
        <p:spPr>
          <a:xfrm>
            <a:off x="89650" y="1708936"/>
            <a:ext cx="11339543" cy="5362264"/>
          </a:xfrm>
          <a:prstGeom prst="rect">
            <a:avLst/>
          </a:prstGeom>
        </p:spPr>
      </p:pic>
      <p:sp>
        <p:nvSpPr>
          <p:cNvPr id="12" name="TextBox 11">
            <a:extLst>
              <a:ext uri="{FF2B5EF4-FFF2-40B4-BE49-F238E27FC236}">
                <a16:creationId xmlns:a16="http://schemas.microsoft.com/office/drawing/2014/main" id="{54C424BE-F5FD-71CB-00E7-88F6FB1F7B4F}"/>
              </a:ext>
            </a:extLst>
          </p:cNvPr>
          <p:cNvSpPr txBox="1"/>
          <p:nvPr/>
        </p:nvSpPr>
        <p:spPr>
          <a:xfrm>
            <a:off x="606176" y="2640458"/>
            <a:ext cx="1952090" cy="2277547"/>
          </a:xfrm>
          <a:prstGeom prst="rect">
            <a:avLst/>
          </a:prstGeom>
          <a:noFill/>
        </p:spPr>
        <p:txBody>
          <a:bodyPr wrap="square" rtlCol="0">
            <a:spAutoFit/>
          </a:bodyPr>
          <a:lstStyle/>
          <a:p>
            <a:pPr>
              <a:spcAft>
                <a:spcPts val="1200"/>
              </a:spcAft>
            </a:pPr>
            <a:r>
              <a:rPr lang="en-GB" sz="1400" dirty="0"/>
              <a:t>Definition:</a:t>
            </a:r>
            <a:br>
              <a:rPr lang="en-GB" sz="1400" dirty="0"/>
            </a:br>
            <a:r>
              <a:rPr lang="en-GB" sz="1400" dirty="0">
                <a:solidFill>
                  <a:srgbClr val="FF0000"/>
                </a:solidFill>
              </a:rPr>
              <a:t>ANSWER</a:t>
            </a:r>
          </a:p>
          <a:p>
            <a:pPr>
              <a:spcAft>
                <a:spcPts val="1200"/>
              </a:spcAft>
            </a:pPr>
            <a:r>
              <a:rPr lang="en-GB" sz="1400" dirty="0"/>
              <a:t>Volatile/Non-volatile:</a:t>
            </a:r>
            <a:br>
              <a:rPr lang="en-GB" sz="1400" dirty="0"/>
            </a:br>
            <a:r>
              <a:rPr lang="en-GB" sz="1400" dirty="0">
                <a:solidFill>
                  <a:srgbClr val="FF0000"/>
                </a:solidFill>
              </a:rPr>
              <a:t>ANSWER</a:t>
            </a:r>
          </a:p>
          <a:p>
            <a:pPr>
              <a:spcAft>
                <a:spcPts val="1200"/>
              </a:spcAft>
            </a:pPr>
            <a:r>
              <a:rPr lang="en-GB" sz="1400" dirty="0"/>
              <a:t>Read/Read only/Write:</a:t>
            </a:r>
            <a:br>
              <a:rPr lang="en-GB" sz="1400" dirty="0"/>
            </a:br>
            <a:r>
              <a:rPr lang="en-GB" sz="1400" dirty="0">
                <a:solidFill>
                  <a:srgbClr val="FF0000"/>
                </a:solidFill>
              </a:rPr>
              <a:t>ANSWER</a:t>
            </a:r>
          </a:p>
          <a:p>
            <a:pPr>
              <a:spcAft>
                <a:spcPts val="1200"/>
              </a:spcAft>
            </a:pPr>
            <a:r>
              <a:rPr lang="en-GB" sz="1400" dirty="0"/>
              <a:t>Describe usage:</a:t>
            </a:r>
            <a:br>
              <a:rPr lang="en-GB" sz="1400" dirty="0"/>
            </a:br>
            <a:r>
              <a:rPr lang="en-GB" sz="1400" dirty="0">
                <a:solidFill>
                  <a:srgbClr val="FF0000"/>
                </a:solidFill>
              </a:rPr>
              <a:t>ANSWER</a:t>
            </a:r>
          </a:p>
        </p:txBody>
      </p:sp>
      <p:sp>
        <p:nvSpPr>
          <p:cNvPr id="13" name="TextBox 12">
            <a:extLst>
              <a:ext uri="{FF2B5EF4-FFF2-40B4-BE49-F238E27FC236}">
                <a16:creationId xmlns:a16="http://schemas.microsoft.com/office/drawing/2014/main" id="{80397C0D-8F73-1491-F814-E989828D6A24}"/>
              </a:ext>
            </a:extLst>
          </p:cNvPr>
          <p:cNvSpPr txBox="1"/>
          <p:nvPr/>
        </p:nvSpPr>
        <p:spPr>
          <a:xfrm>
            <a:off x="3534652" y="2640458"/>
            <a:ext cx="1952090" cy="2277547"/>
          </a:xfrm>
          <a:prstGeom prst="rect">
            <a:avLst/>
          </a:prstGeom>
          <a:noFill/>
        </p:spPr>
        <p:txBody>
          <a:bodyPr wrap="square" rtlCol="0">
            <a:spAutoFit/>
          </a:bodyPr>
          <a:lstStyle/>
          <a:p>
            <a:pPr>
              <a:spcAft>
                <a:spcPts val="1200"/>
              </a:spcAft>
            </a:pPr>
            <a:r>
              <a:rPr lang="en-GB" sz="1400" dirty="0"/>
              <a:t>Definition:</a:t>
            </a:r>
            <a:br>
              <a:rPr lang="en-GB" sz="1400" dirty="0"/>
            </a:br>
            <a:r>
              <a:rPr lang="en-GB" sz="1400" dirty="0">
                <a:solidFill>
                  <a:srgbClr val="FF0000"/>
                </a:solidFill>
              </a:rPr>
              <a:t>ANSWER</a:t>
            </a:r>
          </a:p>
          <a:p>
            <a:pPr>
              <a:spcAft>
                <a:spcPts val="1200"/>
              </a:spcAft>
            </a:pPr>
            <a:r>
              <a:rPr lang="en-GB" sz="1400" dirty="0"/>
              <a:t>Volatile/Non-volatile:</a:t>
            </a:r>
            <a:br>
              <a:rPr lang="en-GB" sz="1400" dirty="0"/>
            </a:br>
            <a:r>
              <a:rPr lang="en-GB" sz="1400" dirty="0">
                <a:solidFill>
                  <a:srgbClr val="FF0000"/>
                </a:solidFill>
              </a:rPr>
              <a:t>ANSWER</a:t>
            </a:r>
          </a:p>
          <a:p>
            <a:pPr>
              <a:spcAft>
                <a:spcPts val="1200"/>
              </a:spcAft>
            </a:pPr>
            <a:r>
              <a:rPr lang="en-GB" sz="1400" dirty="0"/>
              <a:t>Read/Read only/Write:</a:t>
            </a:r>
            <a:br>
              <a:rPr lang="en-GB" sz="1400" dirty="0"/>
            </a:br>
            <a:r>
              <a:rPr lang="en-GB" sz="1400" dirty="0">
                <a:solidFill>
                  <a:srgbClr val="FF0000"/>
                </a:solidFill>
              </a:rPr>
              <a:t>ANSWER</a:t>
            </a:r>
          </a:p>
          <a:p>
            <a:pPr>
              <a:spcAft>
                <a:spcPts val="1200"/>
              </a:spcAft>
            </a:pPr>
            <a:r>
              <a:rPr lang="en-GB" sz="1400" dirty="0"/>
              <a:t>Describe usage:</a:t>
            </a:r>
            <a:br>
              <a:rPr lang="en-GB" sz="1400" dirty="0"/>
            </a:br>
            <a:r>
              <a:rPr lang="en-GB" sz="1400" dirty="0">
                <a:solidFill>
                  <a:srgbClr val="FF0000"/>
                </a:solidFill>
              </a:rPr>
              <a:t>ANSWER</a:t>
            </a:r>
          </a:p>
        </p:txBody>
      </p:sp>
      <p:sp>
        <p:nvSpPr>
          <p:cNvPr id="14" name="TextBox 13">
            <a:extLst>
              <a:ext uri="{FF2B5EF4-FFF2-40B4-BE49-F238E27FC236}">
                <a16:creationId xmlns:a16="http://schemas.microsoft.com/office/drawing/2014/main" id="{1E8317B8-6D81-7F1C-8F67-522D90AF7B4C}"/>
              </a:ext>
            </a:extLst>
          </p:cNvPr>
          <p:cNvSpPr txBox="1"/>
          <p:nvPr/>
        </p:nvSpPr>
        <p:spPr>
          <a:xfrm>
            <a:off x="6463128" y="2640457"/>
            <a:ext cx="1952090" cy="2277547"/>
          </a:xfrm>
          <a:prstGeom prst="rect">
            <a:avLst/>
          </a:prstGeom>
          <a:noFill/>
        </p:spPr>
        <p:txBody>
          <a:bodyPr wrap="square" rtlCol="0">
            <a:spAutoFit/>
          </a:bodyPr>
          <a:lstStyle/>
          <a:p>
            <a:pPr>
              <a:spcAft>
                <a:spcPts val="1200"/>
              </a:spcAft>
            </a:pPr>
            <a:r>
              <a:rPr lang="en-GB" sz="1400" dirty="0"/>
              <a:t>Definition:</a:t>
            </a:r>
            <a:br>
              <a:rPr lang="en-GB" sz="1400" dirty="0"/>
            </a:br>
            <a:r>
              <a:rPr lang="en-GB" sz="1400" dirty="0">
                <a:solidFill>
                  <a:srgbClr val="FF0000"/>
                </a:solidFill>
              </a:rPr>
              <a:t>ANSWER</a:t>
            </a:r>
          </a:p>
          <a:p>
            <a:pPr>
              <a:spcAft>
                <a:spcPts val="1200"/>
              </a:spcAft>
            </a:pPr>
            <a:r>
              <a:rPr lang="en-GB" sz="1400" dirty="0"/>
              <a:t>Volatile/Non-volatile:</a:t>
            </a:r>
            <a:br>
              <a:rPr lang="en-GB" sz="1400" dirty="0"/>
            </a:br>
            <a:r>
              <a:rPr lang="en-GB" sz="1400" dirty="0">
                <a:solidFill>
                  <a:srgbClr val="FF0000"/>
                </a:solidFill>
              </a:rPr>
              <a:t>ANSWER</a:t>
            </a:r>
          </a:p>
          <a:p>
            <a:pPr>
              <a:spcAft>
                <a:spcPts val="1200"/>
              </a:spcAft>
            </a:pPr>
            <a:r>
              <a:rPr lang="en-GB" sz="1400" dirty="0"/>
              <a:t>Read/Read only/Write:</a:t>
            </a:r>
            <a:br>
              <a:rPr lang="en-GB" sz="1400" dirty="0"/>
            </a:br>
            <a:r>
              <a:rPr lang="en-GB" sz="1400" dirty="0">
                <a:solidFill>
                  <a:srgbClr val="FF0000"/>
                </a:solidFill>
              </a:rPr>
              <a:t>ANSWER</a:t>
            </a:r>
          </a:p>
          <a:p>
            <a:pPr>
              <a:spcAft>
                <a:spcPts val="1200"/>
              </a:spcAft>
            </a:pPr>
            <a:r>
              <a:rPr lang="en-GB" sz="1400" dirty="0"/>
              <a:t>Describe usage:</a:t>
            </a:r>
            <a:br>
              <a:rPr lang="en-GB" sz="1400" dirty="0"/>
            </a:br>
            <a:r>
              <a:rPr lang="en-GB" sz="1400" dirty="0">
                <a:solidFill>
                  <a:srgbClr val="FF0000"/>
                </a:solidFill>
              </a:rPr>
              <a:t>ANSWER</a:t>
            </a:r>
          </a:p>
        </p:txBody>
      </p:sp>
      <p:sp>
        <p:nvSpPr>
          <p:cNvPr id="15" name="TextBox 14">
            <a:extLst>
              <a:ext uri="{FF2B5EF4-FFF2-40B4-BE49-F238E27FC236}">
                <a16:creationId xmlns:a16="http://schemas.microsoft.com/office/drawing/2014/main" id="{31C6EB16-D272-8ABF-DEF0-F55BD36E3E67}"/>
              </a:ext>
            </a:extLst>
          </p:cNvPr>
          <p:cNvSpPr txBox="1"/>
          <p:nvPr/>
        </p:nvSpPr>
        <p:spPr>
          <a:xfrm>
            <a:off x="9344483" y="2640456"/>
            <a:ext cx="1952090" cy="2277547"/>
          </a:xfrm>
          <a:prstGeom prst="rect">
            <a:avLst/>
          </a:prstGeom>
          <a:noFill/>
        </p:spPr>
        <p:txBody>
          <a:bodyPr wrap="square" rtlCol="0">
            <a:spAutoFit/>
          </a:bodyPr>
          <a:lstStyle/>
          <a:p>
            <a:pPr>
              <a:spcAft>
                <a:spcPts val="1200"/>
              </a:spcAft>
            </a:pPr>
            <a:r>
              <a:rPr lang="en-GB" sz="1400" dirty="0"/>
              <a:t>Definition:</a:t>
            </a:r>
            <a:br>
              <a:rPr lang="en-GB" sz="1400" dirty="0"/>
            </a:br>
            <a:r>
              <a:rPr lang="en-GB" sz="1400" dirty="0">
                <a:solidFill>
                  <a:srgbClr val="FF0000"/>
                </a:solidFill>
              </a:rPr>
              <a:t>ANSWER</a:t>
            </a:r>
          </a:p>
          <a:p>
            <a:pPr>
              <a:spcAft>
                <a:spcPts val="1200"/>
              </a:spcAft>
            </a:pPr>
            <a:r>
              <a:rPr lang="en-GB" sz="1400" dirty="0"/>
              <a:t>Volatile/Non-volatile:</a:t>
            </a:r>
            <a:br>
              <a:rPr lang="en-GB" sz="1400" dirty="0"/>
            </a:br>
            <a:r>
              <a:rPr lang="en-GB" sz="1400" dirty="0">
                <a:solidFill>
                  <a:srgbClr val="FF0000"/>
                </a:solidFill>
              </a:rPr>
              <a:t>ANSWER</a:t>
            </a:r>
          </a:p>
          <a:p>
            <a:pPr>
              <a:spcAft>
                <a:spcPts val="1200"/>
              </a:spcAft>
            </a:pPr>
            <a:r>
              <a:rPr lang="en-GB" sz="1400" dirty="0"/>
              <a:t>Read/Read only/Write:</a:t>
            </a:r>
            <a:br>
              <a:rPr lang="en-GB" sz="1400" dirty="0"/>
            </a:br>
            <a:r>
              <a:rPr lang="en-GB" sz="1400" dirty="0">
                <a:solidFill>
                  <a:srgbClr val="FF0000"/>
                </a:solidFill>
              </a:rPr>
              <a:t>ANSWER</a:t>
            </a:r>
          </a:p>
          <a:p>
            <a:pPr>
              <a:spcAft>
                <a:spcPts val="1200"/>
              </a:spcAft>
            </a:pPr>
            <a:r>
              <a:rPr lang="en-GB" sz="1400" dirty="0"/>
              <a:t>Describe usage:</a:t>
            </a:r>
            <a:br>
              <a:rPr lang="en-GB" sz="1400" dirty="0"/>
            </a:br>
            <a:r>
              <a:rPr lang="en-GB" sz="1400" dirty="0">
                <a:solidFill>
                  <a:srgbClr val="FF0000"/>
                </a:solidFill>
              </a:rPr>
              <a:t>ANSWER</a:t>
            </a:r>
          </a:p>
        </p:txBody>
      </p:sp>
    </p:spTree>
    <p:extLst>
      <p:ext uri="{BB962C8B-B14F-4D97-AF65-F5344CB8AC3E}">
        <p14:creationId xmlns:p14="http://schemas.microsoft.com/office/powerpoint/2010/main" val="715193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
            <a:extLst>
              <a:ext uri="{FF2B5EF4-FFF2-40B4-BE49-F238E27FC236}">
                <a16:creationId xmlns:a16="http://schemas.microsoft.com/office/drawing/2014/main" id="{7D77D6FC-3D46-70FD-3CCE-68367F4484E1}"/>
              </a:ext>
            </a:extLst>
          </p:cNvPr>
          <p:cNvSpPr/>
          <p:nvPr/>
        </p:nvSpPr>
        <p:spPr>
          <a:xfrm>
            <a:off x="89650" y="89390"/>
            <a:ext cx="623688" cy="623688"/>
          </a:xfrm>
          <a:prstGeom prst="ellipse">
            <a:avLst/>
          </a:prstGeom>
          <a:no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2"/>
                </a:solidFill>
                <a:latin typeface="Century Gothic" panose="020B0502020202020204" pitchFamily="34" charset="0"/>
              </a:rPr>
              <a:t>4</a:t>
            </a:r>
          </a:p>
        </p:txBody>
      </p:sp>
      <p:sp>
        <p:nvSpPr>
          <p:cNvPr id="3" name="Title 1">
            <a:extLst>
              <a:ext uri="{FF2B5EF4-FFF2-40B4-BE49-F238E27FC236}">
                <a16:creationId xmlns:a16="http://schemas.microsoft.com/office/drawing/2014/main" id="{F42CA5E5-FE88-184A-0BD3-1BF09496D5D1}"/>
              </a:ext>
            </a:extLst>
          </p:cNvPr>
          <p:cNvSpPr txBox="1">
            <a:spLocks/>
          </p:cNvSpPr>
          <p:nvPr/>
        </p:nvSpPr>
        <p:spPr>
          <a:xfrm>
            <a:off x="740229" y="84272"/>
            <a:ext cx="9431382" cy="66466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400" b="1" dirty="0">
                <a:solidFill>
                  <a:srgbClr val="595959"/>
                </a:solidFill>
                <a:latin typeface="Century Gothic" panose="020B0502020202020204" pitchFamily="34" charset="0"/>
              </a:rPr>
              <a:t>Secondary Storage</a:t>
            </a:r>
          </a:p>
        </p:txBody>
      </p:sp>
      <p:sp>
        <p:nvSpPr>
          <p:cNvPr id="4" name="Content Placeholder 2">
            <a:extLst>
              <a:ext uri="{FF2B5EF4-FFF2-40B4-BE49-F238E27FC236}">
                <a16:creationId xmlns:a16="http://schemas.microsoft.com/office/drawing/2014/main" id="{B060E72B-B54B-EA5D-238D-A7707943AF47}"/>
              </a:ext>
            </a:extLst>
          </p:cNvPr>
          <p:cNvSpPr txBox="1">
            <a:spLocks/>
          </p:cNvSpPr>
          <p:nvPr/>
        </p:nvSpPr>
        <p:spPr>
          <a:xfrm>
            <a:off x="8449056" y="853313"/>
            <a:ext cx="3742944" cy="36283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600" b="1" dirty="0">
                <a:solidFill>
                  <a:srgbClr val="595959"/>
                </a:solidFill>
                <a:latin typeface="Century Gothic" panose="020B0502020202020204" pitchFamily="34" charset="0"/>
              </a:rPr>
              <a:t>Expected time to complete: 1 hour</a:t>
            </a:r>
          </a:p>
        </p:txBody>
      </p:sp>
      <p:sp>
        <p:nvSpPr>
          <p:cNvPr id="5" name="TextBox 4">
            <a:extLst>
              <a:ext uri="{FF2B5EF4-FFF2-40B4-BE49-F238E27FC236}">
                <a16:creationId xmlns:a16="http://schemas.microsoft.com/office/drawing/2014/main" id="{8BAEFD0B-A651-9104-174C-56E11D96B1AA}"/>
              </a:ext>
            </a:extLst>
          </p:cNvPr>
          <p:cNvSpPr txBox="1"/>
          <p:nvPr/>
        </p:nvSpPr>
        <p:spPr>
          <a:xfrm>
            <a:off x="89650" y="858098"/>
            <a:ext cx="8489271" cy="688202"/>
          </a:xfrm>
          <a:prstGeom prst="rect">
            <a:avLst/>
          </a:prstGeom>
          <a:noFill/>
        </p:spPr>
        <p:txBody>
          <a:bodyPr wrap="square">
            <a:spAutoFit/>
          </a:bodyPr>
          <a:lstStyle/>
          <a:p>
            <a:pPr>
              <a:lnSpc>
                <a:spcPct val="120000"/>
              </a:lnSpc>
              <a:defRPr/>
            </a:pPr>
            <a:r>
              <a:rPr kumimoji="0" lang="en-GB" sz="1100" b="0" i="0" u="none" strike="noStrike" kern="1200" cap="none" spc="0" normalizeH="0" baseline="0" noProof="0" dirty="0">
                <a:ln>
                  <a:noFill/>
                </a:ln>
                <a:solidFill>
                  <a:srgbClr val="595959"/>
                </a:solidFill>
                <a:effectLst/>
                <a:uLnTx/>
                <a:uFillTx/>
                <a:latin typeface="Calibri"/>
                <a:ea typeface="+mn-ea"/>
                <a:cs typeface="+mn-cs"/>
              </a:rPr>
              <a:t>Secondary Storage is </a:t>
            </a:r>
            <a:r>
              <a:rPr kumimoji="0" lang="en-GB" sz="1100" b="1" i="0" u="sng" strike="noStrike" kern="1200" cap="none" spc="0" normalizeH="0" baseline="0" noProof="0" dirty="0">
                <a:ln>
                  <a:noFill/>
                </a:ln>
                <a:solidFill>
                  <a:srgbClr val="595959"/>
                </a:solidFill>
                <a:effectLst/>
                <a:uLnTx/>
                <a:uFillTx/>
                <a:latin typeface="Calibri"/>
                <a:ea typeface="+mn-ea"/>
                <a:cs typeface="+mn-cs"/>
              </a:rPr>
              <a:t>permanent non-volatile</a:t>
            </a:r>
            <a:r>
              <a:rPr kumimoji="0" lang="en-GB" sz="1100" b="0" i="0" u="none" strike="noStrike" kern="1200" cap="none" spc="0" normalizeH="0" baseline="0" noProof="0" dirty="0">
                <a:ln>
                  <a:noFill/>
                </a:ln>
                <a:solidFill>
                  <a:srgbClr val="595959"/>
                </a:solidFill>
                <a:effectLst/>
                <a:uLnTx/>
                <a:uFillTx/>
                <a:latin typeface="Calibri"/>
                <a:ea typeface="+mn-ea"/>
                <a:cs typeface="+mn-cs"/>
              </a:rPr>
              <a:t> storage in the computer system </a:t>
            </a:r>
            <a:r>
              <a:rPr kumimoji="0" lang="en-GB" sz="1100" b="1" i="0" u="sng" strike="noStrike" kern="1200" cap="none" spc="0" normalizeH="0" baseline="0" noProof="0" dirty="0">
                <a:ln>
                  <a:noFill/>
                </a:ln>
                <a:solidFill>
                  <a:srgbClr val="595959"/>
                </a:solidFill>
                <a:effectLst/>
                <a:uLnTx/>
                <a:uFillTx/>
                <a:latin typeface="Calibri"/>
                <a:ea typeface="+mn-ea"/>
                <a:cs typeface="+mn-cs"/>
              </a:rPr>
              <a:t>for data when it is not in use</a:t>
            </a:r>
            <a:r>
              <a:rPr kumimoji="0" lang="en-GB" sz="1100" b="0" i="0" u="none" strike="noStrike" kern="1200" cap="none" spc="0" normalizeH="0" baseline="0" noProof="0" dirty="0">
                <a:ln>
                  <a:noFill/>
                </a:ln>
                <a:solidFill>
                  <a:srgbClr val="595959"/>
                </a:solidFill>
                <a:effectLst/>
                <a:uLnTx/>
                <a:uFillTx/>
                <a:latin typeface="Calibri"/>
                <a:ea typeface="+mn-ea"/>
                <a:cs typeface="+mn-cs"/>
              </a:rPr>
              <a:t>. </a:t>
            </a:r>
            <a:br>
              <a:rPr kumimoji="0" lang="en-GB" sz="1100" b="0" i="0" u="none" strike="noStrike" kern="1200" cap="none" spc="0" normalizeH="0" baseline="0" noProof="0" dirty="0">
                <a:ln>
                  <a:noFill/>
                </a:ln>
                <a:solidFill>
                  <a:srgbClr val="595959"/>
                </a:solidFill>
                <a:effectLst/>
                <a:uLnTx/>
                <a:uFillTx/>
                <a:latin typeface="Calibri"/>
                <a:ea typeface="+mn-ea"/>
                <a:cs typeface="+mn-cs"/>
              </a:rPr>
            </a:br>
            <a:r>
              <a:rPr lang="en-GB" sz="1100" dirty="0">
                <a:solidFill>
                  <a:srgbClr val="595959"/>
                </a:solidFill>
                <a:latin typeface="Calibri"/>
              </a:rPr>
              <a:t>Complete the tables below to show your understanding about the three main types of secondary storage: </a:t>
            </a:r>
            <a:r>
              <a:rPr kumimoji="0" lang="en-GB" sz="1100" b="1" i="0" u="none" strike="noStrike" kern="1200" cap="none" spc="0" normalizeH="0" baseline="0" noProof="0" dirty="0">
                <a:ln>
                  <a:noFill/>
                </a:ln>
                <a:solidFill>
                  <a:srgbClr val="595959"/>
                </a:solidFill>
                <a:effectLst/>
                <a:uLnTx/>
                <a:uFillTx/>
                <a:latin typeface="Calibri"/>
                <a:ea typeface="+mn-ea"/>
                <a:cs typeface="+mn-cs"/>
              </a:rPr>
              <a:t>Magnetic, Solid-State, Optical</a:t>
            </a:r>
          </a:p>
          <a:p>
            <a:pPr marL="0" marR="0" lvl="0" indent="0" algn="l" defTabSz="457200" rtl="0" eaLnBrk="1" fontAlgn="auto" latinLnBrk="0" hangingPunct="1">
              <a:lnSpc>
                <a:spcPct val="120000"/>
              </a:lnSpc>
              <a:spcBef>
                <a:spcPts val="0"/>
              </a:spcBef>
              <a:spcAft>
                <a:spcPts val="0"/>
              </a:spcAft>
              <a:buClrTx/>
              <a:buSzTx/>
              <a:buFontTx/>
              <a:buNone/>
              <a:tabLst/>
              <a:defRPr/>
            </a:pPr>
            <a:endParaRPr kumimoji="0" lang="en-GB" sz="1100" b="0" i="0" u="none" strike="noStrike" kern="1200" cap="none" spc="0" normalizeH="0" baseline="0" noProof="0" dirty="0">
              <a:ln>
                <a:noFill/>
              </a:ln>
              <a:solidFill>
                <a:srgbClr val="595959"/>
              </a:solidFill>
              <a:effectLst/>
              <a:uLnTx/>
              <a:uFillTx/>
              <a:latin typeface="Calibri"/>
              <a:ea typeface="+mn-ea"/>
              <a:cs typeface="+mn-cs"/>
            </a:endParaRPr>
          </a:p>
        </p:txBody>
      </p:sp>
      <p:grpSp>
        <p:nvGrpSpPr>
          <p:cNvPr id="6" name="Group 5">
            <a:extLst>
              <a:ext uri="{FF2B5EF4-FFF2-40B4-BE49-F238E27FC236}">
                <a16:creationId xmlns:a16="http://schemas.microsoft.com/office/drawing/2014/main" id="{F87D2C7F-3A39-6926-EFD9-960BED9656D6}"/>
              </a:ext>
            </a:extLst>
          </p:cNvPr>
          <p:cNvGrpSpPr/>
          <p:nvPr/>
        </p:nvGrpSpPr>
        <p:grpSpPr>
          <a:xfrm>
            <a:off x="156513" y="1443815"/>
            <a:ext cx="11796782" cy="5401524"/>
            <a:chOff x="156513" y="1320527"/>
            <a:chExt cx="11796782" cy="5401524"/>
          </a:xfrm>
        </p:grpSpPr>
        <p:pic>
          <p:nvPicPr>
            <p:cNvPr id="7" name="Picture 6">
              <a:extLst>
                <a:ext uri="{FF2B5EF4-FFF2-40B4-BE49-F238E27FC236}">
                  <a16:creationId xmlns:a16="http://schemas.microsoft.com/office/drawing/2014/main" id="{0D6F8E12-1F7C-18E1-813E-C7E5A84D99FC}"/>
                </a:ext>
              </a:extLst>
            </p:cNvPr>
            <p:cNvPicPr>
              <a:picLocks noChangeAspect="1"/>
            </p:cNvPicPr>
            <p:nvPr/>
          </p:nvPicPr>
          <p:blipFill>
            <a:blip r:embed="rId2"/>
            <a:stretch>
              <a:fillRect/>
            </a:stretch>
          </p:blipFill>
          <p:spPr>
            <a:xfrm>
              <a:off x="156513" y="1320527"/>
              <a:ext cx="11796782" cy="5401524"/>
            </a:xfrm>
            <a:prstGeom prst="rect">
              <a:avLst/>
            </a:prstGeom>
          </p:spPr>
        </p:pic>
        <p:grpSp>
          <p:nvGrpSpPr>
            <p:cNvPr id="8" name="Group 7">
              <a:extLst>
                <a:ext uri="{FF2B5EF4-FFF2-40B4-BE49-F238E27FC236}">
                  <a16:creationId xmlns:a16="http://schemas.microsoft.com/office/drawing/2014/main" id="{FAE6B1A3-A5EF-6956-4FCB-9134AE464E23}"/>
                </a:ext>
              </a:extLst>
            </p:cNvPr>
            <p:cNvGrpSpPr/>
            <p:nvPr/>
          </p:nvGrpSpPr>
          <p:grpSpPr>
            <a:xfrm>
              <a:off x="358140" y="1327972"/>
              <a:ext cx="3390900" cy="3967929"/>
              <a:chOff x="358140" y="1327972"/>
              <a:chExt cx="3390900" cy="3967929"/>
            </a:xfrm>
          </p:grpSpPr>
          <p:sp>
            <p:nvSpPr>
              <p:cNvPr id="31" name="TextBox 30">
                <a:extLst>
                  <a:ext uri="{FF2B5EF4-FFF2-40B4-BE49-F238E27FC236}">
                    <a16:creationId xmlns:a16="http://schemas.microsoft.com/office/drawing/2014/main" id="{6AC2239B-E132-E080-05B4-660D1D2D5A16}"/>
                  </a:ext>
                </a:extLst>
              </p:cNvPr>
              <p:cNvSpPr txBox="1"/>
              <p:nvPr/>
            </p:nvSpPr>
            <p:spPr>
              <a:xfrm>
                <a:off x="459767" y="1327972"/>
                <a:ext cx="1205203" cy="246221"/>
              </a:xfrm>
              <a:prstGeom prst="rect">
                <a:avLst/>
              </a:prstGeom>
              <a:noFill/>
            </p:spPr>
            <p:txBody>
              <a:bodyPr wrap="square" rtlCol="0">
                <a:spAutoFit/>
              </a:bodyPr>
              <a:lstStyle/>
              <a:p>
                <a:r>
                  <a:rPr lang="en-GB" sz="1000" b="1" dirty="0">
                    <a:solidFill>
                      <a:srgbClr val="595959"/>
                    </a:solidFill>
                  </a:rPr>
                  <a:t>How does it work?</a:t>
                </a:r>
              </a:p>
            </p:txBody>
          </p:sp>
          <p:sp>
            <p:nvSpPr>
              <p:cNvPr id="32" name="Rectangle 31">
                <a:extLst>
                  <a:ext uri="{FF2B5EF4-FFF2-40B4-BE49-F238E27FC236}">
                    <a16:creationId xmlns:a16="http://schemas.microsoft.com/office/drawing/2014/main" id="{613953B3-8BF8-A2D3-D746-54D3BF0BD68E}"/>
                  </a:ext>
                </a:extLst>
              </p:cNvPr>
              <p:cNvSpPr/>
              <p:nvPr/>
            </p:nvSpPr>
            <p:spPr>
              <a:xfrm>
                <a:off x="358140" y="1562099"/>
                <a:ext cx="3390900" cy="809225"/>
              </a:xfrm>
              <a:prstGeom prst="rect">
                <a:avLst/>
              </a:prstGeom>
              <a:solidFill>
                <a:schemeClr val="bg1">
                  <a:lumMod val="95000"/>
                </a:schemeClr>
              </a:solidFill>
              <a:ln>
                <a:solidFill>
                  <a:srgbClr val="3F73CF"/>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000" dirty="0">
                    <a:solidFill>
                      <a:srgbClr val="595959"/>
                    </a:solidFill>
                  </a:rPr>
                  <a:t>Enter your answer here…</a:t>
                </a:r>
              </a:p>
            </p:txBody>
          </p:sp>
          <p:sp>
            <p:nvSpPr>
              <p:cNvPr id="33" name="TextBox 32">
                <a:extLst>
                  <a:ext uri="{FF2B5EF4-FFF2-40B4-BE49-F238E27FC236}">
                    <a16:creationId xmlns:a16="http://schemas.microsoft.com/office/drawing/2014/main" id="{D9D201EF-8091-15AB-E7BB-A4E34CF969F8}"/>
                  </a:ext>
                </a:extLst>
              </p:cNvPr>
              <p:cNvSpPr txBox="1"/>
              <p:nvPr/>
            </p:nvSpPr>
            <p:spPr>
              <a:xfrm>
                <a:off x="459767" y="2348465"/>
                <a:ext cx="1391893" cy="246221"/>
              </a:xfrm>
              <a:prstGeom prst="rect">
                <a:avLst/>
              </a:prstGeom>
              <a:noFill/>
            </p:spPr>
            <p:txBody>
              <a:bodyPr wrap="square" rtlCol="0">
                <a:spAutoFit/>
              </a:bodyPr>
              <a:lstStyle/>
              <a:p>
                <a:r>
                  <a:rPr lang="en-GB" sz="1000" b="1" dirty="0">
                    <a:solidFill>
                      <a:srgbClr val="595959"/>
                    </a:solidFill>
                  </a:rPr>
                  <a:t>Advantages / Positives</a:t>
                </a:r>
              </a:p>
            </p:txBody>
          </p:sp>
          <p:sp>
            <p:nvSpPr>
              <p:cNvPr id="34" name="Rectangle 33">
                <a:extLst>
                  <a:ext uri="{FF2B5EF4-FFF2-40B4-BE49-F238E27FC236}">
                    <a16:creationId xmlns:a16="http://schemas.microsoft.com/office/drawing/2014/main" id="{9C9404F0-E032-0ECC-E618-06CB957DFC71}"/>
                  </a:ext>
                </a:extLst>
              </p:cNvPr>
              <p:cNvSpPr/>
              <p:nvPr/>
            </p:nvSpPr>
            <p:spPr>
              <a:xfrm>
                <a:off x="358140" y="2582593"/>
                <a:ext cx="3390900" cy="704850"/>
              </a:xfrm>
              <a:prstGeom prst="rect">
                <a:avLst/>
              </a:prstGeom>
              <a:solidFill>
                <a:schemeClr val="accent6">
                  <a:lumMod val="20000"/>
                  <a:lumOff val="80000"/>
                </a:schemeClr>
              </a:solidFill>
              <a:ln>
                <a:solidFill>
                  <a:srgbClr val="3F73CF"/>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000" dirty="0">
                    <a:solidFill>
                      <a:srgbClr val="595959"/>
                    </a:solidFill>
                  </a:rPr>
                  <a:t>Enter your answer here…</a:t>
                </a:r>
              </a:p>
              <a:p>
                <a:endParaRPr lang="en-GB" sz="1000" dirty="0">
                  <a:solidFill>
                    <a:srgbClr val="595959"/>
                  </a:solidFill>
                </a:endParaRPr>
              </a:p>
            </p:txBody>
          </p:sp>
          <p:sp>
            <p:nvSpPr>
              <p:cNvPr id="35" name="TextBox 34">
                <a:extLst>
                  <a:ext uri="{FF2B5EF4-FFF2-40B4-BE49-F238E27FC236}">
                    <a16:creationId xmlns:a16="http://schemas.microsoft.com/office/drawing/2014/main" id="{968194E4-B1A0-F78B-69AA-7D2617E65D6C}"/>
                  </a:ext>
                </a:extLst>
              </p:cNvPr>
              <p:cNvSpPr txBox="1"/>
              <p:nvPr/>
            </p:nvSpPr>
            <p:spPr>
              <a:xfrm>
                <a:off x="459767" y="3252253"/>
                <a:ext cx="1780513" cy="246221"/>
              </a:xfrm>
              <a:prstGeom prst="rect">
                <a:avLst/>
              </a:prstGeom>
              <a:noFill/>
            </p:spPr>
            <p:txBody>
              <a:bodyPr wrap="square" rtlCol="0">
                <a:spAutoFit/>
              </a:bodyPr>
              <a:lstStyle/>
              <a:p>
                <a:r>
                  <a:rPr lang="en-GB" sz="1000" b="1" dirty="0">
                    <a:solidFill>
                      <a:srgbClr val="595959"/>
                    </a:solidFill>
                  </a:rPr>
                  <a:t>Disadvantages / Negatives</a:t>
                </a:r>
              </a:p>
            </p:txBody>
          </p:sp>
          <p:sp>
            <p:nvSpPr>
              <p:cNvPr id="36" name="Rectangle 35">
                <a:extLst>
                  <a:ext uri="{FF2B5EF4-FFF2-40B4-BE49-F238E27FC236}">
                    <a16:creationId xmlns:a16="http://schemas.microsoft.com/office/drawing/2014/main" id="{F5639FA2-2B55-DB3C-FB3D-E2D32B8F101E}"/>
                  </a:ext>
                </a:extLst>
              </p:cNvPr>
              <p:cNvSpPr/>
              <p:nvPr/>
            </p:nvSpPr>
            <p:spPr>
              <a:xfrm>
                <a:off x="358140" y="3486381"/>
                <a:ext cx="3390900" cy="704850"/>
              </a:xfrm>
              <a:prstGeom prst="rect">
                <a:avLst/>
              </a:prstGeom>
              <a:solidFill>
                <a:srgbClr val="FFCCCC"/>
              </a:solidFill>
              <a:ln>
                <a:solidFill>
                  <a:srgbClr val="3F73CF"/>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000" dirty="0">
                    <a:solidFill>
                      <a:srgbClr val="595959"/>
                    </a:solidFill>
                  </a:rPr>
                  <a:t>Enter your answer here…</a:t>
                </a:r>
              </a:p>
              <a:p>
                <a:endParaRPr lang="en-GB" sz="1000" dirty="0">
                  <a:solidFill>
                    <a:srgbClr val="595959"/>
                  </a:solidFill>
                </a:endParaRPr>
              </a:p>
            </p:txBody>
          </p:sp>
          <p:sp>
            <p:nvSpPr>
              <p:cNvPr id="37" name="TextBox 36">
                <a:extLst>
                  <a:ext uri="{FF2B5EF4-FFF2-40B4-BE49-F238E27FC236}">
                    <a16:creationId xmlns:a16="http://schemas.microsoft.com/office/drawing/2014/main" id="{3AFD5FA4-C305-9FDC-F26E-9988606CFF76}"/>
                  </a:ext>
                </a:extLst>
              </p:cNvPr>
              <p:cNvSpPr txBox="1"/>
              <p:nvPr/>
            </p:nvSpPr>
            <p:spPr>
              <a:xfrm>
                <a:off x="459767" y="4156041"/>
                <a:ext cx="1780513" cy="246221"/>
              </a:xfrm>
              <a:prstGeom prst="rect">
                <a:avLst/>
              </a:prstGeom>
              <a:noFill/>
            </p:spPr>
            <p:txBody>
              <a:bodyPr wrap="square" rtlCol="0">
                <a:spAutoFit/>
              </a:bodyPr>
              <a:lstStyle/>
              <a:p>
                <a:r>
                  <a:rPr lang="en-GB" sz="1000" b="1" dirty="0">
                    <a:solidFill>
                      <a:srgbClr val="595959"/>
                    </a:solidFill>
                  </a:rPr>
                  <a:t>Examples of typical usage</a:t>
                </a:r>
              </a:p>
            </p:txBody>
          </p:sp>
          <p:sp>
            <p:nvSpPr>
              <p:cNvPr id="38" name="Rectangle 37">
                <a:extLst>
                  <a:ext uri="{FF2B5EF4-FFF2-40B4-BE49-F238E27FC236}">
                    <a16:creationId xmlns:a16="http://schemas.microsoft.com/office/drawing/2014/main" id="{B96C4DEE-A088-B232-70CA-BB10E9BCC24D}"/>
                  </a:ext>
                </a:extLst>
              </p:cNvPr>
              <p:cNvSpPr/>
              <p:nvPr/>
            </p:nvSpPr>
            <p:spPr>
              <a:xfrm>
                <a:off x="358140" y="4390169"/>
                <a:ext cx="3390900" cy="458629"/>
              </a:xfrm>
              <a:prstGeom prst="rect">
                <a:avLst/>
              </a:prstGeom>
              <a:solidFill>
                <a:schemeClr val="bg1">
                  <a:lumMod val="95000"/>
                </a:schemeClr>
              </a:solidFill>
              <a:ln>
                <a:solidFill>
                  <a:srgbClr val="3F73CF"/>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000" dirty="0">
                    <a:solidFill>
                      <a:srgbClr val="595959"/>
                    </a:solidFill>
                  </a:rPr>
                  <a:t>Enter your answer here…</a:t>
                </a:r>
              </a:p>
            </p:txBody>
          </p:sp>
          <p:sp>
            <p:nvSpPr>
              <p:cNvPr id="39" name="TextBox 38">
                <a:extLst>
                  <a:ext uri="{FF2B5EF4-FFF2-40B4-BE49-F238E27FC236}">
                    <a16:creationId xmlns:a16="http://schemas.microsoft.com/office/drawing/2014/main" id="{B8D421D9-F9E8-1816-D18D-641D2A32A9B5}"/>
                  </a:ext>
                </a:extLst>
              </p:cNvPr>
              <p:cNvSpPr txBox="1"/>
              <p:nvPr/>
            </p:nvSpPr>
            <p:spPr>
              <a:xfrm>
                <a:off x="459767" y="4817628"/>
                <a:ext cx="1780513" cy="246221"/>
              </a:xfrm>
              <a:prstGeom prst="rect">
                <a:avLst/>
              </a:prstGeom>
              <a:noFill/>
            </p:spPr>
            <p:txBody>
              <a:bodyPr wrap="square" rtlCol="0">
                <a:spAutoFit/>
              </a:bodyPr>
              <a:lstStyle/>
              <a:p>
                <a:r>
                  <a:rPr lang="en-GB" sz="1000" b="1" dirty="0">
                    <a:solidFill>
                      <a:srgbClr val="595959"/>
                    </a:solidFill>
                  </a:rPr>
                  <a:t>Typical storage capacity range</a:t>
                </a:r>
              </a:p>
            </p:txBody>
          </p:sp>
          <p:sp>
            <p:nvSpPr>
              <p:cNvPr id="40" name="Rectangle 39">
                <a:extLst>
                  <a:ext uri="{FF2B5EF4-FFF2-40B4-BE49-F238E27FC236}">
                    <a16:creationId xmlns:a16="http://schemas.microsoft.com/office/drawing/2014/main" id="{64CC3A46-E9E9-E6C0-046A-35132F07BAD6}"/>
                  </a:ext>
                </a:extLst>
              </p:cNvPr>
              <p:cNvSpPr/>
              <p:nvPr/>
            </p:nvSpPr>
            <p:spPr>
              <a:xfrm>
                <a:off x="358140" y="5036516"/>
                <a:ext cx="3390900" cy="259385"/>
              </a:xfrm>
              <a:prstGeom prst="rect">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000" dirty="0">
                    <a:solidFill>
                      <a:srgbClr val="595959"/>
                    </a:solidFill>
                  </a:rPr>
                  <a:t>Enter your answer here…</a:t>
                </a:r>
              </a:p>
            </p:txBody>
          </p:sp>
        </p:grpSp>
        <p:grpSp>
          <p:nvGrpSpPr>
            <p:cNvPr id="9" name="Group 8">
              <a:extLst>
                <a:ext uri="{FF2B5EF4-FFF2-40B4-BE49-F238E27FC236}">
                  <a16:creationId xmlns:a16="http://schemas.microsoft.com/office/drawing/2014/main" id="{97AF2F62-C441-9BB7-852E-171DDBA4CF17}"/>
                </a:ext>
              </a:extLst>
            </p:cNvPr>
            <p:cNvGrpSpPr/>
            <p:nvPr/>
          </p:nvGrpSpPr>
          <p:grpSpPr>
            <a:xfrm>
              <a:off x="4329505" y="1327972"/>
              <a:ext cx="3390900" cy="3967929"/>
              <a:chOff x="358140" y="1327972"/>
              <a:chExt cx="3390900" cy="3967929"/>
            </a:xfrm>
          </p:grpSpPr>
          <p:sp>
            <p:nvSpPr>
              <p:cNvPr id="21" name="TextBox 20">
                <a:extLst>
                  <a:ext uri="{FF2B5EF4-FFF2-40B4-BE49-F238E27FC236}">
                    <a16:creationId xmlns:a16="http://schemas.microsoft.com/office/drawing/2014/main" id="{8B60782C-59FE-A54D-3A6E-F33623AE13A4}"/>
                  </a:ext>
                </a:extLst>
              </p:cNvPr>
              <p:cNvSpPr txBox="1"/>
              <p:nvPr/>
            </p:nvSpPr>
            <p:spPr>
              <a:xfrm>
                <a:off x="459767" y="1327972"/>
                <a:ext cx="1205203" cy="246221"/>
              </a:xfrm>
              <a:prstGeom prst="rect">
                <a:avLst/>
              </a:prstGeom>
              <a:noFill/>
            </p:spPr>
            <p:txBody>
              <a:bodyPr wrap="square" rtlCol="0">
                <a:spAutoFit/>
              </a:bodyPr>
              <a:lstStyle/>
              <a:p>
                <a:r>
                  <a:rPr lang="en-GB" sz="1000" b="1" dirty="0">
                    <a:solidFill>
                      <a:srgbClr val="595959"/>
                    </a:solidFill>
                  </a:rPr>
                  <a:t>How does it work?</a:t>
                </a:r>
              </a:p>
            </p:txBody>
          </p:sp>
          <p:sp>
            <p:nvSpPr>
              <p:cNvPr id="22" name="Rectangle 21">
                <a:extLst>
                  <a:ext uri="{FF2B5EF4-FFF2-40B4-BE49-F238E27FC236}">
                    <a16:creationId xmlns:a16="http://schemas.microsoft.com/office/drawing/2014/main" id="{351331BD-A5FD-4F8E-F094-6BDB2EFAE2C9}"/>
                  </a:ext>
                </a:extLst>
              </p:cNvPr>
              <p:cNvSpPr/>
              <p:nvPr/>
            </p:nvSpPr>
            <p:spPr>
              <a:xfrm>
                <a:off x="358140" y="1562099"/>
                <a:ext cx="3390900" cy="809225"/>
              </a:xfrm>
              <a:prstGeom prst="rect">
                <a:avLst/>
              </a:prstGeom>
              <a:solidFill>
                <a:schemeClr val="bg1">
                  <a:lumMod val="95000"/>
                </a:schemeClr>
              </a:solidFill>
              <a:ln>
                <a:solidFill>
                  <a:srgbClr val="3F73CF"/>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000" dirty="0">
                    <a:solidFill>
                      <a:srgbClr val="595959"/>
                    </a:solidFill>
                  </a:rPr>
                  <a:t>Enter your answer here…</a:t>
                </a:r>
              </a:p>
            </p:txBody>
          </p:sp>
          <p:sp>
            <p:nvSpPr>
              <p:cNvPr id="23" name="TextBox 22">
                <a:extLst>
                  <a:ext uri="{FF2B5EF4-FFF2-40B4-BE49-F238E27FC236}">
                    <a16:creationId xmlns:a16="http://schemas.microsoft.com/office/drawing/2014/main" id="{B0597B88-3A8F-23F8-B3BC-D5E8259E814A}"/>
                  </a:ext>
                </a:extLst>
              </p:cNvPr>
              <p:cNvSpPr txBox="1"/>
              <p:nvPr/>
            </p:nvSpPr>
            <p:spPr>
              <a:xfrm>
                <a:off x="459767" y="2348465"/>
                <a:ext cx="1391893" cy="246221"/>
              </a:xfrm>
              <a:prstGeom prst="rect">
                <a:avLst/>
              </a:prstGeom>
              <a:noFill/>
            </p:spPr>
            <p:txBody>
              <a:bodyPr wrap="square" rtlCol="0">
                <a:spAutoFit/>
              </a:bodyPr>
              <a:lstStyle/>
              <a:p>
                <a:r>
                  <a:rPr lang="en-GB" sz="1000" b="1" dirty="0">
                    <a:solidFill>
                      <a:srgbClr val="595959"/>
                    </a:solidFill>
                  </a:rPr>
                  <a:t>Advantages / Positives</a:t>
                </a:r>
              </a:p>
            </p:txBody>
          </p:sp>
          <p:sp>
            <p:nvSpPr>
              <p:cNvPr id="24" name="Rectangle 23">
                <a:extLst>
                  <a:ext uri="{FF2B5EF4-FFF2-40B4-BE49-F238E27FC236}">
                    <a16:creationId xmlns:a16="http://schemas.microsoft.com/office/drawing/2014/main" id="{DD226923-458F-2369-196A-B4EA609E2F65}"/>
                  </a:ext>
                </a:extLst>
              </p:cNvPr>
              <p:cNvSpPr/>
              <p:nvPr/>
            </p:nvSpPr>
            <p:spPr>
              <a:xfrm>
                <a:off x="358140" y="2582593"/>
                <a:ext cx="3390900" cy="704850"/>
              </a:xfrm>
              <a:prstGeom prst="rect">
                <a:avLst/>
              </a:prstGeom>
              <a:solidFill>
                <a:schemeClr val="accent6">
                  <a:lumMod val="20000"/>
                  <a:lumOff val="80000"/>
                </a:schemeClr>
              </a:solidFill>
              <a:ln>
                <a:solidFill>
                  <a:srgbClr val="3F73CF"/>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000" dirty="0">
                    <a:solidFill>
                      <a:srgbClr val="595959"/>
                    </a:solidFill>
                  </a:rPr>
                  <a:t>Enter your answer here…</a:t>
                </a:r>
              </a:p>
            </p:txBody>
          </p:sp>
          <p:sp>
            <p:nvSpPr>
              <p:cNvPr id="25" name="TextBox 24">
                <a:extLst>
                  <a:ext uri="{FF2B5EF4-FFF2-40B4-BE49-F238E27FC236}">
                    <a16:creationId xmlns:a16="http://schemas.microsoft.com/office/drawing/2014/main" id="{A5CD3426-714B-B8C7-92B3-0DFA455E8875}"/>
                  </a:ext>
                </a:extLst>
              </p:cNvPr>
              <p:cNvSpPr txBox="1"/>
              <p:nvPr/>
            </p:nvSpPr>
            <p:spPr>
              <a:xfrm>
                <a:off x="459767" y="3252253"/>
                <a:ext cx="1780513" cy="246221"/>
              </a:xfrm>
              <a:prstGeom prst="rect">
                <a:avLst/>
              </a:prstGeom>
              <a:noFill/>
            </p:spPr>
            <p:txBody>
              <a:bodyPr wrap="square" rtlCol="0">
                <a:spAutoFit/>
              </a:bodyPr>
              <a:lstStyle/>
              <a:p>
                <a:r>
                  <a:rPr lang="en-GB" sz="1000" b="1" dirty="0">
                    <a:solidFill>
                      <a:srgbClr val="595959"/>
                    </a:solidFill>
                  </a:rPr>
                  <a:t>Disadvantages / Negatives</a:t>
                </a:r>
              </a:p>
            </p:txBody>
          </p:sp>
          <p:sp>
            <p:nvSpPr>
              <p:cNvPr id="26" name="Rectangle 25">
                <a:extLst>
                  <a:ext uri="{FF2B5EF4-FFF2-40B4-BE49-F238E27FC236}">
                    <a16:creationId xmlns:a16="http://schemas.microsoft.com/office/drawing/2014/main" id="{121A8225-6D54-05CB-2FB8-CFF8DEE3D4F9}"/>
                  </a:ext>
                </a:extLst>
              </p:cNvPr>
              <p:cNvSpPr/>
              <p:nvPr/>
            </p:nvSpPr>
            <p:spPr>
              <a:xfrm>
                <a:off x="358140" y="3486381"/>
                <a:ext cx="3390900" cy="704850"/>
              </a:xfrm>
              <a:prstGeom prst="rect">
                <a:avLst/>
              </a:prstGeom>
              <a:solidFill>
                <a:srgbClr val="FFCCCC"/>
              </a:solidFill>
              <a:ln>
                <a:solidFill>
                  <a:srgbClr val="3F73CF"/>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000" dirty="0">
                    <a:solidFill>
                      <a:srgbClr val="595959"/>
                    </a:solidFill>
                  </a:rPr>
                  <a:t>Enter your answer here…</a:t>
                </a:r>
              </a:p>
            </p:txBody>
          </p:sp>
          <p:sp>
            <p:nvSpPr>
              <p:cNvPr id="27" name="TextBox 26">
                <a:extLst>
                  <a:ext uri="{FF2B5EF4-FFF2-40B4-BE49-F238E27FC236}">
                    <a16:creationId xmlns:a16="http://schemas.microsoft.com/office/drawing/2014/main" id="{EAEF5A0F-B91A-7A22-9CE2-02CB9E22BB82}"/>
                  </a:ext>
                </a:extLst>
              </p:cNvPr>
              <p:cNvSpPr txBox="1"/>
              <p:nvPr/>
            </p:nvSpPr>
            <p:spPr>
              <a:xfrm>
                <a:off x="459767" y="4156041"/>
                <a:ext cx="1780513" cy="246221"/>
              </a:xfrm>
              <a:prstGeom prst="rect">
                <a:avLst/>
              </a:prstGeom>
              <a:noFill/>
            </p:spPr>
            <p:txBody>
              <a:bodyPr wrap="square" rtlCol="0">
                <a:spAutoFit/>
              </a:bodyPr>
              <a:lstStyle/>
              <a:p>
                <a:r>
                  <a:rPr lang="en-GB" sz="1000" b="1" dirty="0">
                    <a:solidFill>
                      <a:srgbClr val="595959"/>
                    </a:solidFill>
                  </a:rPr>
                  <a:t>Examples of typical usage</a:t>
                </a:r>
              </a:p>
            </p:txBody>
          </p:sp>
          <p:sp>
            <p:nvSpPr>
              <p:cNvPr id="28" name="Rectangle 27">
                <a:extLst>
                  <a:ext uri="{FF2B5EF4-FFF2-40B4-BE49-F238E27FC236}">
                    <a16:creationId xmlns:a16="http://schemas.microsoft.com/office/drawing/2014/main" id="{251C0858-1409-2562-BC23-A29AB2B994F9}"/>
                  </a:ext>
                </a:extLst>
              </p:cNvPr>
              <p:cNvSpPr/>
              <p:nvPr/>
            </p:nvSpPr>
            <p:spPr>
              <a:xfrm>
                <a:off x="358140" y="4390169"/>
                <a:ext cx="3390900" cy="458629"/>
              </a:xfrm>
              <a:prstGeom prst="rect">
                <a:avLst/>
              </a:prstGeom>
              <a:solidFill>
                <a:schemeClr val="bg1">
                  <a:lumMod val="95000"/>
                </a:schemeClr>
              </a:solidFill>
              <a:ln>
                <a:solidFill>
                  <a:srgbClr val="3F73CF"/>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000" dirty="0">
                    <a:solidFill>
                      <a:srgbClr val="595959"/>
                    </a:solidFill>
                  </a:rPr>
                  <a:t>Enter your answer here…</a:t>
                </a:r>
              </a:p>
            </p:txBody>
          </p:sp>
          <p:sp>
            <p:nvSpPr>
              <p:cNvPr id="29" name="TextBox 28">
                <a:extLst>
                  <a:ext uri="{FF2B5EF4-FFF2-40B4-BE49-F238E27FC236}">
                    <a16:creationId xmlns:a16="http://schemas.microsoft.com/office/drawing/2014/main" id="{9F8480EB-92EB-71B8-4F08-792AE14EFEB7}"/>
                  </a:ext>
                </a:extLst>
              </p:cNvPr>
              <p:cNvSpPr txBox="1"/>
              <p:nvPr/>
            </p:nvSpPr>
            <p:spPr>
              <a:xfrm>
                <a:off x="459767" y="4817628"/>
                <a:ext cx="1780513" cy="246221"/>
              </a:xfrm>
              <a:prstGeom prst="rect">
                <a:avLst/>
              </a:prstGeom>
              <a:noFill/>
            </p:spPr>
            <p:txBody>
              <a:bodyPr wrap="square" rtlCol="0">
                <a:spAutoFit/>
              </a:bodyPr>
              <a:lstStyle/>
              <a:p>
                <a:r>
                  <a:rPr lang="en-GB" sz="1000" b="1" dirty="0">
                    <a:solidFill>
                      <a:srgbClr val="595959"/>
                    </a:solidFill>
                  </a:rPr>
                  <a:t>Typical storage capacity range</a:t>
                </a:r>
              </a:p>
            </p:txBody>
          </p:sp>
          <p:sp>
            <p:nvSpPr>
              <p:cNvPr id="30" name="Rectangle 29">
                <a:extLst>
                  <a:ext uri="{FF2B5EF4-FFF2-40B4-BE49-F238E27FC236}">
                    <a16:creationId xmlns:a16="http://schemas.microsoft.com/office/drawing/2014/main" id="{A2A36CD6-8DA9-EED7-075C-EA1B18A58E96}"/>
                  </a:ext>
                </a:extLst>
              </p:cNvPr>
              <p:cNvSpPr/>
              <p:nvPr/>
            </p:nvSpPr>
            <p:spPr>
              <a:xfrm>
                <a:off x="358140" y="5036516"/>
                <a:ext cx="3390900" cy="259385"/>
              </a:xfrm>
              <a:prstGeom prst="rect">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000" dirty="0">
                    <a:solidFill>
                      <a:srgbClr val="595959"/>
                    </a:solidFill>
                  </a:rPr>
                  <a:t>Enter your answer here…</a:t>
                </a:r>
              </a:p>
            </p:txBody>
          </p:sp>
        </p:grpSp>
        <p:grpSp>
          <p:nvGrpSpPr>
            <p:cNvPr id="10" name="Group 9">
              <a:extLst>
                <a:ext uri="{FF2B5EF4-FFF2-40B4-BE49-F238E27FC236}">
                  <a16:creationId xmlns:a16="http://schemas.microsoft.com/office/drawing/2014/main" id="{28B9A2A5-79B3-5BA6-64A1-8D643CB0AA51}"/>
                </a:ext>
              </a:extLst>
            </p:cNvPr>
            <p:cNvGrpSpPr/>
            <p:nvPr/>
          </p:nvGrpSpPr>
          <p:grpSpPr>
            <a:xfrm>
              <a:off x="8295878" y="1329492"/>
              <a:ext cx="3390900" cy="3967929"/>
              <a:chOff x="358140" y="1327972"/>
              <a:chExt cx="3390900" cy="3967929"/>
            </a:xfrm>
          </p:grpSpPr>
          <p:sp>
            <p:nvSpPr>
              <p:cNvPr id="11" name="TextBox 10">
                <a:extLst>
                  <a:ext uri="{FF2B5EF4-FFF2-40B4-BE49-F238E27FC236}">
                    <a16:creationId xmlns:a16="http://schemas.microsoft.com/office/drawing/2014/main" id="{9008BFF2-924E-9D63-C483-17AA873A68EE}"/>
                  </a:ext>
                </a:extLst>
              </p:cNvPr>
              <p:cNvSpPr txBox="1"/>
              <p:nvPr/>
            </p:nvSpPr>
            <p:spPr>
              <a:xfrm>
                <a:off x="459767" y="1327972"/>
                <a:ext cx="1205203" cy="246221"/>
              </a:xfrm>
              <a:prstGeom prst="rect">
                <a:avLst/>
              </a:prstGeom>
              <a:noFill/>
            </p:spPr>
            <p:txBody>
              <a:bodyPr wrap="square" rtlCol="0">
                <a:spAutoFit/>
              </a:bodyPr>
              <a:lstStyle/>
              <a:p>
                <a:r>
                  <a:rPr lang="en-GB" sz="1000" b="1" dirty="0">
                    <a:solidFill>
                      <a:srgbClr val="595959"/>
                    </a:solidFill>
                  </a:rPr>
                  <a:t>How does it work?</a:t>
                </a:r>
              </a:p>
            </p:txBody>
          </p:sp>
          <p:sp>
            <p:nvSpPr>
              <p:cNvPr id="12" name="Rectangle 11">
                <a:extLst>
                  <a:ext uri="{FF2B5EF4-FFF2-40B4-BE49-F238E27FC236}">
                    <a16:creationId xmlns:a16="http://schemas.microsoft.com/office/drawing/2014/main" id="{CD8223D9-B5C6-80C7-76DD-E8DCF132EE3B}"/>
                  </a:ext>
                </a:extLst>
              </p:cNvPr>
              <p:cNvSpPr/>
              <p:nvPr/>
            </p:nvSpPr>
            <p:spPr>
              <a:xfrm>
                <a:off x="358140" y="1562099"/>
                <a:ext cx="3390900" cy="809225"/>
              </a:xfrm>
              <a:prstGeom prst="rect">
                <a:avLst/>
              </a:prstGeom>
              <a:solidFill>
                <a:schemeClr val="bg1">
                  <a:lumMod val="95000"/>
                </a:schemeClr>
              </a:solidFill>
              <a:ln>
                <a:solidFill>
                  <a:srgbClr val="3F73CF"/>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000" dirty="0">
                    <a:solidFill>
                      <a:srgbClr val="595959"/>
                    </a:solidFill>
                  </a:rPr>
                  <a:t>Enter your answer here…</a:t>
                </a:r>
              </a:p>
            </p:txBody>
          </p:sp>
          <p:sp>
            <p:nvSpPr>
              <p:cNvPr id="13" name="TextBox 12">
                <a:extLst>
                  <a:ext uri="{FF2B5EF4-FFF2-40B4-BE49-F238E27FC236}">
                    <a16:creationId xmlns:a16="http://schemas.microsoft.com/office/drawing/2014/main" id="{2320C380-5F57-3D41-7869-B99DBDE32067}"/>
                  </a:ext>
                </a:extLst>
              </p:cNvPr>
              <p:cNvSpPr txBox="1"/>
              <p:nvPr/>
            </p:nvSpPr>
            <p:spPr>
              <a:xfrm>
                <a:off x="459767" y="2348465"/>
                <a:ext cx="1391893" cy="246221"/>
              </a:xfrm>
              <a:prstGeom prst="rect">
                <a:avLst/>
              </a:prstGeom>
              <a:noFill/>
            </p:spPr>
            <p:txBody>
              <a:bodyPr wrap="square" rtlCol="0">
                <a:spAutoFit/>
              </a:bodyPr>
              <a:lstStyle/>
              <a:p>
                <a:r>
                  <a:rPr lang="en-GB" sz="1000" b="1" dirty="0">
                    <a:solidFill>
                      <a:srgbClr val="595959"/>
                    </a:solidFill>
                  </a:rPr>
                  <a:t>Advantages / Positives</a:t>
                </a:r>
              </a:p>
            </p:txBody>
          </p:sp>
          <p:sp>
            <p:nvSpPr>
              <p:cNvPr id="14" name="Rectangle 13">
                <a:extLst>
                  <a:ext uri="{FF2B5EF4-FFF2-40B4-BE49-F238E27FC236}">
                    <a16:creationId xmlns:a16="http://schemas.microsoft.com/office/drawing/2014/main" id="{EACB4190-8AB4-BD4B-B124-146D1FDC212D}"/>
                  </a:ext>
                </a:extLst>
              </p:cNvPr>
              <p:cNvSpPr/>
              <p:nvPr/>
            </p:nvSpPr>
            <p:spPr>
              <a:xfrm>
                <a:off x="358140" y="2582593"/>
                <a:ext cx="3390900" cy="704850"/>
              </a:xfrm>
              <a:prstGeom prst="rect">
                <a:avLst/>
              </a:prstGeom>
              <a:solidFill>
                <a:schemeClr val="accent6">
                  <a:lumMod val="20000"/>
                  <a:lumOff val="80000"/>
                </a:schemeClr>
              </a:solidFill>
              <a:ln>
                <a:solidFill>
                  <a:srgbClr val="3F73CF"/>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000" dirty="0">
                    <a:solidFill>
                      <a:srgbClr val="595959"/>
                    </a:solidFill>
                  </a:rPr>
                  <a:t>Enter your answer here…</a:t>
                </a:r>
              </a:p>
            </p:txBody>
          </p:sp>
          <p:sp>
            <p:nvSpPr>
              <p:cNvPr id="15" name="TextBox 14">
                <a:extLst>
                  <a:ext uri="{FF2B5EF4-FFF2-40B4-BE49-F238E27FC236}">
                    <a16:creationId xmlns:a16="http://schemas.microsoft.com/office/drawing/2014/main" id="{B366B9B9-3A6C-7EAF-54F5-37EE306619B9}"/>
                  </a:ext>
                </a:extLst>
              </p:cNvPr>
              <p:cNvSpPr txBox="1"/>
              <p:nvPr/>
            </p:nvSpPr>
            <p:spPr>
              <a:xfrm>
                <a:off x="459767" y="3252253"/>
                <a:ext cx="1780513" cy="246221"/>
              </a:xfrm>
              <a:prstGeom prst="rect">
                <a:avLst/>
              </a:prstGeom>
              <a:noFill/>
            </p:spPr>
            <p:txBody>
              <a:bodyPr wrap="square" rtlCol="0">
                <a:spAutoFit/>
              </a:bodyPr>
              <a:lstStyle/>
              <a:p>
                <a:r>
                  <a:rPr lang="en-GB" sz="1000" b="1" dirty="0">
                    <a:solidFill>
                      <a:srgbClr val="595959"/>
                    </a:solidFill>
                  </a:rPr>
                  <a:t>Disadvantages / Negatives</a:t>
                </a:r>
              </a:p>
            </p:txBody>
          </p:sp>
          <p:sp>
            <p:nvSpPr>
              <p:cNvPr id="16" name="Rectangle 15">
                <a:extLst>
                  <a:ext uri="{FF2B5EF4-FFF2-40B4-BE49-F238E27FC236}">
                    <a16:creationId xmlns:a16="http://schemas.microsoft.com/office/drawing/2014/main" id="{360CFD65-5F2E-35E1-051A-2471F22E2F5F}"/>
                  </a:ext>
                </a:extLst>
              </p:cNvPr>
              <p:cNvSpPr/>
              <p:nvPr/>
            </p:nvSpPr>
            <p:spPr>
              <a:xfrm>
                <a:off x="358140" y="3486381"/>
                <a:ext cx="3390900" cy="704850"/>
              </a:xfrm>
              <a:prstGeom prst="rect">
                <a:avLst/>
              </a:prstGeom>
              <a:solidFill>
                <a:srgbClr val="FFCCCC"/>
              </a:solidFill>
              <a:ln>
                <a:solidFill>
                  <a:srgbClr val="3F73CF"/>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000" dirty="0">
                    <a:solidFill>
                      <a:srgbClr val="595959"/>
                    </a:solidFill>
                  </a:rPr>
                  <a:t>Enter your answer here…</a:t>
                </a:r>
              </a:p>
            </p:txBody>
          </p:sp>
          <p:sp>
            <p:nvSpPr>
              <p:cNvPr id="17" name="TextBox 16">
                <a:extLst>
                  <a:ext uri="{FF2B5EF4-FFF2-40B4-BE49-F238E27FC236}">
                    <a16:creationId xmlns:a16="http://schemas.microsoft.com/office/drawing/2014/main" id="{36DCB1D2-25A0-228D-BDF1-CB6E27D58FB1}"/>
                  </a:ext>
                </a:extLst>
              </p:cNvPr>
              <p:cNvSpPr txBox="1"/>
              <p:nvPr/>
            </p:nvSpPr>
            <p:spPr>
              <a:xfrm>
                <a:off x="459767" y="4156041"/>
                <a:ext cx="1780513" cy="246221"/>
              </a:xfrm>
              <a:prstGeom prst="rect">
                <a:avLst/>
              </a:prstGeom>
              <a:noFill/>
            </p:spPr>
            <p:txBody>
              <a:bodyPr wrap="square" rtlCol="0">
                <a:spAutoFit/>
              </a:bodyPr>
              <a:lstStyle/>
              <a:p>
                <a:r>
                  <a:rPr lang="en-GB" sz="1000" b="1" dirty="0">
                    <a:solidFill>
                      <a:srgbClr val="595959"/>
                    </a:solidFill>
                  </a:rPr>
                  <a:t>Examples of typical usage</a:t>
                </a:r>
              </a:p>
            </p:txBody>
          </p:sp>
          <p:sp>
            <p:nvSpPr>
              <p:cNvPr id="18" name="Rectangle 17">
                <a:extLst>
                  <a:ext uri="{FF2B5EF4-FFF2-40B4-BE49-F238E27FC236}">
                    <a16:creationId xmlns:a16="http://schemas.microsoft.com/office/drawing/2014/main" id="{FBAA48AD-343E-F763-77C6-12F06C9BE5C1}"/>
                  </a:ext>
                </a:extLst>
              </p:cNvPr>
              <p:cNvSpPr/>
              <p:nvPr/>
            </p:nvSpPr>
            <p:spPr>
              <a:xfrm>
                <a:off x="358140" y="4390169"/>
                <a:ext cx="3390900" cy="458629"/>
              </a:xfrm>
              <a:prstGeom prst="rect">
                <a:avLst/>
              </a:prstGeom>
              <a:solidFill>
                <a:schemeClr val="bg1">
                  <a:lumMod val="95000"/>
                </a:schemeClr>
              </a:solidFill>
              <a:ln>
                <a:solidFill>
                  <a:srgbClr val="3F73CF"/>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000" dirty="0">
                    <a:solidFill>
                      <a:srgbClr val="595959"/>
                    </a:solidFill>
                  </a:rPr>
                  <a:t>Enter your answer here…</a:t>
                </a:r>
              </a:p>
            </p:txBody>
          </p:sp>
          <p:sp>
            <p:nvSpPr>
              <p:cNvPr id="19" name="TextBox 18">
                <a:extLst>
                  <a:ext uri="{FF2B5EF4-FFF2-40B4-BE49-F238E27FC236}">
                    <a16:creationId xmlns:a16="http://schemas.microsoft.com/office/drawing/2014/main" id="{E9E65259-0DF0-5114-FB3D-EE638B5C5E07}"/>
                  </a:ext>
                </a:extLst>
              </p:cNvPr>
              <p:cNvSpPr txBox="1"/>
              <p:nvPr/>
            </p:nvSpPr>
            <p:spPr>
              <a:xfrm>
                <a:off x="459767" y="4817628"/>
                <a:ext cx="1780513" cy="246221"/>
              </a:xfrm>
              <a:prstGeom prst="rect">
                <a:avLst/>
              </a:prstGeom>
              <a:noFill/>
            </p:spPr>
            <p:txBody>
              <a:bodyPr wrap="square" rtlCol="0">
                <a:spAutoFit/>
              </a:bodyPr>
              <a:lstStyle/>
              <a:p>
                <a:r>
                  <a:rPr lang="en-GB" sz="1000" b="1" dirty="0">
                    <a:solidFill>
                      <a:srgbClr val="595959"/>
                    </a:solidFill>
                  </a:rPr>
                  <a:t>Typical storage capacity range</a:t>
                </a:r>
              </a:p>
            </p:txBody>
          </p:sp>
          <p:sp>
            <p:nvSpPr>
              <p:cNvPr id="20" name="Rectangle 19">
                <a:extLst>
                  <a:ext uri="{FF2B5EF4-FFF2-40B4-BE49-F238E27FC236}">
                    <a16:creationId xmlns:a16="http://schemas.microsoft.com/office/drawing/2014/main" id="{6BD90537-7737-4EA8-2719-09B0FCDE7DB2}"/>
                  </a:ext>
                </a:extLst>
              </p:cNvPr>
              <p:cNvSpPr/>
              <p:nvPr/>
            </p:nvSpPr>
            <p:spPr>
              <a:xfrm>
                <a:off x="358140" y="5036516"/>
                <a:ext cx="3390900" cy="259385"/>
              </a:xfrm>
              <a:prstGeom prst="rect">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000" dirty="0">
                    <a:solidFill>
                      <a:srgbClr val="595959"/>
                    </a:solidFill>
                  </a:rPr>
                  <a:t>Enter your answer here…</a:t>
                </a:r>
              </a:p>
            </p:txBody>
          </p:sp>
        </p:grpSp>
      </p:grpSp>
    </p:spTree>
    <p:extLst>
      <p:ext uri="{BB962C8B-B14F-4D97-AF65-F5344CB8AC3E}">
        <p14:creationId xmlns:p14="http://schemas.microsoft.com/office/powerpoint/2010/main" val="35591384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
            <a:extLst>
              <a:ext uri="{FF2B5EF4-FFF2-40B4-BE49-F238E27FC236}">
                <a16:creationId xmlns:a16="http://schemas.microsoft.com/office/drawing/2014/main" id="{7D77D6FC-3D46-70FD-3CCE-68367F4484E1}"/>
              </a:ext>
            </a:extLst>
          </p:cNvPr>
          <p:cNvSpPr/>
          <p:nvPr/>
        </p:nvSpPr>
        <p:spPr>
          <a:xfrm>
            <a:off x="89650" y="89390"/>
            <a:ext cx="623688" cy="623688"/>
          </a:xfrm>
          <a:prstGeom prst="ellipse">
            <a:avLst/>
          </a:prstGeom>
          <a:no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2"/>
                </a:solidFill>
                <a:latin typeface="Century Gothic" panose="020B0502020202020204" pitchFamily="34" charset="0"/>
              </a:rPr>
              <a:t>5</a:t>
            </a:r>
          </a:p>
        </p:txBody>
      </p:sp>
      <p:sp>
        <p:nvSpPr>
          <p:cNvPr id="3" name="Title 1">
            <a:extLst>
              <a:ext uri="{FF2B5EF4-FFF2-40B4-BE49-F238E27FC236}">
                <a16:creationId xmlns:a16="http://schemas.microsoft.com/office/drawing/2014/main" id="{F42CA5E5-FE88-184A-0BD3-1BF09496D5D1}"/>
              </a:ext>
            </a:extLst>
          </p:cNvPr>
          <p:cNvSpPr txBox="1">
            <a:spLocks/>
          </p:cNvSpPr>
          <p:nvPr/>
        </p:nvSpPr>
        <p:spPr>
          <a:xfrm>
            <a:off x="740229" y="84272"/>
            <a:ext cx="9431382" cy="66466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400" b="1" dirty="0">
                <a:solidFill>
                  <a:srgbClr val="595959"/>
                </a:solidFill>
                <a:latin typeface="Century Gothic" panose="020B0502020202020204" pitchFamily="34" charset="0"/>
              </a:rPr>
              <a:t>Networks</a:t>
            </a:r>
          </a:p>
        </p:txBody>
      </p:sp>
      <p:sp>
        <p:nvSpPr>
          <p:cNvPr id="4" name="Content Placeholder 2">
            <a:extLst>
              <a:ext uri="{FF2B5EF4-FFF2-40B4-BE49-F238E27FC236}">
                <a16:creationId xmlns:a16="http://schemas.microsoft.com/office/drawing/2014/main" id="{80648CEB-14FE-E36D-BDD6-A9D4C51B08CD}"/>
              </a:ext>
            </a:extLst>
          </p:cNvPr>
          <p:cNvSpPr txBox="1">
            <a:spLocks/>
          </p:cNvSpPr>
          <p:nvPr/>
        </p:nvSpPr>
        <p:spPr>
          <a:xfrm>
            <a:off x="8449056" y="853313"/>
            <a:ext cx="3742944" cy="36283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600" b="1" dirty="0">
                <a:solidFill>
                  <a:srgbClr val="595959"/>
                </a:solidFill>
                <a:latin typeface="Century Gothic" panose="020B0502020202020204" pitchFamily="34" charset="0"/>
              </a:rPr>
              <a:t>Expected time to complete: 1 hour</a:t>
            </a:r>
          </a:p>
        </p:txBody>
      </p:sp>
      <p:pic>
        <p:nvPicPr>
          <p:cNvPr id="5" name="Picture 4">
            <a:extLst>
              <a:ext uri="{FF2B5EF4-FFF2-40B4-BE49-F238E27FC236}">
                <a16:creationId xmlns:a16="http://schemas.microsoft.com/office/drawing/2014/main" id="{75D97FEB-AAF6-1102-F66E-E08161ED91E1}"/>
              </a:ext>
            </a:extLst>
          </p:cNvPr>
          <p:cNvPicPr>
            <a:picLocks noChangeAspect="1"/>
          </p:cNvPicPr>
          <p:nvPr/>
        </p:nvPicPr>
        <p:blipFill>
          <a:blip r:embed="rId2"/>
          <a:stretch>
            <a:fillRect/>
          </a:stretch>
        </p:blipFill>
        <p:spPr>
          <a:xfrm>
            <a:off x="-789012" y="2041600"/>
            <a:ext cx="562541" cy="762931"/>
          </a:xfrm>
          <a:prstGeom prst="rect">
            <a:avLst/>
          </a:prstGeom>
        </p:spPr>
      </p:pic>
      <p:pic>
        <p:nvPicPr>
          <p:cNvPr id="7" name="Picture 6">
            <a:extLst>
              <a:ext uri="{FF2B5EF4-FFF2-40B4-BE49-F238E27FC236}">
                <a16:creationId xmlns:a16="http://schemas.microsoft.com/office/drawing/2014/main" id="{C057C6BE-271C-9C16-7B92-CE4611FBA905}"/>
              </a:ext>
            </a:extLst>
          </p:cNvPr>
          <p:cNvPicPr>
            <a:picLocks noChangeAspect="1"/>
          </p:cNvPicPr>
          <p:nvPr/>
        </p:nvPicPr>
        <p:blipFill>
          <a:blip r:embed="rId3"/>
          <a:stretch>
            <a:fillRect/>
          </a:stretch>
        </p:blipFill>
        <p:spPr>
          <a:xfrm>
            <a:off x="-743515" y="3031581"/>
            <a:ext cx="471545" cy="336388"/>
          </a:xfrm>
          <a:prstGeom prst="rect">
            <a:avLst/>
          </a:prstGeom>
        </p:spPr>
      </p:pic>
      <p:pic>
        <p:nvPicPr>
          <p:cNvPr id="8" name="Picture 7">
            <a:extLst>
              <a:ext uri="{FF2B5EF4-FFF2-40B4-BE49-F238E27FC236}">
                <a16:creationId xmlns:a16="http://schemas.microsoft.com/office/drawing/2014/main" id="{745D9423-AE8A-FA3E-446D-2FC06DBA8E79}"/>
              </a:ext>
            </a:extLst>
          </p:cNvPr>
          <p:cNvPicPr>
            <a:picLocks noChangeAspect="1"/>
          </p:cNvPicPr>
          <p:nvPr/>
        </p:nvPicPr>
        <p:blipFill>
          <a:blip r:embed="rId4"/>
          <a:stretch>
            <a:fillRect/>
          </a:stretch>
        </p:blipFill>
        <p:spPr>
          <a:xfrm>
            <a:off x="-764390" y="3463253"/>
            <a:ext cx="626581" cy="600106"/>
          </a:xfrm>
          <a:prstGeom prst="rect">
            <a:avLst/>
          </a:prstGeom>
        </p:spPr>
      </p:pic>
      <p:pic>
        <p:nvPicPr>
          <p:cNvPr id="9" name="Picture 8">
            <a:extLst>
              <a:ext uri="{FF2B5EF4-FFF2-40B4-BE49-F238E27FC236}">
                <a16:creationId xmlns:a16="http://schemas.microsoft.com/office/drawing/2014/main" id="{31C8A4FE-2032-EBBC-3676-2AB4D50D30D5}"/>
              </a:ext>
            </a:extLst>
          </p:cNvPr>
          <p:cNvPicPr>
            <a:picLocks noChangeAspect="1"/>
          </p:cNvPicPr>
          <p:nvPr/>
        </p:nvPicPr>
        <p:blipFill>
          <a:blip r:embed="rId5"/>
          <a:stretch>
            <a:fillRect/>
          </a:stretch>
        </p:blipFill>
        <p:spPr>
          <a:xfrm>
            <a:off x="-747877" y="4098295"/>
            <a:ext cx="511593" cy="234699"/>
          </a:xfrm>
          <a:prstGeom prst="rect">
            <a:avLst/>
          </a:prstGeom>
        </p:spPr>
      </p:pic>
      <p:pic>
        <p:nvPicPr>
          <p:cNvPr id="10" name="Picture 9">
            <a:extLst>
              <a:ext uri="{FF2B5EF4-FFF2-40B4-BE49-F238E27FC236}">
                <a16:creationId xmlns:a16="http://schemas.microsoft.com/office/drawing/2014/main" id="{7F5291C7-06A5-7F6B-DFCD-6CF416222DDB}"/>
              </a:ext>
            </a:extLst>
          </p:cNvPr>
          <p:cNvPicPr>
            <a:picLocks noChangeAspect="1"/>
          </p:cNvPicPr>
          <p:nvPr/>
        </p:nvPicPr>
        <p:blipFill>
          <a:blip r:embed="rId6"/>
          <a:stretch>
            <a:fillRect/>
          </a:stretch>
        </p:blipFill>
        <p:spPr>
          <a:xfrm>
            <a:off x="-729374" y="4494182"/>
            <a:ext cx="556549" cy="567680"/>
          </a:xfrm>
          <a:prstGeom prst="rect">
            <a:avLst/>
          </a:prstGeom>
        </p:spPr>
      </p:pic>
      <p:pic>
        <p:nvPicPr>
          <p:cNvPr id="11" name="Picture 10">
            <a:extLst>
              <a:ext uri="{FF2B5EF4-FFF2-40B4-BE49-F238E27FC236}">
                <a16:creationId xmlns:a16="http://schemas.microsoft.com/office/drawing/2014/main" id="{A04A51C2-7753-947E-0011-B03632436913}"/>
              </a:ext>
            </a:extLst>
          </p:cNvPr>
          <p:cNvPicPr>
            <a:picLocks noChangeAspect="1"/>
          </p:cNvPicPr>
          <p:nvPr/>
        </p:nvPicPr>
        <p:blipFill>
          <a:blip r:embed="rId7"/>
          <a:stretch>
            <a:fillRect/>
          </a:stretch>
        </p:blipFill>
        <p:spPr>
          <a:xfrm>
            <a:off x="-750869" y="5235297"/>
            <a:ext cx="578043" cy="516268"/>
          </a:xfrm>
          <a:prstGeom prst="rect">
            <a:avLst/>
          </a:prstGeom>
        </p:spPr>
      </p:pic>
      <p:pic>
        <p:nvPicPr>
          <p:cNvPr id="13" name="Picture 12">
            <a:extLst>
              <a:ext uri="{FF2B5EF4-FFF2-40B4-BE49-F238E27FC236}">
                <a16:creationId xmlns:a16="http://schemas.microsoft.com/office/drawing/2014/main" id="{108B73F5-88B6-986D-0D28-E4913E257F65}"/>
              </a:ext>
            </a:extLst>
          </p:cNvPr>
          <p:cNvPicPr>
            <a:picLocks noChangeAspect="1"/>
          </p:cNvPicPr>
          <p:nvPr/>
        </p:nvPicPr>
        <p:blipFill>
          <a:blip r:embed="rId8"/>
          <a:stretch>
            <a:fillRect/>
          </a:stretch>
        </p:blipFill>
        <p:spPr>
          <a:xfrm>
            <a:off x="-1013345" y="5492685"/>
            <a:ext cx="1102995" cy="1175244"/>
          </a:xfrm>
          <a:prstGeom prst="rect">
            <a:avLst/>
          </a:prstGeom>
          <a:effectLst>
            <a:softEdge rad="317500"/>
          </a:effectLst>
        </p:spPr>
      </p:pic>
      <p:sp>
        <p:nvSpPr>
          <p:cNvPr id="16" name="TextBox 15">
            <a:extLst>
              <a:ext uri="{FF2B5EF4-FFF2-40B4-BE49-F238E27FC236}">
                <a16:creationId xmlns:a16="http://schemas.microsoft.com/office/drawing/2014/main" id="{03F6875F-7F83-AD69-5B9D-4610B7AEC1D5}"/>
              </a:ext>
            </a:extLst>
          </p:cNvPr>
          <p:cNvSpPr txBox="1"/>
          <p:nvPr/>
        </p:nvSpPr>
        <p:spPr>
          <a:xfrm>
            <a:off x="89650" y="896232"/>
            <a:ext cx="8520950" cy="2308324"/>
          </a:xfrm>
          <a:prstGeom prst="rect">
            <a:avLst/>
          </a:prstGeom>
          <a:noFill/>
        </p:spPr>
        <p:txBody>
          <a:bodyPr wrap="square" rtlCol="0">
            <a:spAutoFit/>
          </a:bodyPr>
          <a:lstStyle/>
          <a:p>
            <a:r>
              <a:rPr kumimoji="0" lang="en-GB" sz="1200" b="0" i="0" u="none" strike="noStrike" kern="1200" cap="none" spc="0" normalizeH="0" baseline="0" noProof="0" dirty="0">
                <a:ln>
                  <a:noFill/>
                </a:ln>
                <a:solidFill>
                  <a:srgbClr val="595959"/>
                </a:solidFill>
                <a:effectLst/>
                <a:uLnTx/>
                <a:uFillTx/>
                <a:latin typeface="Calibri"/>
                <a:ea typeface="+mn-ea"/>
                <a:cs typeface="+mn-cs"/>
              </a:rPr>
              <a:t>A LAN (Local </a:t>
            </a:r>
            <a:r>
              <a:rPr lang="en-GB" sz="1200" dirty="0">
                <a:solidFill>
                  <a:srgbClr val="595959"/>
                </a:solidFill>
                <a:latin typeface="Calibri"/>
              </a:rPr>
              <a:t>A</a:t>
            </a:r>
            <a:r>
              <a:rPr kumimoji="0" lang="en-GB" sz="1200" b="0" i="0" u="none" strike="noStrike" kern="1200" cap="none" spc="0" normalizeH="0" baseline="0" noProof="0" dirty="0">
                <a:ln>
                  <a:noFill/>
                </a:ln>
                <a:solidFill>
                  <a:srgbClr val="595959"/>
                </a:solidFill>
                <a:effectLst/>
                <a:uLnTx/>
                <a:uFillTx/>
                <a:latin typeface="Calibri"/>
                <a:ea typeface="+mn-ea"/>
                <a:cs typeface="+mn-cs"/>
              </a:rPr>
              <a:t>rea </a:t>
            </a:r>
            <a:r>
              <a:rPr lang="en-GB" sz="1200" dirty="0">
                <a:solidFill>
                  <a:srgbClr val="595959"/>
                </a:solidFill>
                <a:latin typeface="Calibri"/>
              </a:rPr>
              <a:t>N</a:t>
            </a:r>
            <a:r>
              <a:rPr kumimoji="0" lang="en-GB" sz="1200" b="0" i="0" u="none" strike="noStrike" kern="1200" cap="none" spc="0" normalizeH="0" baseline="0" noProof="0" dirty="0" err="1">
                <a:ln>
                  <a:noFill/>
                </a:ln>
                <a:solidFill>
                  <a:srgbClr val="595959"/>
                </a:solidFill>
                <a:effectLst/>
                <a:uLnTx/>
                <a:uFillTx/>
                <a:latin typeface="Calibri"/>
                <a:ea typeface="+mn-ea"/>
                <a:cs typeface="+mn-cs"/>
              </a:rPr>
              <a:t>etwork</a:t>
            </a:r>
            <a:r>
              <a:rPr kumimoji="0" lang="en-GB" sz="1200" b="0" i="0" u="none" strike="noStrike" kern="1200" cap="none" spc="0" normalizeH="0" baseline="0" noProof="0" dirty="0">
                <a:ln>
                  <a:noFill/>
                </a:ln>
                <a:solidFill>
                  <a:srgbClr val="595959"/>
                </a:solidFill>
                <a:effectLst/>
                <a:uLnTx/>
                <a:uFillTx/>
                <a:latin typeface="Calibri"/>
                <a:ea typeface="+mn-ea"/>
                <a:cs typeface="+mn-cs"/>
              </a:rPr>
              <a:t>) has lots of different components that make up a network.  The layout of devices in the network is called the Topology.  Remember that networks can either be Peer-to-Peer or Client-Server based!</a:t>
            </a:r>
          </a:p>
          <a:p>
            <a:endParaRPr lang="en-GB" sz="1200" dirty="0">
              <a:solidFill>
                <a:srgbClr val="595959"/>
              </a:solidFill>
              <a:latin typeface="Calibri"/>
            </a:endParaRPr>
          </a:p>
          <a:p>
            <a:r>
              <a:rPr lang="en-GB" sz="1200" b="1" dirty="0">
                <a:solidFill>
                  <a:srgbClr val="595959"/>
                </a:solidFill>
                <a:latin typeface="Calibri"/>
              </a:rPr>
              <a:t>a) </a:t>
            </a:r>
            <a:r>
              <a:rPr lang="en-GB" sz="1200" dirty="0">
                <a:solidFill>
                  <a:srgbClr val="595959"/>
                </a:solidFill>
                <a:latin typeface="Calibri"/>
              </a:rPr>
              <a:t>Using the components provided, create a topology diagram for a Client-Server based LAN network that has the following criteria:</a:t>
            </a:r>
          </a:p>
          <a:p>
            <a:pPr marL="171450" indent="-171450">
              <a:buFont typeface="Wingdings" panose="05000000000000000000" pitchFamily="2" charset="2"/>
              <a:buChar char="ü"/>
            </a:pPr>
            <a:r>
              <a:rPr lang="en-GB" sz="1200" dirty="0">
                <a:solidFill>
                  <a:srgbClr val="595959"/>
                </a:solidFill>
                <a:latin typeface="Calibri"/>
              </a:rPr>
              <a:t>5 Desktop PCs connected to a Switch using Ethernet cables</a:t>
            </a:r>
          </a:p>
          <a:p>
            <a:pPr marL="171450" indent="-171450">
              <a:buFont typeface="Wingdings" panose="05000000000000000000" pitchFamily="2" charset="2"/>
              <a:buChar char="ü"/>
            </a:pPr>
            <a:r>
              <a:rPr lang="en-GB" sz="1200" dirty="0">
                <a:solidFill>
                  <a:srgbClr val="595959"/>
                </a:solidFill>
                <a:latin typeface="Calibri"/>
              </a:rPr>
              <a:t>2 Laptops connected to a WAP</a:t>
            </a:r>
          </a:p>
          <a:p>
            <a:pPr marL="171450" indent="-171450">
              <a:buFont typeface="Wingdings" panose="05000000000000000000" pitchFamily="2" charset="2"/>
              <a:buChar char="ü"/>
            </a:pPr>
            <a:r>
              <a:rPr lang="en-GB" sz="1200" dirty="0">
                <a:solidFill>
                  <a:srgbClr val="595959"/>
                </a:solidFill>
                <a:latin typeface="Calibri"/>
              </a:rPr>
              <a:t>1 Printer connected to the Switch using Ethernet cables</a:t>
            </a:r>
          </a:p>
          <a:p>
            <a:pPr marL="171450" indent="-171450">
              <a:buFont typeface="Wingdings" panose="05000000000000000000" pitchFamily="2" charset="2"/>
              <a:buChar char="ü"/>
            </a:pPr>
            <a:r>
              <a:rPr lang="en-GB" sz="1200" dirty="0">
                <a:solidFill>
                  <a:srgbClr val="595959"/>
                </a:solidFill>
                <a:latin typeface="Calibri"/>
              </a:rPr>
              <a:t>A central server connected to the Switch</a:t>
            </a:r>
          </a:p>
          <a:p>
            <a:pPr marL="171450" indent="-171450">
              <a:buFont typeface="Wingdings" panose="05000000000000000000" pitchFamily="2" charset="2"/>
              <a:buChar char="ü"/>
            </a:pPr>
            <a:r>
              <a:rPr lang="en-GB" sz="1200" dirty="0">
                <a:solidFill>
                  <a:srgbClr val="595959"/>
                </a:solidFill>
                <a:latin typeface="Calibri"/>
              </a:rPr>
              <a:t>A single Router connected to the Server to access the Internet</a:t>
            </a:r>
          </a:p>
          <a:p>
            <a:pPr marL="171450" indent="-171450">
              <a:buFont typeface="Wingdings" panose="05000000000000000000" pitchFamily="2" charset="2"/>
              <a:buChar char="ü"/>
            </a:pPr>
            <a:r>
              <a:rPr lang="en-GB" sz="1200" dirty="0">
                <a:solidFill>
                  <a:srgbClr val="595959"/>
                </a:solidFill>
                <a:latin typeface="Calibri"/>
              </a:rPr>
              <a:t>A Firewall device that sits between the Server and the Router</a:t>
            </a:r>
          </a:p>
          <a:p>
            <a:pPr marL="171450" indent="-171450">
              <a:buFont typeface="Wingdings" panose="05000000000000000000" pitchFamily="2" charset="2"/>
              <a:buChar char="ü"/>
            </a:pPr>
            <a:endParaRPr lang="en-GB" sz="1200" dirty="0">
              <a:solidFill>
                <a:srgbClr val="595959"/>
              </a:solidFill>
              <a:latin typeface="Calibri"/>
            </a:endParaRPr>
          </a:p>
          <a:p>
            <a:r>
              <a:rPr lang="en-GB" sz="1200" b="1" dirty="0">
                <a:solidFill>
                  <a:srgbClr val="595959"/>
                </a:solidFill>
                <a:latin typeface="Calibri"/>
              </a:rPr>
              <a:t>b) </a:t>
            </a:r>
            <a:r>
              <a:rPr lang="en-GB" sz="1200" dirty="0">
                <a:solidFill>
                  <a:srgbClr val="595959"/>
                </a:solidFill>
                <a:latin typeface="Calibri"/>
              </a:rPr>
              <a:t>Annotate the topology diagram to explain the purpose of each type of device used in the network. </a:t>
            </a:r>
          </a:p>
        </p:txBody>
      </p:sp>
      <p:pic>
        <p:nvPicPr>
          <p:cNvPr id="19" name="Picture 18">
            <a:extLst>
              <a:ext uri="{FF2B5EF4-FFF2-40B4-BE49-F238E27FC236}">
                <a16:creationId xmlns:a16="http://schemas.microsoft.com/office/drawing/2014/main" id="{AA44A3FC-056B-CA8C-F35D-B226A66C03D5}"/>
              </a:ext>
            </a:extLst>
          </p:cNvPr>
          <p:cNvPicPr>
            <a:picLocks noChangeAspect="1"/>
          </p:cNvPicPr>
          <p:nvPr/>
        </p:nvPicPr>
        <p:blipFill>
          <a:blip r:embed="rId9"/>
          <a:stretch>
            <a:fillRect/>
          </a:stretch>
        </p:blipFill>
        <p:spPr>
          <a:xfrm>
            <a:off x="-847375" y="1797444"/>
            <a:ext cx="792549" cy="304826"/>
          </a:xfrm>
          <a:prstGeom prst="rect">
            <a:avLst/>
          </a:prstGeom>
        </p:spPr>
      </p:pic>
      <p:cxnSp>
        <p:nvCxnSpPr>
          <p:cNvPr id="21" name="Straight Connector 20">
            <a:extLst>
              <a:ext uri="{FF2B5EF4-FFF2-40B4-BE49-F238E27FC236}">
                <a16:creationId xmlns:a16="http://schemas.microsoft.com/office/drawing/2014/main" id="{03376074-ED6A-A564-A539-1182DC337AA4}"/>
              </a:ext>
            </a:extLst>
          </p:cNvPr>
          <p:cNvCxnSpPr/>
          <p:nvPr/>
        </p:nvCxnSpPr>
        <p:spPr>
          <a:xfrm>
            <a:off x="-1366463" y="6540929"/>
            <a:ext cx="1311637" cy="0"/>
          </a:xfrm>
          <a:prstGeom prst="line">
            <a:avLst/>
          </a:prstGeom>
          <a:ln w="5715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0D521460-F5FF-111B-903B-A470080E10E8}"/>
              </a:ext>
            </a:extLst>
          </p:cNvPr>
          <p:cNvCxnSpPr/>
          <p:nvPr/>
        </p:nvCxnSpPr>
        <p:spPr>
          <a:xfrm>
            <a:off x="-1372493" y="6769528"/>
            <a:ext cx="1311637" cy="0"/>
          </a:xfrm>
          <a:prstGeom prst="line">
            <a:avLst/>
          </a:prstGeom>
          <a:ln w="57150">
            <a:solidFill>
              <a:srgbClr val="000000"/>
            </a:solidFill>
            <a:prstDash val="sysDot"/>
          </a:ln>
        </p:spPr>
        <p:style>
          <a:lnRef idx="1">
            <a:schemeClr val="accent1"/>
          </a:lnRef>
          <a:fillRef idx="0">
            <a:schemeClr val="accent1"/>
          </a:fillRef>
          <a:effectRef idx="0">
            <a:schemeClr val="accent1"/>
          </a:effectRef>
          <a:fontRef idx="minor">
            <a:schemeClr val="tx1"/>
          </a:fontRef>
        </p:style>
      </p:cxnSp>
      <p:sp>
        <p:nvSpPr>
          <p:cNvPr id="24" name="TextBox 23">
            <a:extLst>
              <a:ext uri="{FF2B5EF4-FFF2-40B4-BE49-F238E27FC236}">
                <a16:creationId xmlns:a16="http://schemas.microsoft.com/office/drawing/2014/main" id="{D1351891-A64D-3A6C-CC07-97AD3B2F9F41}"/>
              </a:ext>
            </a:extLst>
          </p:cNvPr>
          <p:cNvSpPr txBox="1"/>
          <p:nvPr/>
        </p:nvSpPr>
        <p:spPr>
          <a:xfrm>
            <a:off x="-2677738" y="6437096"/>
            <a:ext cx="1311275" cy="461665"/>
          </a:xfrm>
          <a:prstGeom prst="rect">
            <a:avLst/>
          </a:prstGeom>
          <a:noFill/>
        </p:spPr>
        <p:txBody>
          <a:bodyPr wrap="square">
            <a:spAutoFit/>
          </a:bodyPr>
          <a:lstStyle/>
          <a:p>
            <a:pPr algn="r"/>
            <a:r>
              <a:rPr lang="en-GB" sz="1200" b="1" dirty="0">
                <a:solidFill>
                  <a:srgbClr val="595959"/>
                </a:solidFill>
                <a:latin typeface="Calibri"/>
              </a:rPr>
              <a:t>Ethernet Cable =</a:t>
            </a:r>
          </a:p>
          <a:p>
            <a:pPr algn="r"/>
            <a:r>
              <a:rPr lang="en-GB" sz="1200" b="1" dirty="0">
                <a:solidFill>
                  <a:srgbClr val="595959"/>
                </a:solidFill>
                <a:latin typeface="Calibri"/>
              </a:rPr>
              <a:t>Wireless (Wi-Fi) =</a:t>
            </a:r>
            <a:endParaRPr lang="en-GB" sz="1200" b="1" dirty="0"/>
          </a:p>
        </p:txBody>
      </p:sp>
    </p:spTree>
    <p:extLst>
      <p:ext uri="{BB962C8B-B14F-4D97-AF65-F5344CB8AC3E}">
        <p14:creationId xmlns:p14="http://schemas.microsoft.com/office/powerpoint/2010/main" val="12660458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
            <a:extLst>
              <a:ext uri="{FF2B5EF4-FFF2-40B4-BE49-F238E27FC236}">
                <a16:creationId xmlns:a16="http://schemas.microsoft.com/office/drawing/2014/main" id="{7D77D6FC-3D46-70FD-3CCE-68367F4484E1}"/>
              </a:ext>
            </a:extLst>
          </p:cNvPr>
          <p:cNvSpPr/>
          <p:nvPr/>
        </p:nvSpPr>
        <p:spPr>
          <a:xfrm>
            <a:off x="89650" y="89390"/>
            <a:ext cx="623688" cy="623688"/>
          </a:xfrm>
          <a:prstGeom prst="ellipse">
            <a:avLst/>
          </a:prstGeom>
          <a:no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2"/>
                </a:solidFill>
                <a:latin typeface="Century Gothic" panose="020B0502020202020204" pitchFamily="34" charset="0"/>
              </a:rPr>
              <a:t>6</a:t>
            </a:r>
          </a:p>
        </p:txBody>
      </p:sp>
      <p:sp>
        <p:nvSpPr>
          <p:cNvPr id="3" name="Title 1">
            <a:extLst>
              <a:ext uri="{FF2B5EF4-FFF2-40B4-BE49-F238E27FC236}">
                <a16:creationId xmlns:a16="http://schemas.microsoft.com/office/drawing/2014/main" id="{F42CA5E5-FE88-184A-0BD3-1BF09496D5D1}"/>
              </a:ext>
            </a:extLst>
          </p:cNvPr>
          <p:cNvSpPr txBox="1">
            <a:spLocks/>
          </p:cNvSpPr>
          <p:nvPr/>
        </p:nvSpPr>
        <p:spPr>
          <a:xfrm>
            <a:off x="740229" y="84272"/>
            <a:ext cx="9431382" cy="66466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400" b="1" dirty="0">
                <a:solidFill>
                  <a:srgbClr val="595959"/>
                </a:solidFill>
                <a:latin typeface="Century Gothic" panose="020B0502020202020204" pitchFamily="34" charset="0"/>
              </a:rPr>
              <a:t>Binary &amp; Hex</a:t>
            </a:r>
          </a:p>
        </p:txBody>
      </p:sp>
      <p:sp>
        <p:nvSpPr>
          <p:cNvPr id="4" name="Content Placeholder 2">
            <a:extLst>
              <a:ext uri="{FF2B5EF4-FFF2-40B4-BE49-F238E27FC236}">
                <a16:creationId xmlns:a16="http://schemas.microsoft.com/office/drawing/2014/main" id="{74004663-E34C-0ABC-1363-1D4070A9F96A}"/>
              </a:ext>
            </a:extLst>
          </p:cNvPr>
          <p:cNvSpPr txBox="1">
            <a:spLocks/>
          </p:cNvSpPr>
          <p:nvPr/>
        </p:nvSpPr>
        <p:spPr>
          <a:xfrm>
            <a:off x="8449056" y="853313"/>
            <a:ext cx="3742944" cy="36283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600" b="1" dirty="0">
                <a:solidFill>
                  <a:srgbClr val="595959"/>
                </a:solidFill>
                <a:latin typeface="Century Gothic" panose="020B0502020202020204" pitchFamily="34" charset="0"/>
              </a:rPr>
              <a:t>Expected time to complete: ½ hour</a:t>
            </a:r>
          </a:p>
        </p:txBody>
      </p:sp>
      <p:sp>
        <p:nvSpPr>
          <p:cNvPr id="5" name="TextBox 4">
            <a:extLst>
              <a:ext uri="{FF2B5EF4-FFF2-40B4-BE49-F238E27FC236}">
                <a16:creationId xmlns:a16="http://schemas.microsoft.com/office/drawing/2014/main" id="{98F3E669-DFF5-95AA-7B2D-3C222E1B3AA7}"/>
              </a:ext>
            </a:extLst>
          </p:cNvPr>
          <p:cNvSpPr txBox="1"/>
          <p:nvPr/>
        </p:nvSpPr>
        <p:spPr>
          <a:xfrm>
            <a:off x="89650" y="896232"/>
            <a:ext cx="8137133" cy="461665"/>
          </a:xfrm>
          <a:prstGeom prst="rect">
            <a:avLst/>
          </a:prstGeom>
          <a:noFill/>
        </p:spPr>
        <p:txBody>
          <a:bodyPr wrap="square" rtlCol="0">
            <a:spAutoFit/>
          </a:bodyPr>
          <a:lstStyle/>
          <a:p>
            <a:r>
              <a:rPr kumimoji="0" lang="en-GB" sz="1200" b="0" i="0" u="none" strike="noStrike" kern="1200" cap="none" spc="0" normalizeH="0" baseline="0" noProof="0" dirty="0">
                <a:ln>
                  <a:noFill/>
                </a:ln>
                <a:solidFill>
                  <a:srgbClr val="595959"/>
                </a:solidFill>
                <a:effectLst/>
                <a:uLnTx/>
                <a:uFillTx/>
                <a:latin typeface="Calibri"/>
                <a:ea typeface="+mn-ea"/>
                <a:cs typeface="+mn-cs"/>
              </a:rPr>
              <a:t>Complete the following questions to practice and revise what you already know about Binary and Hexadecimal number systems.</a:t>
            </a:r>
          </a:p>
          <a:p>
            <a:r>
              <a:rPr lang="en-GB" sz="1200" dirty="0">
                <a:solidFill>
                  <a:srgbClr val="595959"/>
                </a:solidFill>
                <a:latin typeface="Calibri"/>
              </a:rPr>
              <a:t>You can complete on paper and add a photo of your work if it is easier.  Make sure you show your workings for each question.</a:t>
            </a:r>
            <a:endParaRPr lang="en-GB" dirty="0"/>
          </a:p>
        </p:txBody>
      </p:sp>
      <p:sp>
        <p:nvSpPr>
          <p:cNvPr id="6" name="TextBox 5">
            <a:extLst>
              <a:ext uri="{FF2B5EF4-FFF2-40B4-BE49-F238E27FC236}">
                <a16:creationId xmlns:a16="http://schemas.microsoft.com/office/drawing/2014/main" id="{BE11B4A0-A50E-C596-EB68-03D577674E1C}"/>
              </a:ext>
            </a:extLst>
          </p:cNvPr>
          <p:cNvSpPr txBox="1"/>
          <p:nvPr/>
        </p:nvSpPr>
        <p:spPr>
          <a:xfrm>
            <a:off x="79719" y="1385971"/>
            <a:ext cx="3731994" cy="307777"/>
          </a:xfrm>
          <a:prstGeom prst="rect">
            <a:avLst/>
          </a:prstGeom>
          <a:noFill/>
        </p:spPr>
        <p:txBody>
          <a:bodyPr wrap="square" rtlCol="0">
            <a:spAutoFit/>
          </a:bodyPr>
          <a:lstStyle/>
          <a:p>
            <a:r>
              <a:rPr kumimoji="0" lang="en-GB" sz="1400" b="1" i="0" u="none" strike="noStrike" kern="1200" cap="none" spc="0" normalizeH="0" baseline="0" noProof="0" dirty="0">
                <a:ln>
                  <a:noFill/>
                </a:ln>
                <a:solidFill>
                  <a:srgbClr val="595959"/>
                </a:solidFill>
                <a:effectLst/>
                <a:uLnTx/>
                <a:uFillTx/>
                <a:latin typeface="Calibri"/>
                <a:ea typeface="+mn-ea"/>
                <a:cs typeface="+mn-cs"/>
              </a:rPr>
              <a:t>1) Convert the following from Binary to Denary</a:t>
            </a:r>
          </a:p>
        </p:txBody>
      </p:sp>
      <p:sp>
        <p:nvSpPr>
          <p:cNvPr id="7" name="TextBox 6">
            <a:extLst>
              <a:ext uri="{FF2B5EF4-FFF2-40B4-BE49-F238E27FC236}">
                <a16:creationId xmlns:a16="http://schemas.microsoft.com/office/drawing/2014/main" id="{922AABF6-626F-39B7-B1A4-BB786ED6F3E7}"/>
              </a:ext>
            </a:extLst>
          </p:cNvPr>
          <p:cNvSpPr txBox="1"/>
          <p:nvPr/>
        </p:nvSpPr>
        <p:spPr>
          <a:xfrm>
            <a:off x="49698" y="1723013"/>
            <a:ext cx="3917271" cy="1600438"/>
          </a:xfrm>
          <a:prstGeom prst="rect">
            <a:avLst/>
          </a:prstGeom>
          <a:noFill/>
        </p:spPr>
        <p:txBody>
          <a:bodyPr wrap="square" rtlCol="0">
            <a:spAutoFit/>
          </a:bodyPr>
          <a:lstStyle/>
          <a:p>
            <a:pPr marL="342900" indent="-342900">
              <a:buAutoNum type="alphaLcParenR"/>
            </a:pPr>
            <a:r>
              <a:rPr lang="en-GB" sz="1400" dirty="0">
                <a:solidFill>
                  <a:srgbClr val="595959"/>
                </a:solidFill>
                <a:latin typeface="Calibri"/>
              </a:rPr>
              <a:t>01101010</a:t>
            </a:r>
            <a:br>
              <a:rPr lang="en-GB" sz="1400" dirty="0">
                <a:solidFill>
                  <a:srgbClr val="595959"/>
                </a:solidFill>
                <a:latin typeface="Calibri"/>
              </a:rPr>
            </a:br>
            <a:br>
              <a:rPr lang="en-GB" sz="1400" dirty="0">
                <a:solidFill>
                  <a:srgbClr val="595959"/>
                </a:solidFill>
                <a:latin typeface="Calibri"/>
              </a:rPr>
            </a:br>
            <a:endParaRPr lang="en-GB" sz="1400" dirty="0">
              <a:solidFill>
                <a:srgbClr val="595959"/>
              </a:solidFill>
              <a:latin typeface="Calibri"/>
            </a:endParaRPr>
          </a:p>
          <a:p>
            <a:pPr marL="342900" indent="-342900">
              <a:buAutoNum type="alphaLcParenR"/>
            </a:pPr>
            <a:r>
              <a:rPr lang="en-GB" sz="1400" dirty="0">
                <a:solidFill>
                  <a:srgbClr val="595959"/>
                </a:solidFill>
                <a:latin typeface="Calibri"/>
              </a:rPr>
              <a:t>11010110</a:t>
            </a:r>
            <a:br>
              <a:rPr lang="en-GB" sz="1400" dirty="0">
                <a:solidFill>
                  <a:srgbClr val="595959"/>
                </a:solidFill>
                <a:latin typeface="Calibri"/>
              </a:rPr>
            </a:br>
            <a:br>
              <a:rPr lang="en-GB" sz="1400" dirty="0">
                <a:solidFill>
                  <a:srgbClr val="595959"/>
                </a:solidFill>
                <a:latin typeface="Calibri"/>
              </a:rPr>
            </a:br>
            <a:endParaRPr lang="en-GB" sz="1400" dirty="0">
              <a:solidFill>
                <a:srgbClr val="595959"/>
              </a:solidFill>
              <a:latin typeface="Calibri"/>
            </a:endParaRPr>
          </a:p>
          <a:p>
            <a:pPr marL="342900" indent="-342900">
              <a:buAutoNum type="alphaLcParenR"/>
            </a:pPr>
            <a:r>
              <a:rPr lang="en-GB" sz="1400" dirty="0">
                <a:solidFill>
                  <a:srgbClr val="595959"/>
                </a:solidFill>
                <a:latin typeface="Calibri"/>
              </a:rPr>
              <a:t>1 11101011 </a:t>
            </a:r>
          </a:p>
        </p:txBody>
      </p:sp>
      <p:sp>
        <p:nvSpPr>
          <p:cNvPr id="8" name="TextBox 7">
            <a:extLst>
              <a:ext uri="{FF2B5EF4-FFF2-40B4-BE49-F238E27FC236}">
                <a16:creationId xmlns:a16="http://schemas.microsoft.com/office/drawing/2014/main" id="{790CEF9C-FAC5-E87B-8EEF-88722836D0C6}"/>
              </a:ext>
            </a:extLst>
          </p:cNvPr>
          <p:cNvSpPr txBox="1"/>
          <p:nvPr/>
        </p:nvSpPr>
        <p:spPr>
          <a:xfrm>
            <a:off x="89650" y="3863854"/>
            <a:ext cx="3731994" cy="307777"/>
          </a:xfrm>
          <a:prstGeom prst="rect">
            <a:avLst/>
          </a:prstGeom>
          <a:noFill/>
        </p:spPr>
        <p:txBody>
          <a:bodyPr wrap="square" rtlCol="0">
            <a:spAutoFit/>
          </a:bodyPr>
          <a:lstStyle/>
          <a:p>
            <a:r>
              <a:rPr kumimoji="0" lang="en-GB" sz="1400" b="1" i="0" u="none" strike="noStrike" kern="1200" cap="none" spc="0" normalizeH="0" baseline="0" noProof="0" dirty="0">
                <a:ln>
                  <a:noFill/>
                </a:ln>
                <a:solidFill>
                  <a:srgbClr val="595959"/>
                </a:solidFill>
                <a:effectLst/>
                <a:uLnTx/>
                <a:uFillTx/>
                <a:latin typeface="Calibri"/>
                <a:ea typeface="+mn-ea"/>
                <a:cs typeface="+mn-cs"/>
              </a:rPr>
              <a:t>2) Convert the following from Denary to Binary</a:t>
            </a:r>
          </a:p>
        </p:txBody>
      </p:sp>
      <p:sp>
        <p:nvSpPr>
          <p:cNvPr id="9" name="TextBox 8">
            <a:extLst>
              <a:ext uri="{FF2B5EF4-FFF2-40B4-BE49-F238E27FC236}">
                <a16:creationId xmlns:a16="http://schemas.microsoft.com/office/drawing/2014/main" id="{253BCCAC-6A31-0635-9641-CE78AFDDC12B}"/>
              </a:ext>
            </a:extLst>
          </p:cNvPr>
          <p:cNvSpPr txBox="1"/>
          <p:nvPr/>
        </p:nvSpPr>
        <p:spPr>
          <a:xfrm>
            <a:off x="59629" y="4200896"/>
            <a:ext cx="3917271" cy="1600438"/>
          </a:xfrm>
          <a:prstGeom prst="rect">
            <a:avLst/>
          </a:prstGeom>
          <a:noFill/>
        </p:spPr>
        <p:txBody>
          <a:bodyPr wrap="square" rtlCol="0">
            <a:spAutoFit/>
          </a:bodyPr>
          <a:lstStyle/>
          <a:p>
            <a:pPr marL="342900" indent="-342900">
              <a:buAutoNum type="alphaLcParenR"/>
            </a:pPr>
            <a:r>
              <a:rPr lang="en-GB" sz="1400" dirty="0">
                <a:solidFill>
                  <a:srgbClr val="595959"/>
                </a:solidFill>
                <a:latin typeface="Calibri"/>
              </a:rPr>
              <a:t>125</a:t>
            </a:r>
            <a:br>
              <a:rPr lang="en-GB" sz="1400" dirty="0">
                <a:solidFill>
                  <a:srgbClr val="595959"/>
                </a:solidFill>
                <a:latin typeface="Calibri"/>
              </a:rPr>
            </a:br>
            <a:br>
              <a:rPr lang="en-GB" sz="1400" dirty="0">
                <a:solidFill>
                  <a:srgbClr val="595959"/>
                </a:solidFill>
                <a:latin typeface="Calibri"/>
              </a:rPr>
            </a:br>
            <a:endParaRPr lang="en-GB" sz="1400" dirty="0">
              <a:solidFill>
                <a:srgbClr val="595959"/>
              </a:solidFill>
              <a:latin typeface="Calibri"/>
            </a:endParaRPr>
          </a:p>
          <a:p>
            <a:pPr marL="342900" indent="-342900">
              <a:buAutoNum type="alphaLcParenR"/>
            </a:pPr>
            <a:r>
              <a:rPr lang="en-GB" sz="1400" dirty="0">
                <a:solidFill>
                  <a:srgbClr val="595959"/>
                </a:solidFill>
                <a:latin typeface="Calibri"/>
              </a:rPr>
              <a:t>201</a:t>
            </a:r>
            <a:br>
              <a:rPr lang="en-GB" sz="1400" dirty="0">
                <a:solidFill>
                  <a:srgbClr val="595959"/>
                </a:solidFill>
                <a:latin typeface="Calibri"/>
              </a:rPr>
            </a:br>
            <a:br>
              <a:rPr lang="en-GB" sz="1400" dirty="0">
                <a:solidFill>
                  <a:srgbClr val="595959"/>
                </a:solidFill>
                <a:latin typeface="Calibri"/>
              </a:rPr>
            </a:br>
            <a:endParaRPr lang="en-GB" sz="1400" dirty="0">
              <a:solidFill>
                <a:srgbClr val="595959"/>
              </a:solidFill>
              <a:latin typeface="Calibri"/>
            </a:endParaRPr>
          </a:p>
          <a:p>
            <a:pPr marL="342900" indent="-342900">
              <a:buAutoNum type="alphaLcParenR"/>
            </a:pPr>
            <a:r>
              <a:rPr lang="en-GB" sz="1400" dirty="0">
                <a:solidFill>
                  <a:srgbClr val="595959"/>
                </a:solidFill>
                <a:latin typeface="Calibri"/>
              </a:rPr>
              <a:t>290 </a:t>
            </a:r>
          </a:p>
        </p:txBody>
      </p:sp>
      <p:sp>
        <p:nvSpPr>
          <p:cNvPr id="10" name="TextBox 9">
            <a:extLst>
              <a:ext uri="{FF2B5EF4-FFF2-40B4-BE49-F238E27FC236}">
                <a16:creationId xmlns:a16="http://schemas.microsoft.com/office/drawing/2014/main" id="{F1C59122-F5A4-739B-7183-91491C4B4C75}"/>
              </a:ext>
            </a:extLst>
          </p:cNvPr>
          <p:cNvSpPr txBox="1"/>
          <p:nvPr/>
        </p:nvSpPr>
        <p:spPr>
          <a:xfrm>
            <a:off x="5545570" y="1320527"/>
            <a:ext cx="4903247" cy="307777"/>
          </a:xfrm>
          <a:prstGeom prst="rect">
            <a:avLst/>
          </a:prstGeom>
          <a:noFill/>
        </p:spPr>
        <p:txBody>
          <a:bodyPr wrap="square" rtlCol="0">
            <a:spAutoFit/>
          </a:bodyPr>
          <a:lstStyle/>
          <a:p>
            <a:r>
              <a:rPr kumimoji="0" lang="en-GB" sz="1400" b="1" i="0" u="none" strike="noStrike" kern="1200" cap="none" spc="0" normalizeH="0" baseline="0" noProof="0" dirty="0">
                <a:ln>
                  <a:noFill/>
                </a:ln>
                <a:solidFill>
                  <a:srgbClr val="595959"/>
                </a:solidFill>
                <a:effectLst/>
                <a:uLnTx/>
                <a:uFillTx/>
                <a:latin typeface="Calibri"/>
                <a:ea typeface="+mn-ea"/>
                <a:cs typeface="+mn-cs"/>
              </a:rPr>
              <a:t>3) Convert the following from Binary to Hexadecimal</a:t>
            </a:r>
          </a:p>
        </p:txBody>
      </p:sp>
      <p:sp>
        <p:nvSpPr>
          <p:cNvPr id="11" name="TextBox 10">
            <a:extLst>
              <a:ext uri="{FF2B5EF4-FFF2-40B4-BE49-F238E27FC236}">
                <a16:creationId xmlns:a16="http://schemas.microsoft.com/office/drawing/2014/main" id="{6FECE4C9-EF57-EFFA-EDC1-8CE75FFAF5DD}"/>
              </a:ext>
            </a:extLst>
          </p:cNvPr>
          <p:cNvSpPr txBox="1"/>
          <p:nvPr/>
        </p:nvSpPr>
        <p:spPr>
          <a:xfrm>
            <a:off x="5515550" y="1657569"/>
            <a:ext cx="3917271" cy="1600438"/>
          </a:xfrm>
          <a:prstGeom prst="rect">
            <a:avLst/>
          </a:prstGeom>
          <a:noFill/>
        </p:spPr>
        <p:txBody>
          <a:bodyPr wrap="square" rtlCol="0">
            <a:spAutoFit/>
          </a:bodyPr>
          <a:lstStyle/>
          <a:p>
            <a:pPr marL="342900" indent="-342900">
              <a:buAutoNum type="alphaLcParenR"/>
            </a:pPr>
            <a:r>
              <a:rPr lang="en-GB" sz="1400" dirty="0">
                <a:solidFill>
                  <a:srgbClr val="595959"/>
                </a:solidFill>
                <a:latin typeface="Calibri"/>
              </a:rPr>
              <a:t>10110111</a:t>
            </a:r>
            <a:br>
              <a:rPr lang="en-GB" sz="1400" dirty="0">
                <a:solidFill>
                  <a:srgbClr val="595959"/>
                </a:solidFill>
                <a:latin typeface="Calibri"/>
              </a:rPr>
            </a:br>
            <a:br>
              <a:rPr lang="en-GB" sz="1400" dirty="0">
                <a:solidFill>
                  <a:srgbClr val="595959"/>
                </a:solidFill>
                <a:latin typeface="Calibri"/>
              </a:rPr>
            </a:br>
            <a:endParaRPr lang="en-GB" sz="1400" dirty="0">
              <a:solidFill>
                <a:srgbClr val="595959"/>
              </a:solidFill>
              <a:latin typeface="Calibri"/>
            </a:endParaRPr>
          </a:p>
          <a:p>
            <a:pPr marL="342900" indent="-342900">
              <a:buAutoNum type="alphaLcParenR"/>
            </a:pPr>
            <a:r>
              <a:rPr lang="en-GB" sz="1400" dirty="0">
                <a:solidFill>
                  <a:srgbClr val="595959"/>
                </a:solidFill>
                <a:latin typeface="Calibri"/>
              </a:rPr>
              <a:t>01101111</a:t>
            </a:r>
            <a:br>
              <a:rPr lang="en-GB" sz="1400" dirty="0">
                <a:solidFill>
                  <a:srgbClr val="595959"/>
                </a:solidFill>
                <a:latin typeface="Calibri"/>
              </a:rPr>
            </a:br>
            <a:br>
              <a:rPr lang="en-GB" sz="1400" dirty="0">
                <a:solidFill>
                  <a:srgbClr val="595959"/>
                </a:solidFill>
                <a:latin typeface="Calibri"/>
              </a:rPr>
            </a:br>
            <a:endParaRPr lang="en-GB" sz="1400" dirty="0">
              <a:solidFill>
                <a:srgbClr val="595959"/>
              </a:solidFill>
              <a:latin typeface="Calibri"/>
            </a:endParaRPr>
          </a:p>
          <a:p>
            <a:pPr marL="342900" indent="-342900">
              <a:buAutoNum type="alphaLcParenR"/>
            </a:pPr>
            <a:r>
              <a:rPr lang="en-GB" sz="1400" dirty="0">
                <a:solidFill>
                  <a:srgbClr val="595959"/>
                </a:solidFill>
                <a:latin typeface="Calibri"/>
              </a:rPr>
              <a:t>11 00101110 </a:t>
            </a:r>
          </a:p>
        </p:txBody>
      </p:sp>
      <p:sp>
        <p:nvSpPr>
          <p:cNvPr id="12" name="TextBox 11">
            <a:extLst>
              <a:ext uri="{FF2B5EF4-FFF2-40B4-BE49-F238E27FC236}">
                <a16:creationId xmlns:a16="http://schemas.microsoft.com/office/drawing/2014/main" id="{72D48B88-2D79-4C77-8542-848E7E4251AB}"/>
              </a:ext>
            </a:extLst>
          </p:cNvPr>
          <p:cNvSpPr txBox="1"/>
          <p:nvPr/>
        </p:nvSpPr>
        <p:spPr>
          <a:xfrm>
            <a:off x="5575590" y="3834589"/>
            <a:ext cx="4903247" cy="307777"/>
          </a:xfrm>
          <a:prstGeom prst="rect">
            <a:avLst/>
          </a:prstGeom>
          <a:noFill/>
        </p:spPr>
        <p:txBody>
          <a:bodyPr wrap="square" rtlCol="0">
            <a:spAutoFit/>
          </a:bodyPr>
          <a:lstStyle/>
          <a:p>
            <a:r>
              <a:rPr kumimoji="0" lang="en-GB" sz="1400" b="1" i="0" u="none" strike="noStrike" kern="1200" cap="none" spc="0" normalizeH="0" baseline="0" noProof="0" dirty="0">
                <a:ln>
                  <a:noFill/>
                </a:ln>
                <a:solidFill>
                  <a:srgbClr val="595959"/>
                </a:solidFill>
                <a:effectLst/>
                <a:uLnTx/>
                <a:uFillTx/>
                <a:latin typeface="Calibri"/>
                <a:ea typeface="+mn-ea"/>
                <a:cs typeface="+mn-cs"/>
              </a:rPr>
              <a:t>4) Convert the following from Hexadecimal to Binary</a:t>
            </a:r>
          </a:p>
        </p:txBody>
      </p:sp>
      <p:sp>
        <p:nvSpPr>
          <p:cNvPr id="13" name="TextBox 12">
            <a:extLst>
              <a:ext uri="{FF2B5EF4-FFF2-40B4-BE49-F238E27FC236}">
                <a16:creationId xmlns:a16="http://schemas.microsoft.com/office/drawing/2014/main" id="{ADF5DAAB-AABD-23E8-2B3E-C2F7CFB897CD}"/>
              </a:ext>
            </a:extLst>
          </p:cNvPr>
          <p:cNvSpPr txBox="1"/>
          <p:nvPr/>
        </p:nvSpPr>
        <p:spPr>
          <a:xfrm>
            <a:off x="5545570" y="4171631"/>
            <a:ext cx="3917271" cy="1600438"/>
          </a:xfrm>
          <a:prstGeom prst="rect">
            <a:avLst/>
          </a:prstGeom>
          <a:noFill/>
        </p:spPr>
        <p:txBody>
          <a:bodyPr wrap="square" rtlCol="0">
            <a:spAutoFit/>
          </a:bodyPr>
          <a:lstStyle/>
          <a:p>
            <a:pPr marL="342900" indent="-342900">
              <a:buAutoNum type="alphaLcParenR"/>
            </a:pPr>
            <a:r>
              <a:rPr lang="en-GB" sz="1400" dirty="0">
                <a:solidFill>
                  <a:srgbClr val="595959"/>
                </a:solidFill>
                <a:latin typeface="Calibri"/>
              </a:rPr>
              <a:t>C8</a:t>
            </a:r>
            <a:br>
              <a:rPr lang="en-GB" sz="1400" dirty="0">
                <a:solidFill>
                  <a:srgbClr val="595959"/>
                </a:solidFill>
                <a:latin typeface="Calibri"/>
              </a:rPr>
            </a:br>
            <a:br>
              <a:rPr lang="en-GB" sz="1400" dirty="0">
                <a:solidFill>
                  <a:srgbClr val="595959"/>
                </a:solidFill>
                <a:latin typeface="Calibri"/>
              </a:rPr>
            </a:br>
            <a:endParaRPr lang="en-GB" sz="1400" dirty="0">
              <a:solidFill>
                <a:srgbClr val="595959"/>
              </a:solidFill>
              <a:latin typeface="Calibri"/>
            </a:endParaRPr>
          </a:p>
          <a:p>
            <a:pPr marL="342900" indent="-342900">
              <a:buAutoNum type="alphaLcParenR"/>
            </a:pPr>
            <a:r>
              <a:rPr lang="en-GB" sz="1400" dirty="0">
                <a:solidFill>
                  <a:srgbClr val="595959"/>
                </a:solidFill>
                <a:latin typeface="Calibri"/>
              </a:rPr>
              <a:t>9A</a:t>
            </a:r>
            <a:br>
              <a:rPr lang="en-GB" sz="1400" dirty="0">
                <a:solidFill>
                  <a:srgbClr val="595959"/>
                </a:solidFill>
                <a:latin typeface="Calibri"/>
              </a:rPr>
            </a:br>
            <a:br>
              <a:rPr lang="en-GB" sz="1400" dirty="0">
                <a:solidFill>
                  <a:srgbClr val="595959"/>
                </a:solidFill>
                <a:latin typeface="Calibri"/>
              </a:rPr>
            </a:br>
            <a:endParaRPr lang="en-GB" sz="1400" dirty="0">
              <a:solidFill>
                <a:srgbClr val="595959"/>
              </a:solidFill>
              <a:latin typeface="Calibri"/>
            </a:endParaRPr>
          </a:p>
          <a:p>
            <a:pPr marL="342900" indent="-342900">
              <a:buAutoNum type="alphaLcParenR"/>
            </a:pPr>
            <a:r>
              <a:rPr lang="en-GB" sz="1400" dirty="0">
                <a:solidFill>
                  <a:srgbClr val="595959"/>
                </a:solidFill>
                <a:latin typeface="Calibri"/>
              </a:rPr>
              <a:t>48D </a:t>
            </a:r>
          </a:p>
        </p:txBody>
      </p:sp>
      <p:graphicFrame>
        <p:nvGraphicFramePr>
          <p:cNvPr id="14" name="Table 6">
            <a:extLst>
              <a:ext uri="{FF2B5EF4-FFF2-40B4-BE49-F238E27FC236}">
                <a16:creationId xmlns:a16="http://schemas.microsoft.com/office/drawing/2014/main" id="{50A74746-D3C8-7C3F-6B2F-836B9EDBFE81}"/>
              </a:ext>
            </a:extLst>
          </p:cNvPr>
          <p:cNvGraphicFramePr>
            <a:graphicFrameLocks noGrp="1"/>
          </p:cNvGraphicFramePr>
          <p:nvPr>
            <p:extLst>
              <p:ext uri="{D42A27DB-BD31-4B8C-83A1-F6EECF244321}">
                <p14:modId xmlns:p14="http://schemas.microsoft.com/office/powerpoint/2010/main" val="71013045"/>
              </p:ext>
            </p:extLst>
          </p:nvPr>
        </p:nvGraphicFramePr>
        <p:xfrm>
          <a:off x="2238128" y="6116320"/>
          <a:ext cx="4940304" cy="741680"/>
        </p:xfrm>
        <a:graphic>
          <a:graphicData uri="http://schemas.openxmlformats.org/drawingml/2006/table">
            <a:tbl>
              <a:tblPr firstRow="1" bandRow="1">
                <a:tableStyleId>{5C22544A-7EE6-4342-B048-85BDC9FD1C3A}</a:tableStyleId>
              </a:tblPr>
              <a:tblGrid>
                <a:gridCol w="617538">
                  <a:extLst>
                    <a:ext uri="{9D8B030D-6E8A-4147-A177-3AD203B41FA5}">
                      <a16:colId xmlns:a16="http://schemas.microsoft.com/office/drawing/2014/main" val="155751270"/>
                    </a:ext>
                  </a:extLst>
                </a:gridCol>
                <a:gridCol w="617538">
                  <a:extLst>
                    <a:ext uri="{9D8B030D-6E8A-4147-A177-3AD203B41FA5}">
                      <a16:colId xmlns:a16="http://schemas.microsoft.com/office/drawing/2014/main" val="173766381"/>
                    </a:ext>
                  </a:extLst>
                </a:gridCol>
                <a:gridCol w="617538">
                  <a:extLst>
                    <a:ext uri="{9D8B030D-6E8A-4147-A177-3AD203B41FA5}">
                      <a16:colId xmlns:a16="http://schemas.microsoft.com/office/drawing/2014/main" val="4174090749"/>
                    </a:ext>
                  </a:extLst>
                </a:gridCol>
                <a:gridCol w="617538">
                  <a:extLst>
                    <a:ext uri="{9D8B030D-6E8A-4147-A177-3AD203B41FA5}">
                      <a16:colId xmlns:a16="http://schemas.microsoft.com/office/drawing/2014/main" val="457121273"/>
                    </a:ext>
                  </a:extLst>
                </a:gridCol>
                <a:gridCol w="617538">
                  <a:extLst>
                    <a:ext uri="{9D8B030D-6E8A-4147-A177-3AD203B41FA5}">
                      <a16:colId xmlns:a16="http://schemas.microsoft.com/office/drawing/2014/main" val="1387801331"/>
                    </a:ext>
                  </a:extLst>
                </a:gridCol>
                <a:gridCol w="617538">
                  <a:extLst>
                    <a:ext uri="{9D8B030D-6E8A-4147-A177-3AD203B41FA5}">
                      <a16:colId xmlns:a16="http://schemas.microsoft.com/office/drawing/2014/main" val="1052544734"/>
                    </a:ext>
                  </a:extLst>
                </a:gridCol>
                <a:gridCol w="617538">
                  <a:extLst>
                    <a:ext uri="{9D8B030D-6E8A-4147-A177-3AD203B41FA5}">
                      <a16:colId xmlns:a16="http://schemas.microsoft.com/office/drawing/2014/main" val="4234080439"/>
                    </a:ext>
                  </a:extLst>
                </a:gridCol>
                <a:gridCol w="617538">
                  <a:extLst>
                    <a:ext uri="{9D8B030D-6E8A-4147-A177-3AD203B41FA5}">
                      <a16:colId xmlns:a16="http://schemas.microsoft.com/office/drawing/2014/main" val="1635829401"/>
                    </a:ext>
                  </a:extLst>
                </a:gridCol>
              </a:tblGrid>
              <a:tr h="370840">
                <a:tc>
                  <a:txBody>
                    <a:bodyPr/>
                    <a:lstStyle/>
                    <a:p>
                      <a:pPr algn="ctr"/>
                      <a:r>
                        <a:rPr lang="en-GB" dirty="0"/>
                        <a:t>128</a:t>
                      </a:r>
                    </a:p>
                  </a:txBody>
                  <a:tcPr/>
                </a:tc>
                <a:tc>
                  <a:txBody>
                    <a:bodyPr/>
                    <a:lstStyle/>
                    <a:p>
                      <a:pPr algn="ctr"/>
                      <a:r>
                        <a:rPr lang="en-GB" dirty="0"/>
                        <a:t>64</a:t>
                      </a:r>
                    </a:p>
                  </a:txBody>
                  <a:tcPr/>
                </a:tc>
                <a:tc>
                  <a:txBody>
                    <a:bodyPr/>
                    <a:lstStyle/>
                    <a:p>
                      <a:pPr algn="ctr"/>
                      <a:r>
                        <a:rPr lang="en-GB" dirty="0"/>
                        <a:t>32</a:t>
                      </a:r>
                    </a:p>
                  </a:txBody>
                  <a:tcPr/>
                </a:tc>
                <a:tc>
                  <a:txBody>
                    <a:bodyPr/>
                    <a:lstStyle/>
                    <a:p>
                      <a:pPr algn="ctr"/>
                      <a:r>
                        <a:rPr lang="en-GB" dirty="0"/>
                        <a:t>16</a:t>
                      </a:r>
                    </a:p>
                  </a:txBody>
                  <a:tcPr/>
                </a:tc>
                <a:tc>
                  <a:txBody>
                    <a:bodyPr/>
                    <a:lstStyle/>
                    <a:p>
                      <a:pPr algn="ctr"/>
                      <a:r>
                        <a:rPr lang="en-GB" dirty="0"/>
                        <a:t>8</a:t>
                      </a:r>
                    </a:p>
                  </a:txBody>
                  <a:tcPr/>
                </a:tc>
                <a:tc>
                  <a:txBody>
                    <a:bodyPr/>
                    <a:lstStyle/>
                    <a:p>
                      <a:pPr algn="ctr"/>
                      <a:r>
                        <a:rPr lang="en-GB" dirty="0"/>
                        <a:t>4</a:t>
                      </a:r>
                    </a:p>
                  </a:txBody>
                  <a:tcPr/>
                </a:tc>
                <a:tc>
                  <a:txBody>
                    <a:bodyPr/>
                    <a:lstStyle/>
                    <a:p>
                      <a:pPr algn="ctr"/>
                      <a:r>
                        <a:rPr lang="en-GB" dirty="0"/>
                        <a:t>2</a:t>
                      </a:r>
                    </a:p>
                  </a:txBody>
                  <a:tcPr/>
                </a:tc>
                <a:tc>
                  <a:txBody>
                    <a:bodyPr/>
                    <a:lstStyle/>
                    <a:p>
                      <a:pPr algn="ctr"/>
                      <a:r>
                        <a:rPr lang="en-GB" dirty="0"/>
                        <a:t>1</a:t>
                      </a:r>
                    </a:p>
                  </a:txBody>
                  <a:tcPr/>
                </a:tc>
                <a:extLst>
                  <a:ext uri="{0D108BD9-81ED-4DB2-BD59-A6C34878D82A}">
                    <a16:rowId xmlns:a16="http://schemas.microsoft.com/office/drawing/2014/main" val="2414492057"/>
                  </a:ext>
                </a:extLst>
              </a:tr>
              <a:tr h="370840">
                <a:tc>
                  <a:txBody>
                    <a:bodyPr/>
                    <a:lstStyle/>
                    <a:p>
                      <a:pPr algn="ctr"/>
                      <a:endParaRPr lang="en-GB" dirty="0"/>
                    </a:p>
                  </a:txBody>
                  <a:tcPr/>
                </a:tc>
                <a:tc>
                  <a:txBody>
                    <a:bodyPr/>
                    <a:lstStyle/>
                    <a:p>
                      <a:pPr algn="ctr"/>
                      <a:endParaRPr lang="en-GB" dirty="0"/>
                    </a:p>
                  </a:txBody>
                  <a:tcPr/>
                </a:tc>
                <a:tc>
                  <a:txBody>
                    <a:bodyPr/>
                    <a:lstStyle/>
                    <a:p>
                      <a:pPr algn="ctr"/>
                      <a:endParaRPr lang="en-GB" dirty="0"/>
                    </a:p>
                  </a:txBody>
                  <a:tcPr/>
                </a:tc>
                <a:tc>
                  <a:txBody>
                    <a:bodyPr/>
                    <a:lstStyle/>
                    <a:p>
                      <a:pPr algn="ctr"/>
                      <a:endParaRPr lang="en-GB" dirty="0"/>
                    </a:p>
                  </a:txBody>
                  <a:tcPr/>
                </a:tc>
                <a:tc>
                  <a:txBody>
                    <a:bodyPr/>
                    <a:lstStyle/>
                    <a:p>
                      <a:pPr algn="ctr"/>
                      <a:endParaRPr lang="en-GB" dirty="0"/>
                    </a:p>
                  </a:txBody>
                  <a:tcPr/>
                </a:tc>
                <a:tc>
                  <a:txBody>
                    <a:bodyPr/>
                    <a:lstStyle/>
                    <a:p>
                      <a:pPr algn="ctr"/>
                      <a:endParaRPr lang="en-GB" dirty="0"/>
                    </a:p>
                  </a:txBody>
                  <a:tcPr/>
                </a:tc>
                <a:tc>
                  <a:txBody>
                    <a:bodyPr/>
                    <a:lstStyle/>
                    <a:p>
                      <a:pPr algn="ctr"/>
                      <a:endParaRPr lang="en-GB" dirty="0"/>
                    </a:p>
                  </a:txBody>
                  <a:tcPr/>
                </a:tc>
                <a:tc>
                  <a:txBody>
                    <a:bodyPr/>
                    <a:lstStyle/>
                    <a:p>
                      <a:pPr algn="ctr"/>
                      <a:endParaRPr lang="en-GB" dirty="0"/>
                    </a:p>
                  </a:txBody>
                  <a:tcPr/>
                </a:tc>
                <a:extLst>
                  <a:ext uri="{0D108BD9-81ED-4DB2-BD59-A6C34878D82A}">
                    <a16:rowId xmlns:a16="http://schemas.microsoft.com/office/drawing/2014/main" val="2484704534"/>
                  </a:ext>
                </a:extLst>
              </a:tr>
            </a:tbl>
          </a:graphicData>
        </a:graphic>
      </p:graphicFrame>
      <p:grpSp>
        <p:nvGrpSpPr>
          <p:cNvPr id="15" name="Group 14">
            <a:extLst>
              <a:ext uri="{FF2B5EF4-FFF2-40B4-BE49-F238E27FC236}">
                <a16:creationId xmlns:a16="http://schemas.microsoft.com/office/drawing/2014/main" id="{347DA367-8D57-89D0-BFD4-9663F463265A}"/>
              </a:ext>
            </a:extLst>
          </p:cNvPr>
          <p:cNvGrpSpPr/>
          <p:nvPr/>
        </p:nvGrpSpPr>
        <p:grpSpPr>
          <a:xfrm>
            <a:off x="7089932" y="6090306"/>
            <a:ext cx="856718" cy="812504"/>
            <a:chOff x="5369329" y="1681252"/>
            <a:chExt cx="856718" cy="812504"/>
          </a:xfrm>
        </p:grpSpPr>
        <p:sp>
          <p:nvSpPr>
            <p:cNvPr id="16" name="TextBox 15">
              <a:extLst>
                <a:ext uri="{FF2B5EF4-FFF2-40B4-BE49-F238E27FC236}">
                  <a16:creationId xmlns:a16="http://schemas.microsoft.com/office/drawing/2014/main" id="{D89C5C09-D39A-E301-D632-2FC203ED4CFA}"/>
                </a:ext>
              </a:extLst>
            </p:cNvPr>
            <p:cNvSpPr txBox="1"/>
            <p:nvPr/>
          </p:nvSpPr>
          <p:spPr>
            <a:xfrm>
              <a:off x="5378854" y="1681252"/>
              <a:ext cx="847193" cy="430887"/>
            </a:xfrm>
            <a:prstGeom prst="rect">
              <a:avLst/>
            </a:prstGeom>
            <a:noFill/>
          </p:spPr>
          <p:txBody>
            <a:bodyPr wrap="square" rtlCol="0">
              <a:spAutoFit/>
            </a:bodyPr>
            <a:lstStyle/>
            <a:p>
              <a:r>
                <a:rPr lang="en-GB" sz="1100" dirty="0">
                  <a:solidFill>
                    <a:srgbClr val="595959"/>
                  </a:solidFill>
                </a:rPr>
                <a:t>Binary weighting </a:t>
              </a:r>
            </a:p>
          </p:txBody>
        </p:sp>
        <p:sp>
          <p:nvSpPr>
            <p:cNvPr id="17" name="TextBox 16">
              <a:extLst>
                <a:ext uri="{FF2B5EF4-FFF2-40B4-BE49-F238E27FC236}">
                  <a16:creationId xmlns:a16="http://schemas.microsoft.com/office/drawing/2014/main" id="{B81225B1-5A46-56BE-CE31-2F91CD59C0D8}"/>
                </a:ext>
              </a:extLst>
            </p:cNvPr>
            <p:cNvSpPr txBox="1"/>
            <p:nvPr/>
          </p:nvSpPr>
          <p:spPr>
            <a:xfrm>
              <a:off x="5369329" y="2062869"/>
              <a:ext cx="847193" cy="430887"/>
            </a:xfrm>
            <a:prstGeom prst="rect">
              <a:avLst/>
            </a:prstGeom>
            <a:noFill/>
          </p:spPr>
          <p:txBody>
            <a:bodyPr wrap="square" rtlCol="0">
              <a:spAutoFit/>
            </a:bodyPr>
            <a:lstStyle/>
            <a:p>
              <a:r>
                <a:rPr lang="en-GB" sz="1100" dirty="0">
                  <a:solidFill>
                    <a:srgbClr val="595959"/>
                  </a:solidFill>
                </a:rPr>
                <a:t>Binary value </a:t>
              </a:r>
            </a:p>
          </p:txBody>
        </p:sp>
      </p:grpSp>
      <p:sp>
        <p:nvSpPr>
          <p:cNvPr id="18" name="TextBox 17">
            <a:extLst>
              <a:ext uri="{FF2B5EF4-FFF2-40B4-BE49-F238E27FC236}">
                <a16:creationId xmlns:a16="http://schemas.microsoft.com/office/drawing/2014/main" id="{28D4EB53-4B55-817F-301C-9D5D17C6556C}"/>
              </a:ext>
            </a:extLst>
          </p:cNvPr>
          <p:cNvSpPr txBox="1"/>
          <p:nvPr/>
        </p:nvSpPr>
        <p:spPr>
          <a:xfrm>
            <a:off x="49698" y="6187078"/>
            <a:ext cx="2178905" cy="600164"/>
          </a:xfrm>
          <a:prstGeom prst="rect">
            <a:avLst/>
          </a:prstGeom>
          <a:noFill/>
        </p:spPr>
        <p:txBody>
          <a:bodyPr wrap="square" rtlCol="0">
            <a:spAutoFit/>
          </a:bodyPr>
          <a:lstStyle/>
          <a:p>
            <a:r>
              <a:rPr lang="en-GB" sz="1100" dirty="0">
                <a:solidFill>
                  <a:srgbClr val="595959"/>
                </a:solidFill>
              </a:rPr>
              <a:t>You may wish to cut and paste this standard binary weighting line to help lay out parts of your answer</a:t>
            </a:r>
          </a:p>
        </p:txBody>
      </p:sp>
    </p:spTree>
    <p:extLst>
      <p:ext uri="{BB962C8B-B14F-4D97-AF65-F5344CB8AC3E}">
        <p14:creationId xmlns:p14="http://schemas.microsoft.com/office/powerpoint/2010/main" val="1523944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
            <a:extLst>
              <a:ext uri="{FF2B5EF4-FFF2-40B4-BE49-F238E27FC236}">
                <a16:creationId xmlns:a16="http://schemas.microsoft.com/office/drawing/2014/main" id="{7D77D6FC-3D46-70FD-3CCE-68367F4484E1}"/>
              </a:ext>
            </a:extLst>
          </p:cNvPr>
          <p:cNvSpPr/>
          <p:nvPr/>
        </p:nvSpPr>
        <p:spPr>
          <a:xfrm>
            <a:off x="89650" y="89390"/>
            <a:ext cx="623688" cy="623688"/>
          </a:xfrm>
          <a:prstGeom prst="ellipse">
            <a:avLst/>
          </a:prstGeom>
          <a:no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2"/>
                </a:solidFill>
                <a:latin typeface="Century Gothic" panose="020B0502020202020204" pitchFamily="34" charset="0"/>
              </a:rPr>
              <a:t>7</a:t>
            </a:r>
          </a:p>
        </p:txBody>
      </p:sp>
      <p:sp>
        <p:nvSpPr>
          <p:cNvPr id="3" name="Title 1">
            <a:extLst>
              <a:ext uri="{FF2B5EF4-FFF2-40B4-BE49-F238E27FC236}">
                <a16:creationId xmlns:a16="http://schemas.microsoft.com/office/drawing/2014/main" id="{F42CA5E5-FE88-184A-0BD3-1BF09496D5D1}"/>
              </a:ext>
            </a:extLst>
          </p:cNvPr>
          <p:cNvSpPr txBox="1">
            <a:spLocks/>
          </p:cNvSpPr>
          <p:nvPr/>
        </p:nvSpPr>
        <p:spPr>
          <a:xfrm>
            <a:off x="740229" y="84272"/>
            <a:ext cx="9431382" cy="66466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400" b="1" dirty="0">
                <a:solidFill>
                  <a:srgbClr val="595959"/>
                </a:solidFill>
                <a:latin typeface="Century Gothic" panose="020B0502020202020204" pitchFamily="34" charset="0"/>
              </a:rPr>
              <a:t>Python Programming Basics</a:t>
            </a:r>
          </a:p>
        </p:txBody>
      </p:sp>
      <p:sp>
        <p:nvSpPr>
          <p:cNvPr id="4" name="Content Placeholder 2">
            <a:extLst>
              <a:ext uri="{FF2B5EF4-FFF2-40B4-BE49-F238E27FC236}">
                <a16:creationId xmlns:a16="http://schemas.microsoft.com/office/drawing/2014/main" id="{1033C33F-2636-CB89-0B3D-E7A5225B5F67}"/>
              </a:ext>
            </a:extLst>
          </p:cNvPr>
          <p:cNvSpPr txBox="1">
            <a:spLocks/>
          </p:cNvSpPr>
          <p:nvPr/>
        </p:nvSpPr>
        <p:spPr>
          <a:xfrm>
            <a:off x="8449056" y="853313"/>
            <a:ext cx="3742944" cy="36283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600" b="1" dirty="0">
                <a:solidFill>
                  <a:srgbClr val="595959"/>
                </a:solidFill>
                <a:latin typeface="Century Gothic" panose="020B0502020202020204" pitchFamily="34" charset="0"/>
              </a:rPr>
              <a:t>Expected time to complete: 2 hours</a:t>
            </a:r>
          </a:p>
        </p:txBody>
      </p:sp>
      <p:sp>
        <p:nvSpPr>
          <p:cNvPr id="6" name="TextBox 5">
            <a:extLst>
              <a:ext uri="{FF2B5EF4-FFF2-40B4-BE49-F238E27FC236}">
                <a16:creationId xmlns:a16="http://schemas.microsoft.com/office/drawing/2014/main" id="{FC6380F8-E408-DB53-C1CA-AF144239194F}"/>
              </a:ext>
            </a:extLst>
          </p:cNvPr>
          <p:cNvSpPr txBox="1"/>
          <p:nvPr/>
        </p:nvSpPr>
        <p:spPr>
          <a:xfrm>
            <a:off x="8993805" y="3724547"/>
            <a:ext cx="1109038" cy="369332"/>
          </a:xfrm>
          <a:prstGeom prst="rect">
            <a:avLst/>
          </a:prstGeom>
          <a:noFill/>
        </p:spPr>
        <p:txBody>
          <a:bodyPr wrap="square">
            <a:spAutoFit/>
          </a:bodyPr>
          <a:lstStyle/>
          <a:p>
            <a:r>
              <a:rPr lang="en-GB" b="1" dirty="0"/>
              <a:t>Complete</a:t>
            </a:r>
          </a:p>
        </p:txBody>
      </p:sp>
      <p:sp>
        <p:nvSpPr>
          <p:cNvPr id="8" name="TextBox 7">
            <a:extLst>
              <a:ext uri="{FF2B5EF4-FFF2-40B4-BE49-F238E27FC236}">
                <a16:creationId xmlns:a16="http://schemas.microsoft.com/office/drawing/2014/main" id="{76AAE0F8-8B3A-A238-2B62-71589E2C6194}"/>
              </a:ext>
            </a:extLst>
          </p:cNvPr>
          <p:cNvSpPr txBox="1"/>
          <p:nvPr/>
        </p:nvSpPr>
        <p:spPr>
          <a:xfrm>
            <a:off x="89650" y="896232"/>
            <a:ext cx="8269756" cy="4185761"/>
          </a:xfrm>
          <a:prstGeom prst="rect">
            <a:avLst/>
          </a:prstGeom>
          <a:noFill/>
        </p:spPr>
        <p:txBody>
          <a:bodyPr wrap="square" rtlCol="0">
            <a:spAutoFit/>
          </a:bodyPr>
          <a:lstStyle/>
          <a:p>
            <a:r>
              <a:rPr kumimoji="0" lang="en-GB" sz="1400" b="0" i="0" u="none" strike="noStrike" kern="1200" cap="none" spc="0" normalizeH="0" baseline="0" noProof="0" dirty="0">
                <a:ln>
                  <a:noFill/>
                </a:ln>
                <a:solidFill>
                  <a:srgbClr val="595959"/>
                </a:solidFill>
                <a:effectLst/>
                <a:uLnTx/>
                <a:uFillTx/>
                <a:latin typeface="Calibri"/>
                <a:ea typeface="+mn-ea"/>
                <a:cs typeface="+mn-cs"/>
              </a:rPr>
              <a:t>We will be continuing to use the Python programming language a lot more into A Level with new skills and techniques being learnt.  It is important to revise and make sure you are confident with the basics first though.</a:t>
            </a:r>
          </a:p>
          <a:p>
            <a:endParaRPr lang="en-GB" sz="1400" dirty="0">
              <a:solidFill>
                <a:srgbClr val="595959"/>
              </a:solidFill>
              <a:latin typeface="Calibri"/>
            </a:endParaRPr>
          </a:p>
          <a:p>
            <a:pPr marL="228600" indent="-228600">
              <a:buAutoNum type="arabicParenR"/>
            </a:pPr>
            <a:r>
              <a:rPr lang="en-GB" sz="1400" dirty="0">
                <a:solidFill>
                  <a:srgbClr val="595959"/>
                </a:solidFill>
                <a:latin typeface="Calibri"/>
              </a:rPr>
              <a:t>Go to the website:   </a:t>
            </a:r>
            <a:r>
              <a:rPr lang="en-GB" sz="1400" dirty="0">
                <a:solidFill>
                  <a:srgbClr val="595959"/>
                </a:solidFill>
                <a:latin typeface="Calibri"/>
                <a:hlinkClick r:id="rId2"/>
              </a:rPr>
              <a:t>https://www.w3schools.com/python/default.asp</a:t>
            </a:r>
            <a:r>
              <a:rPr lang="en-GB" sz="1400" dirty="0">
                <a:solidFill>
                  <a:srgbClr val="595959"/>
                </a:solidFill>
                <a:latin typeface="Calibri"/>
              </a:rPr>
              <a:t> </a:t>
            </a:r>
          </a:p>
          <a:p>
            <a:pPr marL="228600" indent="-228600">
              <a:buAutoNum type="arabicParenR"/>
            </a:pPr>
            <a:endParaRPr lang="en-GB" sz="1400" dirty="0">
              <a:solidFill>
                <a:srgbClr val="595959"/>
              </a:solidFill>
              <a:latin typeface="Calibri"/>
            </a:endParaRPr>
          </a:p>
          <a:p>
            <a:pPr marL="228600" indent="-228600">
              <a:buAutoNum type="arabicParenR"/>
            </a:pPr>
            <a:r>
              <a:rPr lang="en-GB" sz="1400" dirty="0">
                <a:solidFill>
                  <a:srgbClr val="595959"/>
                </a:solidFill>
                <a:latin typeface="Calibri"/>
              </a:rPr>
              <a:t>Work through the different Python tutorial stages all the way up to ‘Functions’</a:t>
            </a:r>
            <a:br>
              <a:rPr lang="en-GB" sz="1400" dirty="0">
                <a:solidFill>
                  <a:srgbClr val="595959"/>
                </a:solidFill>
                <a:latin typeface="Calibri"/>
              </a:rPr>
            </a:br>
            <a:r>
              <a:rPr lang="en-GB" sz="1400" dirty="0">
                <a:solidFill>
                  <a:srgbClr val="595959"/>
                </a:solidFill>
                <a:latin typeface="Calibri"/>
              </a:rPr>
              <a:t>(If you want to go further and learn more, feel free!)</a:t>
            </a:r>
          </a:p>
          <a:p>
            <a:pPr marL="685800" lvl="1" indent="-228600">
              <a:buFont typeface="+mj-lt"/>
              <a:buAutoNum type="alphaLcParenR"/>
            </a:pPr>
            <a:r>
              <a:rPr lang="en-GB" sz="1400" b="1" dirty="0">
                <a:solidFill>
                  <a:srgbClr val="595959"/>
                </a:solidFill>
                <a:latin typeface="Calibri"/>
              </a:rPr>
              <a:t>Tutorials - </a:t>
            </a:r>
            <a:r>
              <a:rPr lang="en-GB" sz="1400" dirty="0">
                <a:solidFill>
                  <a:srgbClr val="595959"/>
                </a:solidFill>
                <a:latin typeface="Calibri"/>
              </a:rPr>
              <a:t>Read through and try out the different Examples in each section.  </a:t>
            </a:r>
            <a:br>
              <a:rPr lang="en-GB" sz="1400" dirty="0">
                <a:solidFill>
                  <a:srgbClr val="595959"/>
                </a:solidFill>
                <a:latin typeface="Calibri"/>
              </a:rPr>
            </a:br>
            <a:r>
              <a:rPr lang="en-GB" sz="1400" dirty="0">
                <a:solidFill>
                  <a:srgbClr val="595959"/>
                </a:solidFill>
                <a:latin typeface="Calibri"/>
              </a:rPr>
              <a:t>Make sure you understand what it is saying and doing!</a:t>
            </a:r>
            <a:br>
              <a:rPr lang="en-GB" sz="1400" dirty="0">
                <a:solidFill>
                  <a:srgbClr val="595959"/>
                </a:solidFill>
                <a:latin typeface="Calibri"/>
              </a:rPr>
            </a:br>
            <a:br>
              <a:rPr lang="en-GB" sz="1400" dirty="0">
                <a:solidFill>
                  <a:srgbClr val="595959"/>
                </a:solidFill>
                <a:latin typeface="Calibri"/>
              </a:rPr>
            </a:br>
            <a:endParaRPr lang="en-GB" sz="1400" dirty="0">
              <a:solidFill>
                <a:srgbClr val="595959"/>
              </a:solidFill>
              <a:latin typeface="Calibri"/>
            </a:endParaRPr>
          </a:p>
          <a:p>
            <a:pPr marL="685800" lvl="1" indent="-228600">
              <a:buFont typeface="+mj-lt"/>
              <a:buAutoNum type="alphaLcParenR"/>
            </a:pPr>
            <a:r>
              <a:rPr lang="en-GB" sz="1400" b="1" dirty="0">
                <a:solidFill>
                  <a:srgbClr val="595959"/>
                </a:solidFill>
                <a:latin typeface="Calibri"/>
              </a:rPr>
              <a:t>Exercises – </a:t>
            </a:r>
            <a:r>
              <a:rPr lang="en-GB" sz="1400" dirty="0">
                <a:solidFill>
                  <a:srgbClr val="595959"/>
                </a:solidFill>
                <a:latin typeface="Calibri"/>
              </a:rPr>
              <a:t>At end bottom of each section there are some exercise </a:t>
            </a:r>
            <a:br>
              <a:rPr lang="en-GB" sz="1400" dirty="0">
                <a:solidFill>
                  <a:srgbClr val="595959"/>
                </a:solidFill>
                <a:latin typeface="Calibri"/>
              </a:rPr>
            </a:br>
            <a:r>
              <a:rPr lang="en-GB" sz="1400" dirty="0">
                <a:solidFill>
                  <a:srgbClr val="595959"/>
                </a:solidFill>
                <a:latin typeface="Calibri"/>
              </a:rPr>
              <a:t>questions to complete.  Make sure you complete each exercise </a:t>
            </a:r>
            <a:br>
              <a:rPr lang="en-GB" sz="1400" dirty="0">
                <a:solidFill>
                  <a:srgbClr val="595959"/>
                </a:solidFill>
                <a:latin typeface="Calibri"/>
              </a:rPr>
            </a:br>
            <a:r>
              <a:rPr lang="en-GB" sz="1400" dirty="0">
                <a:solidFill>
                  <a:srgbClr val="595959"/>
                </a:solidFill>
                <a:latin typeface="Calibri"/>
              </a:rPr>
              <a:t>section all the way up to ‘Functions’ as shown on the right</a:t>
            </a:r>
            <a:br>
              <a:rPr lang="en-GB" sz="1400" dirty="0">
                <a:solidFill>
                  <a:srgbClr val="595959"/>
                </a:solidFill>
                <a:latin typeface="Calibri"/>
              </a:rPr>
            </a:br>
            <a:r>
              <a:rPr lang="en-GB" sz="1400" dirty="0">
                <a:solidFill>
                  <a:srgbClr val="595959"/>
                </a:solidFill>
                <a:latin typeface="Calibri"/>
              </a:rPr>
              <a:t>Direct link to exercises can be accessed here:</a:t>
            </a:r>
            <a:br>
              <a:rPr lang="en-GB" sz="1400" dirty="0">
                <a:solidFill>
                  <a:srgbClr val="595959"/>
                </a:solidFill>
                <a:latin typeface="Calibri"/>
              </a:rPr>
            </a:br>
            <a:r>
              <a:rPr lang="en-GB" sz="1400" dirty="0">
                <a:solidFill>
                  <a:srgbClr val="595959"/>
                </a:solidFill>
                <a:latin typeface="Calibri"/>
                <a:hlinkClick r:id="rId3"/>
              </a:rPr>
              <a:t>https://www.w3schools.com/python/python_exercises.asp</a:t>
            </a:r>
            <a:r>
              <a:rPr lang="en-GB" sz="1400" dirty="0">
                <a:solidFill>
                  <a:srgbClr val="595959"/>
                </a:solidFill>
                <a:latin typeface="Calibri"/>
              </a:rPr>
              <a:t> </a:t>
            </a:r>
            <a:br>
              <a:rPr lang="en-GB" sz="1400" dirty="0">
                <a:solidFill>
                  <a:srgbClr val="595959"/>
                </a:solidFill>
                <a:latin typeface="Calibri"/>
              </a:rPr>
            </a:br>
            <a:endParaRPr lang="en-GB" sz="1400" dirty="0">
              <a:solidFill>
                <a:srgbClr val="595959"/>
              </a:solidFill>
              <a:latin typeface="Calibri"/>
            </a:endParaRPr>
          </a:p>
          <a:p>
            <a:pPr marL="685800" lvl="1" indent="-228600">
              <a:buFont typeface="+mj-lt"/>
              <a:buAutoNum type="alphaLcParenR"/>
            </a:pPr>
            <a:r>
              <a:rPr lang="en-GB" sz="1400" b="1" dirty="0">
                <a:solidFill>
                  <a:srgbClr val="595959"/>
                </a:solidFill>
                <a:latin typeface="Calibri"/>
              </a:rPr>
              <a:t>Screen-print evidence! – </a:t>
            </a:r>
            <a:r>
              <a:rPr lang="en-GB" sz="1400" dirty="0">
                <a:solidFill>
                  <a:srgbClr val="595959"/>
                </a:solidFill>
                <a:latin typeface="Calibri"/>
              </a:rPr>
              <a:t>Screen print the exercise sections on the right to show they have been completed.  There should be ticks against each exercise to show it has been completed correctly.</a:t>
            </a:r>
          </a:p>
        </p:txBody>
      </p:sp>
      <p:pic>
        <p:nvPicPr>
          <p:cNvPr id="10" name="Picture 9">
            <a:extLst>
              <a:ext uri="{FF2B5EF4-FFF2-40B4-BE49-F238E27FC236}">
                <a16:creationId xmlns:a16="http://schemas.microsoft.com/office/drawing/2014/main" id="{57B512BD-81A8-82C8-4610-B01968D6E809}"/>
              </a:ext>
            </a:extLst>
          </p:cNvPr>
          <p:cNvPicPr>
            <a:picLocks noChangeAspect="1"/>
          </p:cNvPicPr>
          <p:nvPr/>
        </p:nvPicPr>
        <p:blipFill>
          <a:blip r:embed="rId4"/>
          <a:stretch>
            <a:fillRect/>
          </a:stretch>
        </p:blipFill>
        <p:spPr>
          <a:xfrm>
            <a:off x="10538837" y="1216152"/>
            <a:ext cx="1563513" cy="5425948"/>
          </a:xfrm>
          <a:prstGeom prst="rect">
            <a:avLst/>
          </a:prstGeom>
        </p:spPr>
      </p:pic>
      <p:sp>
        <p:nvSpPr>
          <p:cNvPr id="11" name="Left Brace 10">
            <a:extLst>
              <a:ext uri="{FF2B5EF4-FFF2-40B4-BE49-F238E27FC236}">
                <a16:creationId xmlns:a16="http://schemas.microsoft.com/office/drawing/2014/main" id="{351D3348-6AC3-3121-C702-332145F0A9FE}"/>
              </a:ext>
            </a:extLst>
          </p:cNvPr>
          <p:cNvSpPr/>
          <p:nvPr/>
        </p:nvSpPr>
        <p:spPr>
          <a:xfrm>
            <a:off x="10171611" y="2281227"/>
            <a:ext cx="229689" cy="3255973"/>
          </a:xfrm>
          <a:prstGeom prst="leftBrace">
            <a:avLst/>
          </a:prstGeom>
          <a:ln w="38100"/>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pic>
        <p:nvPicPr>
          <p:cNvPr id="13" name="Picture 12">
            <a:extLst>
              <a:ext uri="{FF2B5EF4-FFF2-40B4-BE49-F238E27FC236}">
                <a16:creationId xmlns:a16="http://schemas.microsoft.com/office/drawing/2014/main" id="{C11A6AF9-0AAE-98B7-F8A0-9AB86BDA81A2}"/>
              </a:ext>
            </a:extLst>
          </p:cNvPr>
          <p:cNvPicPr>
            <a:picLocks noChangeAspect="1"/>
          </p:cNvPicPr>
          <p:nvPr/>
        </p:nvPicPr>
        <p:blipFill>
          <a:blip r:embed="rId5"/>
          <a:stretch>
            <a:fillRect/>
          </a:stretch>
        </p:blipFill>
        <p:spPr>
          <a:xfrm>
            <a:off x="6524186" y="1413277"/>
            <a:ext cx="2815103" cy="1912607"/>
          </a:xfrm>
          <a:prstGeom prst="rect">
            <a:avLst/>
          </a:prstGeom>
        </p:spPr>
      </p:pic>
      <p:pic>
        <p:nvPicPr>
          <p:cNvPr id="15" name="Picture 14">
            <a:extLst>
              <a:ext uri="{FF2B5EF4-FFF2-40B4-BE49-F238E27FC236}">
                <a16:creationId xmlns:a16="http://schemas.microsoft.com/office/drawing/2014/main" id="{BE1C8CF6-28D9-C4F0-354B-8F7B8C93CD22}"/>
              </a:ext>
            </a:extLst>
          </p:cNvPr>
          <p:cNvPicPr>
            <a:picLocks noChangeAspect="1"/>
          </p:cNvPicPr>
          <p:nvPr/>
        </p:nvPicPr>
        <p:blipFill>
          <a:blip r:embed="rId6"/>
          <a:stretch>
            <a:fillRect/>
          </a:stretch>
        </p:blipFill>
        <p:spPr>
          <a:xfrm>
            <a:off x="5832103" y="3398725"/>
            <a:ext cx="2527303" cy="986833"/>
          </a:xfrm>
          <a:prstGeom prst="rect">
            <a:avLst/>
          </a:prstGeom>
        </p:spPr>
      </p:pic>
      <p:pic>
        <p:nvPicPr>
          <p:cNvPr id="17" name="Picture 16">
            <a:extLst>
              <a:ext uri="{FF2B5EF4-FFF2-40B4-BE49-F238E27FC236}">
                <a16:creationId xmlns:a16="http://schemas.microsoft.com/office/drawing/2014/main" id="{113B5956-AC08-7424-B272-D47D786D0D80}"/>
              </a:ext>
            </a:extLst>
          </p:cNvPr>
          <p:cNvPicPr>
            <a:picLocks noChangeAspect="1"/>
          </p:cNvPicPr>
          <p:nvPr/>
        </p:nvPicPr>
        <p:blipFill>
          <a:blip r:embed="rId7"/>
          <a:stretch>
            <a:fillRect/>
          </a:stretch>
        </p:blipFill>
        <p:spPr>
          <a:xfrm>
            <a:off x="7942479" y="4417190"/>
            <a:ext cx="971392" cy="682287"/>
          </a:xfrm>
          <a:prstGeom prst="rect">
            <a:avLst/>
          </a:prstGeom>
        </p:spPr>
      </p:pic>
      <p:sp>
        <p:nvSpPr>
          <p:cNvPr id="18" name="Rectangle 17">
            <a:extLst>
              <a:ext uri="{FF2B5EF4-FFF2-40B4-BE49-F238E27FC236}">
                <a16:creationId xmlns:a16="http://schemas.microsoft.com/office/drawing/2014/main" id="{0746594B-6216-E2ED-9E88-9E5D26398AEE}"/>
              </a:ext>
            </a:extLst>
          </p:cNvPr>
          <p:cNvSpPr/>
          <p:nvPr/>
        </p:nvSpPr>
        <p:spPr>
          <a:xfrm>
            <a:off x="89649" y="5185185"/>
            <a:ext cx="9992311" cy="1672815"/>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ADD SCREEN-PRINT EVIDENCE OF EXERCISES COMPLETE HERE</a:t>
            </a:r>
          </a:p>
        </p:txBody>
      </p:sp>
    </p:spTree>
    <p:extLst>
      <p:ext uri="{BB962C8B-B14F-4D97-AF65-F5344CB8AC3E}">
        <p14:creationId xmlns:p14="http://schemas.microsoft.com/office/powerpoint/2010/main" val="36019198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
            <a:extLst>
              <a:ext uri="{FF2B5EF4-FFF2-40B4-BE49-F238E27FC236}">
                <a16:creationId xmlns:a16="http://schemas.microsoft.com/office/drawing/2014/main" id="{7D77D6FC-3D46-70FD-3CCE-68367F4484E1}"/>
              </a:ext>
            </a:extLst>
          </p:cNvPr>
          <p:cNvSpPr/>
          <p:nvPr/>
        </p:nvSpPr>
        <p:spPr>
          <a:xfrm>
            <a:off x="89650" y="89390"/>
            <a:ext cx="623688" cy="623688"/>
          </a:xfrm>
          <a:prstGeom prst="ellipse">
            <a:avLst/>
          </a:prstGeom>
          <a:no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2"/>
                </a:solidFill>
                <a:latin typeface="Century Gothic" panose="020B0502020202020204" pitchFamily="34" charset="0"/>
              </a:rPr>
              <a:t>8</a:t>
            </a:r>
          </a:p>
        </p:txBody>
      </p:sp>
      <p:sp>
        <p:nvSpPr>
          <p:cNvPr id="3" name="Title 1">
            <a:extLst>
              <a:ext uri="{FF2B5EF4-FFF2-40B4-BE49-F238E27FC236}">
                <a16:creationId xmlns:a16="http://schemas.microsoft.com/office/drawing/2014/main" id="{F42CA5E5-FE88-184A-0BD3-1BF09496D5D1}"/>
              </a:ext>
            </a:extLst>
          </p:cNvPr>
          <p:cNvSpPr txBox="1">
            <a:spLocks/>
          </p:cNvSpPr>
          <p:nvPr/>
        </p:nvSpPr>
        <p:spPr>
          <a:xfrm>
            <a:off x="740229" y="84272"/>
            <a:ext cx="9431382" cy="66466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400" b="1" dirty="0">
                <a:solidFill>
                  <a:srgbClr val="595959"/>
                </a:solidFill>
                <a:latin typeface="Century Gothic" panose="020B0502020202020204" pitchFamily="34" charset="0"/>
              </a:rPr>
              <a:t>Logic Circuits</a:t>
            </a:r>
          </a:p>
        </p:txBody>
      </p:sp>
      <p:sp>
        <p:nvSpPr>
          <p:cNvPr id="4" name="Content Placeholder 2">
            <a:extLst>
              <a:ext uri="{FF2B5EF4-FFF2-40B4-BE49-F238E27FC236}">
                <a16:creationId xmlns:a16="http://schemas.microsoft.com/office/drawing/2014/main" id="{9BFE45D0-633B-8F59-79F2-CE3040907FC9}"/>
              </a:ext>
            </a:extLst>
          </p:cNvPr>
          <p:cNvSpPr txBox="1">
            <a:spLocks/>
          </p:cNvSpPr>
          <p:nvPr/>
        </p:nvSpPr>
        <p:spPr>
          <a:xfrm>
            <a:off x="8449056" y="853313"/>
            <a:ext cx="3742944" cy="36283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600" b="1" dirty="0">
                <a:solidFill>
                  <a:srgbClr val="595959"/>
                </a:solidFill>
                <a:latin typeface="Century Gothic" panose="020B0502020202020204" pitchFamily="34" charset="0"/>
              </a:rPr>
              <a:t>Expected time to complete: 1 hour</a:t>
            </a:r>
          </a:p>
        </p:txBody>
      </p:sp>
      <p:sp>
        <p:nvSpPr>
          <p:cNvPr id="11" name="TextBox 10">
            <a:extLst>
              <a:ext uri="{FF2B5EF4-FFF2-40B4-BE49-F238E27FC236}">
                <a16:creationId xmlns:a16="http://schemas.microsoft.com/office/drawing/2014/main" id="{C2B9B4A0-81FB-C3FC-AC4E-1C2BC0F4BD48}"/>
              </a:ext>
            </a:extLst>
          </p:cNvPr>
          <p:cNvSpPr txBox="1"/>
          <p:nvPr/>
        </p:nvSpPr>
        <p:spPr>
          <a:xfrm>
            <a:off x="89650" y="1071657"/>
            <a:ext cx="5694506" cy="430887"/>
          </a:xfrm>
          <a:prstGeom prst="rect">
            <a:avLst/>
          </a:prstGeom>
          <a:noFill/>
        </p:spPr>
        <p:txBody>
          <a:bodyPr wrap="square" rtlCol="0">
            <a:spAutoFit/>
          </a:bodyPr>
          <a:lstStyle/>
          <a:p>
            <a:r>
              <a:rPr lang="en-GB" sz="1100" b="1" dirty="0">
                <a:solidFill>
                  <a:srgbClr val="595959"/>
                </a:solidFill>
              </a:rPr>
              <a:t>1) </a:t>
            </a:r>
            <a:r>
              <a:rPr lang="en-GB" sz="1100" dirty="0">
                <a:solidFill>
                  <a:srgbClr val="595959"/>
                </a:solidFill>
              </a:rPr>
              <a:t>Drag the labels into their correct place on the following diagram</a:t>
            </a:r>
            <a:br>
              <a:rPr lang="en-GB" sz="1100" dirty="0">
                <a:solidFill>
                  <a:srgbClr val="595959"/>
                </a:solidFill>
              </a:rPr>
            </a:br>
            <a:r>
              <a:rPr lang="en-GB" sz="1100" dirty="0">
                <a:solidFill>
                  <a:srgbClr val="595959"/>
                </a:solidFill>
              </a:rPr>
              <a:t>(Do the ones you know first, look up the ones you don’t!)</a:t>
            </a:r>
          </a:p>
        </p:txBody>
      </p:sp>
      <p:sp>
        <p:nvSpPr>
          <p:cNvPr id="12" name="TextBox 11">
            <a:extLst>
              <a:ext uri="{FF2B5EF4-FFF2-40B4-BE49-F238E27FC236}">
                <a16:creationId xmlns:a16="http://schemas.microsoft.com/office/drawing/2014/main" id="{2BE2C615-2A6B-D9A0-9E68-B2F8A0B30F3B}"/>
              </a:ext>
            </a:extLst>
          </p:cNvPr>
          <p:cNvSpPr txBox="1"/>
          <p:nvPr/>
        </p:nvSpPr>
        <p:spPr>
          <a:xfrm>
            <a:off x="413708" y="5061495"/>
            <a:ext cx="846707" cy="523220"/>
          </a:xfrm>
          <a:prstGeom prst="rect">
            <a:avLst/>
          </a:prstGeom>
          <a:noFill/>
        </p:spPr>
        <p:txBody>
          <a:bodyPr wrap="none" rtlCol="0">
            <a:spAutoFit/>
          </a:bodyPr>
          <a:lstStyle/>
          <a:p>
            <a:r>
              <a:rPr lang="en-GB" sz="2800" dirty="0">
                <a:solidFill>
                  <a:srgbClr val="595959"/>
                </a:solidFill>
              </a:rPr>
              <a:t>AND</a:t>
            </a:r>
          </a:p>
        </p:txBody>
      </p:sp>
      <p:sp>
        <p:nvSpPr>
          <p:cNvPr id="13" name="TextBox 12">
            <a:extLst>
              <a:ext uri="{FF2B5EF4-FFF2-40B4-BE49-F238E27FC236}">
                <a16:creationId xmlns:a16="http://schemas.microsoft.com/office/drawing/2014/main" id="{CCF60328-E03E-ED8C-A07F-8F1506425847}"/>
              </a:ext>
            </a:extLst>
          </p:cNvPr>
          <p:cNvSpPr txBox="1"/>
          <p:nvPr/>
        </p:nvSpPr>
        <p:spPr>
          <a:xfrm>
            <a:off x="181273" y="5993274"/>
            <a:ext cx="1079142" cy="523220"/>
          </a:xfrm>
          <a:prstGeom prst="rect">
            <a:avLst/>
          </a:prstGeom>
          <a:noFill/>
        </p:spPr>
        <p:txBody>
          <a:bodyPr wrap="none" rtlCol="0">
            <a:spAutoFit/>
          </a:bodyPr>
          <a:lstStyle/>
          <a:p>
            <a:r>
              <a:rPr lang="en-GB" sz="2800" dirty="0">
                <a:solidFill>
                  <a:srgbClr val="595959"/>
                </a:solidFill>
              </a:rPr>
              <a:t>NAND</a:t>
            </a:r>
          </a:p>
        </p:txBody>
      </p:sp>
      <p:sp>
        <p:nvSpPr>
          <p:cNvPr id="14" name="TextBox 13">
            <a:extLst>
              <a:ext uri="{FF2B5EF4-FFF2-40B4-BE49-F238E27FC236}">
                <a16:creationId xmlns:a16="http://schemas.microsoft.com/office/drawing/2014/main" id="{C5306D22-209B-15DD-7DEE-042ADE057877}"/>
              </a:ext>
            </a:extLst>
          </p:cNvPr>
          <p:cNvSpPr txBox="1"/>
          <p:nvPr/>
        </p:nvSpPr>
        <p:spPr>
          <a:xfrm>
            <a:off x="2041403" y="6215653"/>
            <a:ext cx="849913" cy="523220"/>
          </a:xfrm>
          <a:prstGeom prst="rect">
            <a:avLst/>
          </a:prstGeom>
          <a:noFill/>
        </p:spPr>
        <p:txBody>
          <a:bodyPr wrap="none" rtlCol="0">
            <a:spAutoFit/>
          </a:bodyPr>
          <a:lstStyle/>
          <a:p>
            <a:r>
              <a:rPr lang="en-GB" sz="2800" dirty="0">
                <a:solidFill>
                  <a:srgbClr val="595959"/>
                </a:solidFill>
              </a:rPr>
              <a:t>NOR</a:t>
            </a:r>
          </a:p>
        </p:txBody>
      </p:sp>
      <p:sp>
        <p:nvSpPr>
          <p:cNvPr id="15" name="TextBox 14">
            <a:extLst>
              <a:ext uri="{FF2B5EF4-FFF2-40B4-BE49-F238E27FC236}">
                <a16:creationId xmlns:a16="http://schemas.microsoft.com/office/drawing/2014/main" id="{EA6E1C90-DD39-EB4E-19C4-FE84CB1DE154}"/>
              </a:ext>
            </a:extLst>
          </p:cNvPr>
          <p:cNvSpPr txBox="1"/>
          <p:nvPr/>
        </p:nvSpPr>
        <p:spPr>
          <a:xfrm>
            <a:off x="1631676" y="5420911"/>
            <a:ext cx="819455" cy="523220"/>
          </a:xfrm>
          <a:prstGeom prst="rect">
            <a:avLst/>
          </a:prstGeom>
          <a:noFill/>
        </p:spPr>
        <p:txBody>
          <a:bodyPr wrap="none" rtlCol="0">
            <a:spAutoFit/>
          </a:bodyPr>
          <a:lstStyle/>
          <a:p>
            <a:r>
              <a:rPr lang="en-GB" sz="2800" dirty="0">
                <a:solidFill>
                  <a:srgbClr val="595959"/>
                </a:solidFill>
              </a:rPr>
              <a:t>NOT</a:t>
            </a:r>
          </a:p>
        </p:txBody>
      </p:sp>
      <p:sp>
        <p:nvSpPr>
          <p:cNvPr id="16" name="TextBox 15">
            <a:extLst>
              <a:ext uri="{FF2B5EF4-FFF2-40B4-BE49-F238E27FC236}">
                <a16:creationId xmlns:a16="http://schemas.microsoft.com/office/drawing/2014/main" id="{15DE41A1-5FD1-7756-F71F-0D19BA0C92A2}"/>
              </a:ext>
            </a:extLst>
          </p:cNvPr>
          <p:cNvSpPr txBox="1"/>
          <p:nvPr/>
        </p:nvSpPr>
        <p:spPr>
          <a:xfrm>
            <a:off x="1423926" y="4723089"/>
            <a:ext cx="617477" cy="523220"/>
          </a:xfrm>
          <a:prstGeom prst="rect">
            <a:avLst/>
          </a:prstGeom>
          <a:noFill/>
        </p:spPr>
        <p:txBody>
          <a:bodyPr wrap="none" rtlCol="0">
            <a:spAutoFit/>
          </a:bodyPr>
          <a:lstStyle/>
          <a:p>
            <a:r>
              <a:rPr lang="en-GB" sz="2800" dirty="0">
                <a:solidFill>
                  <a:srgbClr val="595959"/>
                </a:solidFill>
              </a:rPr>
              <a:t>OR</a:t>
            </a:r>
          </a:p>
        </p:txBody>
      </p:sp>
      <p:sp>
        <p:nvSpPr>
          <p:cNvPr id="17" name="TextBox 16">
            <a:extLst>
              <a:ext uri="{FF2B5EF4-FFF2-40B4-BE49-F238E27FC236}">
                <a16:creationId xmlns:a16="http://schemas.microsoft.com/office/drawing/2014/main" id="{A9258CC7-D7E9-49EF-800F-AA42DDA24134}"/>
              </a:ext>
            </a:extLst>
          </p:cNvPr>
          <p:cNvSpPr txBox="1"/>
          <p:nvPr/>
        </p:nvSpPr>
        <p:spPr>
          <a:xfrm>
            <a:off x="2822392" y="4971920"/>
            <a:ext cx="793422" cy="523220"/>
          </a:xfrm>
          <a:prstGeom prst="rect">
            <a:avLst/>
          </a:prstGeom>
          <a:noFill/>
        </p:spPr>
        <p:txBody>
          <a:bodyPr wrap="none" rtlCol="0">
            <a:spAutoFit/>
          </a:bodyPr>
          <a:lstStyle/>
          <a:p>
            <a:r>
              <a:rPr lang="en-GB" sz="2800" dirty="0">
                <a:solidFill>
                  <a:srgbClr val="595959"/>
                </a:solidFill>
              </a:rPr>
              <a:t>XOR</a:t>
            </a:r>
          </a:p>
        </p:txBody>
      </p:sp>
      <p:pic>
        <p:nvPicPr>
          <p:cNvPr id="19" name="Picture 18">
            <a:extLst>
              <a:ext uri="{FF2B5EF4-FFF2-40B4-BE49-F238E27FC236}">
                <a16:creationId xmlns:a16="http://schemas.microsoft.com/office/drawing/2014/main" id="{C0A6F80C-9477-9CF9-479B-C7AC745FAF7D}"/>
              </a:ext>
            </a:extLst>
          </p:cNvPr>
          <p:cNvPicPr>
            <a:picLocks noChangeAspect="1"/>
          </p:cNvPicPr>
          <p:nvPr/>
        </p:nvPicPr>
        <p:blipFill>
          <a:blip r:embed="rId2"/>
          <a:stretch>
            <a:fillRect/>
          </a:stretch>
        </p:blipFill>
        <p:spPr>
          <a:xfrm>
            <a:off x="181273" y="1503549"/>
            <a:ext cx="3543224" cy="3076905"/>
          </a:xfrm>
          <a:prstGeom prst="rect">
            <a:avLst/>
          </a:prstGeom>
        </p:spPr>
      </p:pic>
      <p:sp>
        <p:nvSpPr>
          <p:cNvPr id="20" name="TextBox 19">
            <a:extLst>
              <a:ext uri="{FF2B5EF4-FFF2-40B4-BE49-F238E27FC236}">
                <a16:creationId xmlns:a16="http://schemas.microsoft.com/office/drawing/2014/main" id="{8E874E14-9E7F-1551-3793-658CF5B9338D}"/>
              </a:ext>
            </a:extLst>
          </p:cNvPr>
          <p:cNvSpPr txBox="1"/>
          <p:nvPr/>
        </p:nvSpPr>
        <p:spPr>
          <a:xfrm>
            <a:off x="4303600" y="1071657"/>
            <a:ext cx="3742944" cy="430887"/>
          </a:xfrm>
          <a:prstGeom prst="rect">
            <a:avLst/>
          </a:prstGeom>
          <a:noFill/>
        </p:spPr>
        <p:txBody>
          <a:bodyPr wrap="square" rtlCol="0">
            <a:spAutoFit/>
          </a:bodyPr>
          <a:lstStyle/>
          <a:p>
            <a:r>
              <a:rPr lang="en-GB" sz="1100" b="1" dirty="0">
                <a:solidFill>
                  <a:srgbClr val="595959"/>
                </a:solidFill>
              </a:rPr>
              <a:t>2) </a:t>
            </a:r>
            <a:r>
              <a:rPr lang="en-GB" sz="1100" dirty="0">
                <a:solidFill>
                  <a:srgbClr val="595959"/>
                </a:solidFill>
              </a:rPr>
              <a:t>Create the logic diagrams for the following circuits. </a:t>
            </a:r>
            <a:br>
              <a:rPr lang="en-GB" sz="1100" dirty="0">
                <a:solidFill>
                  <a:srgbClr val="595959"/>
                </a:solidFill>
              </a:rPr>
            </a:br>
            <a:r>
              <a:rPr lang="en-GB" sz="1100" dirty="0">
                <a:solidFill>
                  <a:srgbClr val="595959"/>
                </a:solidFill>
              </a:rPr>
              <a:t>(Use the components provided below to help you.)</a:t>
            </a:r>
          </a:p>
        </p:txBody>
      </p:sp>
      <p:pic>
        <p:nvPicPr>
          <p:cNvPr id="21" name="Picture 20">
            <a:extLst>
              <a:ext uri="{FF2B5EF4-FFF2-40B4-BE49-F238E27FC236}">
                <a16:creationId xmlns:a16="http://schemas.microsoft.com/office/drawing/2014/main" id="{457FE7AD-073C-127D-7EC1-A5EB97737B4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19364" y="1495608"/>
            <a:ext cx="768447" cy="430887"/>
          </a:xfrm>
          <a:prstGeom prst="rect">
            <a:avLst/>
          </a:prstGeom>
        </p:spPr>
      </p:pic>
      <p:pic>
        <p:nvPicPr>
          <p:cNvPr id="22" name="Picture 21">
            <a:extLst>
              <a:ext uri="{FF2B5EF4-FFF2-40B4-BE49-F238E27FC236}">
                <a16:creationId xmlns:a16="http://schemas.microsoft.com/office/drawing/2014/main" id="{CA10965F-239C-36EA-7B16-267DFED918C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49174" y="1487814"/>
            <a:ext cx="768447" cy="433241"/>
          </a:xfrm>
          <a:prstGeom prst="rect">
            <a:avLst/>
          </a:prstGeom>
        </p:spPr>
      </p:pic>
      <p:pic>
        <p:nvPicPr>
          <p:cNvPr id="23" name="Picture 22">
            <a:extLst>
              <a:ext uri="{FF2B5EF4-FFF2-40B4-BE49-F238E27FC236}">
                <a16:creationId xmlns:a16="http://schemas.microsoft.com/office/drawing/2014/main" id="{6EC74211-66A2-167F-4F98-860F5D1DD5D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429989" y="1488801"/>
            <a:ext cx="792729" cy="444502"/>
          </a:xfrm>
          <a:prstGeom prst="rect">
            <a:avLst/>
          </a:prstGeom>
        </p:spPr>
      </p:pic>
      <p:sp>
        <p:nvSpPr>
          <p:cNvPr id="25" name="TextBox 24">
            <a:extLst>
              <a:ext uri="{FF2B5EF4-FFF2-40B4-BE49-F238E27FC236}">
                <a16:creationId xmlns:a16="http://schemas.microsoft.com/office/drawing/2014/main" id="{91304A91-3F58-F634-3043-3E304097DFF4}"/>
              </a:ext>
            </a:extLst>
          </p:cNvPr>
          <p:cNvSpPr txBox="1"/>
          <p:nvPr/>
        </p:nvSpPr>
        <p:spPr>
          <a:xfrm>
            <a:off x="5184774" y="1933303"/>
            <a:ext cx="354806" cy="369332"/>
          </a:xfrm>
          <a:prstGeom prst="rect">
            <a:avLst/>
          </a:prstGeom>
          <a:noFill/>
        </p:spPr>
        <p:txBody>
          <a:bodyPr wrap="square">
            <a:spAutoFit/>
          </a:bodyPr>
          <a:lstStyle/>
          <a:p>
            <a:r>
              <a:rPr lang="en-GB" sz="1800" dirty="0">
                <a:solidFill>
                  <a:srgbClr val="595959"/>
                </a:solidFill>
              </a:rPr>
              <a:t>A</a:t>
            </a:r>
            <a:endParaRPr lang="en-GB" dirty="0"/>
          </a:p>
        </p:txBody>
      </p:sp>
      <p:sp>
        <p:nvSpPr>
          <p:cNvPr id="26" name="TextBox 25">
            <a:extLst>
              <a:ext uri="{FF2B5EF4-FFF2-40B4-BE49-F238E27FC236}">
                <a16:creationId xmlns:a16="http://schemas.microsoft.com/office/drawing/2014/main" id="{59194CB3-673D-0E2B-B70A-E42495D5A8A5}"/>
              </a:ext>
            </a:extLst>
          </p:cNvPr>
          <p:cNvSpPr txBox="1"/>
          <p:nvPr/>
        </p:nvSpPr>
        <p:spPr>
          <a:xfrm>
            <a:off x="5495627" y="1933303"/>
            <a:ext cx="354806" cy="369332"/>
          </a:xfrm>
          <a:prstGeom prst="rect">
            <a:avLst/>
          </a:prstGeom>
          <a:noFill/>
        </p:spPr>
        <p:txBody>
          <a:bodyPr wrap="square">
            <a:spAutoFit/>
          </a:bodyPr>
          <a:lstStyle/>
          <a:p>
            <a:r>
              <a:rPr lang="en-GB" sz="1800" dirty="0">
                <a:solidFill>
                  <a:srgbClr val="595959"/>
                </a:solidFill>
              </a:rPr>
              <a:t>B</a:t>
            </a:r>
            <a:endParaRPr lang="en-GB" dirty="0"/>
          </a:p>
        </p:txBody>
      </p:sp>
      <p:sp>
        <p:nvSpPr>
          <p:cNvPr id="27" name="TextBox 26">
            <a:extLst>
              <a:ext uri="{FF2B5EF4-FFF2-40B4-BE49-F238E27FC236}">
                <a16:creationId xmlns:a16="http://schemas.microsoft.com/office/drawing/2014/main" id="{B014E5BD-5EB3-92DC-4D3B-8033899CDEC6}"/>
              </a:ext>
            </a:extLst>
          </p:cNvPr>
          <p:cNvSpPr txBox="1"/>
          <p:nvPr/>
        </p:nvSpPr>
        <p:spPr>
          <a:xfrm>
            <a:off x="5806480" y="1933303"/>
            <a:ext cx="354806" cy="369332"/>
          </a:xfrm>
          <a:prstGeom prst="rect">
            <a:avLst/>
          </a:prstGeom>
          <a:noFill/>
        </p:spPr>
        <p:txBody>
          <a:bodyPr wrap="square">
            <a:spAutoFit/>
          </a:bodyPr>
          <a:lstStyle/>
          <a:p>
            <a:r>
              <a:rPr lang="en-GB" sz="1800" dirty="0">
                <a:solidFill>
                  <a:srgbClr val="595959"/>
                </a:solidFill>
              </a:rPr>
              <a:t>C</a:t>
            </a:r>
            <a:endParaRPr lang="en-GB" dirty="0"/>
          </a:p>
        </p:txBody>
      </p:sp>
      <p:sp>
        <p:nvSpPr>
          <p:cNvPr id="28" name="TextBox 27">
            <a:extLst>
              <a:ext uri="{FF2B5EF4-FFF2-40B4-BE49-F238E27FC236}">
                <a16:creationId xmlns:a16="http://schemas.microsoft.com/office/drawing/2014/main" id="{8C1C6B71-E94C-F960-1405-CFCE26A73E63}"/>
              </a:ext>
            </a:extLst>
          </p:cNvPr>
          <p:cNvSpPr txBox="1"/>
          <p:nvPr/>
        </p:nvSpPr>
        <p:spPr>
          <a:xfrm>
            <a:off x="6107264" y="1933303"/>
            <a:ext cx="354806" cy="369332"/>
          </a:xfrm>
          <a:prstGeom prst="rect">
            <a:avLst/>
          </a:prstGeom>
          <a:noFill/>
        </p:spPr>
        <p:txBody>
          <a:bodyPr wrap="square">
            <a:spAutoFit/>
          </a:bodyPr>
          <a:lstStyle/>
          <a:p>
            <a:r>
              <a:rPr lang="en-GB" sz="1800" dirty="0">
                <a:solidFill>
                  <a:srgbClr val="595959"/>
                </a:solidFill>
              </a:rPr>
              <a:t>D</a:t>
            </a:r>
            <a:endParaRPr lang="en-GB" dirty="0"/>
          </a:p>
        </p:txBody>
      </p:sp>
      <p:sp>
        <p:nvSpPr>
          <p:cNvPr id="29" name="TextBox 28">
            <a:extLst>
              <a:ext uri="{FF2B5EF4-FFF2-40B4-BE49-F238E27FC236}">
                <a16:creationId xmlns:a16="http://schemas.microsoft.com/office/drawing/2014/main" id="{942E383D-5ED2-ADC5-5F10-9198506C876E}"/>
              </a:ext>
            </a:extLst>
          </p:cNvPr>
          <p:cNvSpPr txBox="1"/>
          <p:nvPr/>
        </p:nvSpPr>
        <p:spPr>
          <a:xfrm>
            <a:off x="6527216" y="1933303"/>
            <a:ext cx="354806" cy="369332"/>
          </a:xfrm>
          <a:prstGeom prst="rect">
            <a:avLst/>
          </a:prstGeom>
          <a:noFill/>
        </p:spPr>
        <p:txBody>
          <a:bodyPr wrap="square">
            <a:spAutoFit/>
          </a:bodyPr>
          <a:lstStyle/>
          <a:p>
            <a:r>
              <a:rPr lang="en-GB" sz="1800" dirty="0">
                <a:solidFill>
                  <a:srgbClr val="595959"/>
                </a:solidFill>
              </a:rPr>
              <a:t>E</a:t>
            </a:r>
            <a:endParaRPr lang="en-GB" dirty="0"/>
          </a:p>
        </p:txBody>
      </p:sp>
      <p:sp>
        <p:nvSpPr>
          <p:cNvPr id="35" name="TextBox 34">
            <a:extLst>
              <a:ext uri="{FF2B5EF4-FFF2-40B4-BE49-F238E27FC236}">
                <a16:creationId xmlns:a16="http://schemas.microsoft.com/office/drawing/2014/main" id="{A8C76852-8A6B-8F19-7BC3-36D09A8A0380}"/>
              </a:ext>
            </a:extLst>
          </p:cNvPr>
          <p:cNvSpPr txBox="1"/>
          <p:nvPr/>
        </p:nvSpPr>
        <p:spPr>
          <a:xfrm>
            <a:off x="4426744" y="2471784"/>
            <a:ext cx="6110286" cy="261610"/>
          </a:xfrm>
          <a:prstGeom prst="rect">
            <a:avLst/>
          </a:prstGeom>
          <a:noFill/>
        </p:spPr>
        <p:txBody>
          <a:bodyPr wrap="square">
            <a:spAutoFit/>
          </a:bodyPr>
          <a:lstStyle/>
          <a:p>
            <a:r>
              <a:rPr kumimoji="0" lang="en-GB" sz="1100" b="0" i="0" u="none" strike="noStrike" kern="1200" cap="none" spc="0" normalizeH="0" baseline="0" noProof="0" dirty="0">
                <a:ln>
                  <a:noFill/>
                </a:ln>
                <a:solidFill>
                  <a:srgbClr val="595959"/>
                </a:solidFill>
                <a:effectLst/>
                <a:uLnTx/>
                <a:uFillTx/>
                <a:latin typeface="Calibri"/>
                <a:ea typeface="+mn-ea"/>
                <a:cs typeface="+mn-cs"/>
              </a:rPr>
              <a:t>a)  E = NOT ((A AND B) OR (C AND D))</a:t>
            </a:r>
            <a:endParaRPr lang="en-GB" dirty="0"/>
          </a:p>
        </p:txBody>
      </p:sp>
      <p:sp>
        <p:nvSpPr>
          <p:cNvPr id="36" name="TextBox 35">
            <a:extLst>
              <a:ext uri="{FF2B5EF4-FFF2-40B4-BE49-F238E27FC236}">
                <a16:creationId xmlns:a16="http://schemas.microsoft.com/office/drawing/2014/main" id="{BEBF96C7-DA18-57F2-57C2-8E12FB7FFDBC}"/>
              </a:ext>
            </a:extLst>
          </p:cNvPr>
          <p:cNvSpPr txBox="1"/>
          <p:nvPr/>
        </p:nvSpPr>
        <p:spPr>
          <a:xfrm>
            <a:off x="4426744" y="4579143"/>
            <a:ext cx="6110286" cy="261610"/>
          </a:xfrm>
          <a:prstGeom prst="rect">
            <a:avLst/>
          </a:prstGeom>
          <a:noFill/>
        </p:spPr>
        <p:txBody>
          <a:bodyPr wrap="square">
            <a:spAutoFit/>
          </a:bodyPr>
          <a:lstStyle/>
          <a:p>
            <a:r>
              <a:rPr kumimoji="0" lang="en-GB" sz="1100" b="0" i="0" u="none" strike="noStrike" kern="1200" cap="none" spc="0" normalizeH="0" baseline="0" noProof="0" dirty="0">
                <a:ln>
                  <a:noFill/>
                </a:ln>
                <a:solidFill>
                  <a:srgbClr val="595959"/>
                </a:solidFill>
                <a:effectLst/>
                <a:uLnTx/>
                <a:uFillTx/>
                <a:latin typeface="Calibri"/>
                <a:ea typeface="+mn-ea"/>
                <a:cs typeface="+mn-cs"/>
              </a:rPr>
              <a:t>b)  E = A AND (NOT B OR NOT C)</a:t>
            </a:r>
            <a:endParaRPr lang="en-GB" dirty="0"/>
          </a:p>
        </p:txBody>
      </p:sp>
    </p:spTree>
    <p:extLst>
      <p:ext uri="{BB962C8B-B14F-4D97-AF65-F5344CB8AC3E}">
        <p14:creationId xmlns:p14="http://schemas.microsoft.com/office/powerpoint/2010/main" val="20682100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
            <a:extLst>
              <a:ext uri="{FF2B5EF4-FFF2-40B4-BE49-F238E27FC236}">
                <a16:creationId xmlns:a16="http://schemas.microsoft.com/office/drawing/2014/main" id="{7D77D6FC-3D46-70FD-3CCE-68367F4484E1}"/>
              </a:ext>
            </a:extLst>
          </p:cNvPr>
          <p:cNvSpPr/>
          <p:nvPr/>
        </p:nvSpPr>
        <p:spPr>
          <a:xfrm>
            <a:off x="89650" y="89390"/>
            <a:ext cx="623688" cy="623688"/>
          </a:xfrm>
          <a:prstGeom prst="ellipse">
            <a:avLst/>
          </a:prstGeom>
          <a:no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2"/>
                </a:solidFill>
                <a:latin typeface="Century Gothic" panose="020B0502020202020204" pitchFamily="34" charset="0"/>
              </a:rPr>
              <a:t>9</a:t>
            </a:r>
          </a:p>
        </p:txBody>
      </p:sp>
      <p:sp>
        <p:nvSpPr>
          <p:cNvPr id="3" name="Title 1">
            <a:extLst>
              <a:ext uri="{FF2B5EF4-FFF2-40B4-BE49-F238E27FC236}">
                <a16:creationId xmlns:a16="http://schemas.microsoft.com/office/drawing/2014/main" id="{F42CA5E5-FE88-184A-0BD3-1BF09496D5D1}"/>
              </a:ext>
            </a:extLst>
          </p:cNvPr>
          <p:cNvSpPr txBox="1">
            <a:spLocks/>
          </p:cNvSpPr>
          <p:nvPr/>
        </p:nvSpPr>
        <p:spPr>
          <a:xfrm>
            <a:off x="740229" y="84272"/>
            <a:ext cx="9431382" cy="66466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400" b="1" dirty="0">
                <a:solidFill>
                  <a:srgbClr val="595959"/>
                </a:solidFill>
                <a:latin typeface="Century Gothic" panose="020B0502020202020204" pitchFamily="34" charset="0"/>
              </a:rPr>
              <a:t>Cornell Notes</a:t>
            </a:r>
          </a:p>
        </p:txBody>
      </p:sp>
      <p:sp>
        <p:nvSpPr>
          <p:cNvPr id="4" name="Content Placeholder 2">
            <a:extLst>
              <a:ext uri="{FF2B5EF4-FFF2-40B4-BE49-F238E27FC236}">
                <a16:creationId xmlns:a16="http://schemas.microsoft.com/office/drawing/2014/main" id="{EB214490-9269-6543-6A6C-FD696BDFBA3F}"/>
              </a:ext>
            </a:extLst>
          </p:cNvPr>
          <p:cNvSpPr txBox="1">
            <a:spLocks/>
          </p:cNvSpPr>
          <p:nvPr/>
        </p:nvSpPr>
        <p:spPr>
          <a:xfrm>
            <a:off x="8449056" y="853313"/>
            <a:ext cx="3742944" cy="36283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600" b="1" dirty="0">
                <a:solidFill>
                  <a:srgbClr val="595959"/>
                </a:solidFill>
                <a:latin typeface="Century Gothic" panose="020B0502020202020204" pitchFamily="34" charset="0"/>
              </a:rPr>
              <a:t>Expected time to complete: 1 hour</a:t>
            </a:r>
          </a:p>
        </p:txBody>
      </p:sp>
      <p:sp>
        <p:nvSpPr>
          <p:cNvPr id="5" name="Title 1">
            <a:extLst>
              <a:ext uri="{FF2B5EF4-FFF2-40B4-BE49-F238E27FC236}">
                <a16:creationId xmlns:a16="http://schemas.microsoft.com/office/drawing/2014/main" id="{5EF2E2A9-AC35-DD42-22E5-638A5A576AAE}"/>
              </a:ext>
            </a:extLst>
          </p:cNvPr>
          <p:cNvSpPr txBox="1">
            <a:spLocks/>
          </p:cNvSpPr>
          <p:nvPr/>
        </p:nvSpPr>
        <p:spPr>
          <a:xfrm>
            <a:off x="319178" y="907161"/>
            <a:ext cx="5221010" cy="362839"/>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bg1">
                    <a:lumMod val="50000"/>
                  </a:schemeClr>
                </a:solidFill>
                <a:latin typeface="Century Gothic" panose="020B0502020202020204" pitchFamily="34" charset="0"/>
                <a:ea typeface="+mj-ea"/>
                <a:cs typeface="+mj-cs"/>
              </a:defRPr>
            </a:lvl1pPr>
          </a:lstStyle>
          <a:p>
            <a:r>
              <a:rPr lang="en-GB" sz="1800" dirty="0">
                <a:solidFill>
                  <a:srgbClr val="595959"/>
                </a:solidFill>
                <a:latin typeface="+mj-lt"/>
              </a:rPr>
              <a:t>The Cornell method of note taking</a:t>
            </a:r>
          </a:p>
        </p:txBody>
      </p:sp>
      <p:sp>
        <p:nvSpPr>
          <p:cNvPr id="6" name="TextBox 5">
            <a:extLst>
              <a:ext uri="{FF2B5EF4-FFF2-40B4-BE49-F238E27FC236}">
                <a16:creationId xmlns:a16="http://schemas.microsoft.com/office/drawing/2014/main" id="{1FA9E197-16D4-BD98-3B8C-B03DEC8AF821}"/>
              </a:ext>
            </a:extLst>
          </p:cNvPr>
          <p:cNvSpPr txBox="1"/>
          <p:nvPr/>
        </p:nvSpPr>
        <p:spPr>
          <a:xfrm>
            <a:off x="319178" y="1417038"/>
            <a:ext cx="7453222" cy="5370701"/>
          </a:xfrm>
          <a:prstGeom prst="rect">
            <a:avLst/>
          </a:prstGeom>
          <a:noFill/>
        </p:spPr>
        <p:txBody>
          <a:bodyPr wrap="square" rtlCol="0">
            <a:spAutoFit/>
          </a:bodyPr>
          <a:lstStyle/>
          <a:p>
            <a:r>
              <a:rPr lang="en-GB" sz="1200" dirty="0">
                <a:solidFill>
                  <a:srgbClr val="595959"/>
                </a:solidFill>
              </a:rPr>
              <a:t>The expectation to do independent research at A Level will increase dramatically from GCSE.</a:t>
            </a:r>
          </a:p>
          <a:p>
            <a:endParaRPr lang="en-GB" sz="1200" dirty="0">
              <a:solidFill>
                <a:srgbClr val="595959"/>
              </a:solidFill>
            </a:endParaRPr>
          </a:p>
          <a:p>
            <a:r>
              <a:rPr lang="en-GB" sz="1200" dirty="0">
                <a:solidFill>
                  <a:srgbClr val="595959"/>
                </a:solidFill>
              </a:rPr>
              <a:t>There is a real skill to taking decent notes outside of lesson which are of value.   Research has proven that one of the most effective methods is the “Cornell” note taking method.</a:t>
            </a:r>
          </a:p>
          <a:p>
            <a:endParaRPr lang="en-GB" sz="1200" dirty="0">
              <a:solidFill>
                <a:srgbClr val="595959"/>
              </a:solidFill>
            </a:endParaRPr>
          </a:p>
          <a:p>
            <a:pPr marL="228600" indent="-228600">
              <a:buFont typeface="+mj-lt"/>
              <a:buAutoNum type="arabicPeriod"/>
            </a:pPr>
            <a:r>
              <a:rPr lang="en-GB" sz="1200" dirty="0">
                <a:solidFill>
                  <a:srgbClr val="595959"/>
                </a:solidFill>
              </a:rPr>
              <a:t>A blank template for ‘Cornell Notes’ has been provided on the next slide</a:t>
            </a:r>
          </a:p>
          <a:p>
            <a:pPr marL="228600" indent="-228600">
              <a:buFont typeface="+mj-lt"/>
              <a:buAutoNum type="arabicPeriod"/>
            </a:pPr>
            <a:endParaRPr lang="en-GB" sz="1200" dirty="0">
              <a:solidFill>
                <a:srgbClr val="595959"/>
              </a:solidFill>
            </a:endParaRPr>
          </a:p>
          <a:p>
            <a:pPr marL="228600" indent="-228600">
              <a:buFont typeface="+mj-lt"/>
              <a:buAutoNum type="arabicPeriod"/>
            </a:pPr>
            <a:r>
              <a:rPr lang="en-GB" sz="1200" dirty="0">
                <a:solidFill>
                  <a:srgbClr val="595959"/>
                </a:solidFill>
              </a:rPr>
              <a:t>Pick any one of the following videos from Craig ‘n’ Dave:</a:t>
            </a:r>
          </a:p>
          <a:p>
            <a:pPr marL="685800" lvl="1" indent="-228600">
              <a:buFont typeface="Arial" panose="020B0604020202020204" pitchFamily="34" charset="0"/>
              <a:buChar char="•"/>
            </a:pPr>
            <a:r>
              <a:rPr lang="en-GB" sz="1100" dirty="0">
                <a:solidFill>
                  <a:srgbClr val="595959"/>
                </a:solidFill>
              </a:rPr>
              <a:t>OCR: </a:t>
            </a:r>
            <a:r>
              <a:rPr lang="en-GB" sz="1100" dirty="0">
                <a:solidFill>
                  <a:srgbClr val="595959"/>
                </a:solidFill>
                <a:hlinkClick r:id="rId3">
                  <a:extLst>
                    <a:ext uri="{A12FA001-AC4F-418D-AE19-62706E023703}">
                      <ahyp:hlinkClr xmlns:ahyp="http://schemas.microsoft.com/office/drawing/2018/hyperlinkcolor" val="tx"/>
                    </a:ext>
                  </a:extLst>
                </a:hlinkClick>
              </a:rPr>
              <a:t>https://student.craigndave.org/videos/ocr-alevel-slr01-alu-cu-registers-and-buses</a:t>
            </a:r>
            <a:r>
              <a:rPr lang="en-GB" sz="1100" dirty="0">
                <a:solidFill>
                  <a:srgbClr val="595959"/>
                </a:solidFill>
              </a:rPr>
              <a:t> </a:t>
            </a:r>
          </a:p>
          <a:p>
            <a:pPr marL="685800" lvl="1" indent="-228600">
              <a:buFont typeface="Arial" panose="020B0604020202020204" pitchFamily="34" charset="0"/>
              <a:buChar char="•"/>
            </a:pPr>
            <a:r>
              <a:rPr lang="en-GB" sz="1100" dirty="0">
                <a:solidFill>
                  <a:srgbClr val="595959"/>
                </a:solidFill>
              </a:rPr>
              <a:t>OCR: </a:t>
            </a:r>
            <a:r>
              <a:rPr lang="en-GB" sz="1100" dirty="0">
                <a:solidFill>
                  <a:srgbClr val="595959"/>
                </a:solidFill>
                <a:hlinkClick r:id="rId4">
                  <a:extLst>
                    <a:ext uri="{A12FA001-AC4F-418D-AE19-62706E023703}">
                      <ahyp:hlinkClr xmlns:ahyp="http://schemas.microsoft.com/office/drawing/2018/hyperlinkcolor" val="tx"/>
                    </a:ext>
                  </a:extLst>
                </a:hlinkClick>
              </a:rPr>
              <a:t>https://student.craigndave.org/videos/ocr-alevel-slr04-paging-segmentation-and-virtual-memory</a:t>
            </a:r>
            <a:r>
              <a:rPr lang="en-GB" sz="1100" dirty="0">
                <a:solidFill>
                  <a:srgbClr val="595959"/>
                </a:solidFill>
              </a:rPr>
              <a:t> </a:t>
            </a:r>
          </a:p>
          <a:p>
            <a:pPr marL="685800" lvl="1" indent="-228600">
              <a:buFont typeface="Arial" panose="020B0604020202020204" pitchFamily="34" charset="0"/>
              <a:buChar char="•"/>
            </a:pPr>
            <a:r>
              <a:rPr lang="en-GB" sz="1100" dirty="0">
                <a:solidFill>
                  <a:srgbClr val="595959"/>
                </a:solidFill>
              </a:rPr>
              <a:t>OCR: </a:t>
            </a:r>
            <a:r>
              <a:rPr lang="en-GB" sz="1100" dirty="0">
                <a:solidFill>
                  <a:srgbClr val="595959"/>
                </a:solidFill>
                <a:hlinkClick r:id="rId5">
                  <a:extLst>
                    <a:ext uri="{A12FA001-AC4F-418D-AE19-62706E023703}">
                      <ahyp:hlinkClr xmlns:ahyp="http://schemas.microsoft.com/office/drawing/2018/hyperlinkcolor" val="tx"/>
                    </a:ext>
                  </a:extLst>
                </a:hlinkClick>
              </a:rPr>
              <a:t>https://student.craigndave.org/videos/ocr-alevel-slr05-stages-of-compilation</a:t>
            </a:r>
            <a:r>
              <a:rPr lang="en-GB" sz="1100" dirty="0">
                <a:solidFill>
                  <a:srgbClr val="595959"/>
                </a:solidFill>
              </a:rPr>
              <a:t> </a:t>
            </a:r>
          </a:p>
          <a:p>
            <a:pPr marL="685800" lvl="1" indent="-228600">
              <a:buFont typeface="Arial" panose="020B0604020202020204" pitchFamily="34" charset="0"/>
              <a:buChar char="•"/>
            </a:pPr>
            <a:r>
              <a:rPr lang="en-GB" sz="1100" dirty="0">
                <a:solidFill>
                  <a:srgbClr val="595959"/>
                </a:solidFill>
              </a:rPr>
              <a:t>OCR: </a:t>
            </a:r>
            <a:r>
              <a:rPr lang="en-GB" sz="1100" dirty="0">
                <a:solidFill>
                  <a:srgbClr val="595959"/>
                </a:solidFill>
                <a:hlinkClick r:id="rId6">
                  <a:extLst>
                    <a:ext uri="{A12FA001-AC4F-418D-AE19-62706E023703}">
                      <ahyp:hlinkClr xmlns:ahyp="http://schemas.microsoft.com/office/drawing/2018/hyperlinkcolor" val="tx"/>
                    </a:ext>
                  </a:extLst>
                </a:hlinkClick>
              </a:rPr>
              <a:t>https://student.craigndave.org/videos/ocr-alevel-slr14-data-structures-part-2-graphs</a:t>
            </a:r>
            <a:r>
              <a:rPr lang="en-GB" sz="1100" dirty="0">
                <a:solidFill>
                  <a:srgbClr val="595959"/>
                </a:solidFill>
              </a:rPr>
              <a:t> </a:t>
            </a:r>
          </a:p>
          <a:p>
            <a:pPr marL="685800" lvl="1" indent="-228600">
              <a:buFont typeface="Arial" panose="020B0604020202020204" pitchFamily="34" charset="0"/>
              <a:buChar char="•"/>
            </a:pPr>
            <a:endParaRPr lang="en-GB" sz="1100" dirty="0">
              <a:solidFill>
                <a:srgbClr val="595959"/>
              </a:solidFill>
            </a:endParaRPr>
          </a:p>
          <a:p>
            <a:pPr marL="228600" indent="-228600">
              <a:buFont typeface="+mj-lt"/>
              <a:buAutoNum type="arabicPeriod"/>
            </a:pPr>
            <a:r>
              <a:rPr lang="en-GB" sz="1200" dirty="0">
                <a:solidFill>
                  <a:srgbClr val="595959"/>
                </a:solidFill>
              </a:rPr>
              <a:t>Write the title of the video and its topic in the top boxes (use a different sheet for each video).</a:t>
            </a:r>
          </a:p>
          <a:p>
            <a:pPr marL="228600" indent="-228600">
              <a:buFont typeface="+mj-lt"/>
              <a:buAutoNum type="arabicPeriod"/>
            </a:pPr>
            <a:endParaRPr lang="en-GB" sz="1200" dirty="0">
              <a:solidFill>
                <a:srgbClr val="595959"/>
              </a:solidFill>
            </a:endParaRPr>
          </a:p>
          <a:p>
            <a:pPr marL="228600" indent="-228600">
              <a:buFont typeface="+mj-lt"/>
              <a:buAutoNum type="arabicPeriod"/>
            </a:pPr>
            <a:r>
              <a:rPr lang="en-GB" sz="1200" dirty="0">
                <a:solidFill>
                  <a:srgbClr val="595959"/>
                </a:solidFill>
              </a:rPr>
              <a:t>In the main “Notes” section, write notes from the video.   You can do this in any way you like, a suggestion might be to rewind slightly when the canvas changes, thinking carefully about what was important in the previous few minutes.</a:t>
            </a:r>
          </a:p>
          <a:p>
            <a:pPr marL="228600" indent="-228600">
              <a:buFont typeface="+mj-lt"/>
              <a:buAutoNum type="arabicPeriod"/>
            </a:pPr>
            <a:endParaRPr lang="en-GB" sz="1200" dirty="0">
              <a:solidFill>
                <a:srgbClr val="595959"/>
              </a:solidFill>
            </a:endParaRPr>
          </a:p>
          <a:p>
            <a:pPr marL="228600" indent="-228600">
              <a:buFont typeface="+mj-lt"/>
              <a:buAutoNum type="arabicPeriod"/>
            </a:pPr>
            <a:r>
              <a:rPr lang="en-GB" sz="1200" dirty="0">
                <a:solidFill>
                  <a:srgbClr val="595959"/>
                </a:solidFill>
              </a:rPr>
              <a:t>Having recorded the notes, review them:</a:t>
            </a:r>
          </a:p>
          <a:p>
            <a:pPr marL="685800" lvl="1" indent="-228600">
              <a:buFont typeface="Arial" panose="020B0604020202020204" pitchFamily="34" charset="0"/>
              <a:buChar char="•"/>
            </a:pPr>
            <a:r>
              <a:rPr lang="en-GB" sz="1200" dirty="0">
                <a:solidFill>
                  <a:srgbClr val="595959"/>
                </a:solidFill>
              </a:rPr>
              <a:t>Turn each part into a question in the section on the left.  </a:t>
            </a:r>
          </a:p>
          <a:p>
            <a:pPr marL="685800" lvl="1" indent="-228600">
              <a:buFont typeface="Arial" panose="020B0604020202020204" pitchFamily="34" charset="0"/>
              <a:buChar char="•"/>
            </a:pPr>
            <a:r>
              <a:rPr lang="en-GB" sz="1200" dirty="0">
                <a:solidFill>
                  <a:srgbClr val="595959"/>
                </a:solidFill>
              </a:rPr>
              <a:t>For example, the notes may say, “The value of the program counter is passed to the memory address register”.  </a:t>
            </a:r>
          </a:p>
          <a:p>
            <a:pPr marL="685800" lvl="1" indent="-228600">
              <a:buFont typeface="Arial" panose="020B0604020202020204" pitchFamily="34" charset="0"/>
              <a:buChar char="•"/>
            </a:pPr>
            <a:r>
              <a:rPr lang="en-GB" sz="1200" dirty="0">
                <a:solidFill>
                  <a:srgbClr val="595959"/>
                </a:solidFill>
              </a:rPr>
              <a:t>The question then becomes, “which register is the value of the program counter passed to?”  </a:t>
            </a:r>
          </a:p>
          <a:p>
            <a:pPr marL="685800" lvl="1" indent="-228600">
              <a:buFont typeface="Arial" panose="020B0604020202020204" pitchFamily="34" charset="0"/>
              <a:buChar char="•"/>
            </a:pPr>
            <a:r>
              <a:rPr lang="en-GB" sz="1200" dirty="0">
                <a:solidFill>
                  <a:srgbClr val="595959"/>
                </a:solidFill>
              </a:rPr>
              <a:t>Sometimes these questions are easy, and at times they are more difficult to write.  </a:t>
            </a:r>
          </a:p>
          <a:p>
            <a:pPr marL="685800" lvl="1" indent="-228600">
              <a:buFont typeface="Arial" panose="020B0604020202020204" pitchFamily="34" charset="0"/>
              <a:buChar char="•"/>
            </a:pPr>
            <a:r>
              <a:rPr lang="en-GB" sz="1200" dirty="0">
                <a:solidFill>
                  <a:srgbClr val="595959"/>
                </a:solidFill>
              </a:rPr>
              <a:t>There may also be more than one valid question. </a:t>
            </a:r>
          </a:p>
          <a:p>
            <a:pPr marL="685800" lvl="1" indent="-228600">
              <a:buFont typeface="Arial" panose="020B0604020202020204" pitchFamily="34" charset="0"/>
              <a:buChar char="•"/>
            </a:pPr>
            <a:r>
              <a:rPr lang="en-GB" sz="1200" dirty="0">
                <a:solidFill>
                  <a:srgbClr val="595959"/>
                </a:solidFill>
              </a:rPr>
              <a:t>You will need to decide for yourself which are the most appropriate questions for revision.</a:t>
            </a:r>
          </a:p>
          <a:p>
            <a:pPr marL="228600" indent="-228600">
              <a:buFont typeface="+mj-lt"/>
              <a:buAutoNum type="arabicPeriod"/>
            </a:pPr>
            <a:endParaRPr lang="en-GB" sz="1200" dirty="0">
              <a:solidFill>
                <a:srgbClr val="595959"/>
              </a:solidFill>
            </a:endParaRPr>
          </a:p>
          <a:p>
            <a:pPr marL="228600" indent="-228600">
              <a:buFont typeface="+mj-lt"/>
              <a:buAutoNum type="arabicPeriod"/>
            </a:pPr>
            <a:r>
              <a:rPr lang="en-GB" sz="1200" dirty="0">
                <a:solidFill>
                  <a:srgbClr val="595959"/>
                </a:solidFill>
              </a:rPr>
              <a:t>Finally pull out all the key words and their definitions words the notes and list them in the bottom section.  </a:t>
            </a:r>
          </a:p>
        </p:txBody>
      </p:sp>
      <p:pic>
        <p:nvPicPr>
          <p:cNvPr id="7" name="Picture 6" descr="A screenshot of a cell phone&#10;&#10;Description automatically generated">
            <a:extLst>
              <a:ext uri="{FF2B5EF4-FFF2-40B4-BE49-F238E27FC236}">
                <a16:creationId xmlns:a16="http://schemas.microsoft.com/office/drawing/2014/main" id="{4D1A59C8-9D74-54CB-B0E5-42323B23E67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rot="269550">
            <a:off x="7805040" y="1316101"/>
            <a:ext cx="2709896" cy="4025468"/>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8" name="Picture 7">
            <a:extLst>
              <a:ext uri="{FF2B5EF4-FFF2-40B4-BE49-F238E27FC236}">
                <a16:creationId xmlns:a16="http://schemas.microsoft.com/office/drawing/2014/main" id="{8BB8374E-CACA-726D-EBCD-6B67CF497D82}"/>
              </a:ext>
            </a:extLst>
          </p:cNvPr>
          <p:cNvPicPr>
            <a:picLocks noChangeAspect="1"/>
          </p:cNvPicPr>
          <p:nvPr/>
        </p:nvPicPr>
        <p:blipFill>
          <a:blip r:embed="rId8"/>
          <a:stretch>
            <a:fillRect/>
          </a:stretch>
        </p:blipFill>
        <p:spPr>
          <a:xfrm>
            <a:off x="9179164" y="2763748"/>
            <a:ext cx="2978527" cy="4009980"/>
          </a:xfrm>
          <a:prstGeom prst="rect">
            <a:avLst/>
          </a:prstGeom>
        </p:spPr>
      </p:pic>
    </p:spTree>
    <p:extLst>
      <p:ext uri="{BB962C8B-B14F-4D97-AF65-F5344CB8AC3E}">
        <p14:creationId xmlns:p14="http://schemas.microsoft.com/office/powerpoint/2010/main" val="5723379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
            <a:extLst>
              <a:ext uri="{FF2B5EF4-FFF2-40B4-BE49-F238E27FC236}">
                <a16:creationId xmlns:a16="http://schemas.microsoft.com/office/drawing/2014/main" id="{300C9085-3CF2-0FB0-101F-12BF930BCCDC}"/>
              </a:ext>
            </a:extLst>
          </p:cNvPr>
          <p:cNvSpPr/>
          <p:nvPr/>
        </p:nvSpPr>
        <p:spPr>
          <a:xfrm>
            <a:off x="89650" y="89390"/>
            <a:ext cx="623688" cy="623688"/>
          </a:xfrm>
          <a:prstGeom prst="ellipse">
            <a:avLst/>
          </a:prstGeom>
          <a:no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2"/>
                </a:solidFill>
                <a:latin typeface="Century Gothic" panose="020B0502020202020204" pitchFamily="34" charset="0"/>
              </a:rPr>
              <a:t>9</a:t>
            </a:r>
          </a:p>
        </p:txBody>
      </p:sp>
      <p:sp>
        <p:nvSpPr>
          <p:cNvPr id="3" name="Title 1">
            <a:extLst>
              <a:ext uri="{FF2B5EF4-FFF2-40B4-BE49-F238E27FC236}">
                <a16:creationId xmlns:a16="http://schemas.microsoft.com/office/drawing/2014/main" id="{9010492E-7FC7-A1D6-6342-80D25332D173}"/>
              </a:ext>
            </a:extLst>
          </p:cNvPr>
          <p:cNvSpPr txBox="1">
            <a:spLocks/>
          </p:cNvSpPr>
          <p:nvPr/>
        </p:nvSpPr>
        <p:spPr>
          <a:xfrm>
            <a:off x="740229" y="84272"/>
            <a:ext cx="9431382" cy="66466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400" b="1" dirty="0">
                <a:solidFill>
                  <a:srgbClr val="595959"/>
                </a:solidFill>
                <a:latin typeface="Century Gothic" panose="020B0502020202020204" pitchFamily="34" charset="0"/>
              </a:rPr>
              <a:t>Cornell Notes</a:t>
            </a:r>
          </a:p>
        </p:txBody>
      </p:sp>
      <p:sp>
        <p:nvSpPr>
          <p:cNvPr id="4" name="Content Placeholder 2">
            <a:extLst>
              <a:ext uri="{FF2B5EF4-FFF2-40B4-BE49-F238E27FC236}">
                <a16:creationId xmlns:a16="http://schemas.microsoft.com/office/drawing/2014/main" id="{2775BFFD-FDCA-BEC6-64EB-A33B362104A0}"/>
              </a:ext>
            </a:extLst>
          </p:cNvPr>
          <p:cNvSpPr txBox="1">
            <a:spLocks/>
          </p:cNvSpPr>
          <p:nvPr/>
        </p:nvSpPr>
        <p:spPr>
          <a:xfrm>
            <a:off x="8449056" y="853313"/>
            <a:ext cx="3742944" cy="36283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600" b="1" dirty="0">
                <a:solidFill>
                  <a:srgbClr val="595959"/>
                </a:solidFill>
                <a:latin typeface="Century Gothic" panose="020B0502020202020204" pitchFamily="34" charset="0"/>
              </a:rPr>
              <a:t>Expected time to complete: 1 hour</a:t>
            </a:r>
          </a:p>
        </p:txBody>
      </p:sp>
      <p:sp>
        <p:nvSpPr>
          <p:cNvPr id="5" name="Title 1">
            <a:extLst>
              <a:ext uri="{FF2B5EF4-FFF2-40B4-BE49-F238E27FC236}">
                <a16:creationId xmlns:a16="http://schemas.microsoft.com/office/drawing/2014/main" id="{BE0D336A-9D16-A45B-413F-4FCE56F508A8}"/>
              </a:ext>
            </a:extLst>
          </p:cNvPr>
          <p:cNvSpPr txBox="1">
            <a:spLocks/>
          </p:cNvSpPr>
          <p:nvPr/>
        </p:nvSpPr>
        <p:spPr>
          <a:xfrm>
            <a:off x="319178" y="907161"/>
            <a:ext cx="5221010" cy="362839"/>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bg1">
                    <a:lumMod val="50000"/>
                  </a:schemeClr>
                </a:solidFill>
                <a:latin typeface="Century Gothic" panose="020B0502020202020204" pitchFamily="34" charset="0"/>
                <a:ea typeface="+mj-ea"/>
                <a:cs typeface="+mj-cs"/>
              </a:defRPr>
            </a:lvl1pPr>
          </a:lstStyle>
          <a:p>
            <a:r>
              <a:rPr lang="en-GB" sz="1800" dirty="0">
                <a:solidFill>
                  <a:srgbClr val="595959"/>
                </a:solidFill>
                <a:latin typeface="+mj-lt"/>
              </a:rPr>
              <a:t>The Cornell method of note taking</a:t>
            </a:r>
          </a:p>
        </p:txBody>
      </p:sp>
      <p:graphicFrame>
        <p:nvGraphicFramePr>
          <p:cNvPr id="6" name="Table 5">
            <a:extLst>
              <a:ext uri="{FF2B5EF4-FFF2-40B4-BE49-F238E27FC236}">
                <a16:creationId xmlns:a16="http://schemas.microsoft.com/office/drawing/2014/main" id="{D3C8A0E5-73A9-438C-1A0F-C57C13FD7363}"/>
              </a:ext>
            </a:extLst>
          </p:cNvPr>
          <p:cNvGraphicFramePr>
            <a:graphicFrameLocks noGrp="1"/>
          </p:cNvGraphicFramePr>
          <p:nvPr>
            <p:extLst>
              <p:ext uri="{D42A27DB-BD31-4B8C-83A1-F6EECF244321}">
                <p14:modId xmlns:p14="http://schemas.microsoft.com/office/powerpoint/2010/main" val="2399230956"/>
              </p:ext>
            </p:extLst>
          </p:nvPr>
        </p:nvGraphicFramePr>
        <p:xfrm>
          <a:off x="226032" y="1374376"/>
          <a:ext cx="11424863" cy="5352549"/>
        </p:xfrm>
        <a:graphic>
          <a:graphicData uri="http://schemas.openxmlformats.org/drawingml/2006/table">
            <a:tbl>
              <a:tblPr firstRow="1" firstCol="1" bandRow="1"/>
              <a:tblGrid>
                <a:gridCol w="2250040">
                  <a:extLst>
                    <a:ext uri="{9D8B030D-6E8A-4147-A177-3AD203B41FA5}">
                      <a16:colId xmlns:a16="http://schemas.microsoft.com/office/drawing/2014/main" val="3569902842"/>
                    </a:ext>
                  </a:extLst>
                </a:gridCol>
                <a:gridCol w="1355697">
                  <a:extLst>
                    <a:ext uri="{9D8B030D-6E8A-4147-A177-3AD203B41FA5}">
                      <a16:colId xmlns:a16="http://schemas.microsoft.com/office/drawing/2014/main" val="3294996462"/>
                    </a:ext>
                  </a:extLst>
                </a:gridCol>
                <a:gridCol w="3605737">
                  <a:extLst>
                    <a:ext uri="{9D8B030D-6E8A-4147-A177-3AD203B41FA5}">
                      <a16:colId xmlns:a16="http://schemas.microsoft.com/office/drawing/2014/main" val="3477765198"/>
                    </a:ext>
                  </a:extLst>
                </a:gridCol>
                <a:gridCol w="4213389">
                  <a:extLst>
                    <a:ext uri="{9D8B030D-6E8A-4147-A177-3AD203B41FA5}">
                      <a16:colId xmlns:a16="http://schemas.microsoft.com/office/drawing/2014/main" val="2360596562"/>
                    </a:ext>
                  </a:extLst>
                </a:gridCol>
              </a:tblGrid>
              <a:tr h="548892">
                <a:tc gridSpan="3">
                  <a:txBody>
                    <a:bodyPr/>
                    <a:lstStyle/>
                    <a:p>
                      <a:pPr>
                        <a:lnSpc>
                          <a:spcPct val="107000"/>
                        </a:lnSpc>
                        <a:spcAft>
                          <a:spcPts val="800"/>
                        </a:spcAft>
                      </a:pPr>
                      <a:r>
                        <a:rPr lang="en-GB" sz="1200" b="1" dirty="0">
                          <a:effectLst/>
                          <a:latin typeface="Calibri" panose="020F0502020204030204" pitchFamily="34" charset="0"/>
                          <a:ea typeface="Calibri" panose="020F0502020204030204" pitchFamily="34" charset="0"/>
                          <a:cs typeface="Times New Roman" panose="02020603050405020304" pitchFamily="18" charset="0"/>
                        </a:rPr>
                        <a:t>Video Title:</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200" b="1" dirty="0">
                          <a:effectLst/>
                          <a:latin typeface="Calibri" panose="020F0502020204030204" pitchFamily="34" charset="0"/>
                          <a:ea typeface="Calibri" panose="020F0502020204030204" pitchFamily="34" charset="0"/>
                          <a:cs typeface="Times New Roman" panose="02020603050405020304" pitchFamily="18" charset="0"/>
                        </a:rPr>
                        <a:t>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200" b="1" dirty="0">
                          <a:effectLst/>
                          <a:latin typeface="Calibri" panose="020F0502020204030204" pitchFamily="34" charset="0"/>
                          <a:ea typeface="Calibri" panose="020F0502020204030204" pitchFamily="34" charset="0"/>
                          <a:cs typeface="Times New Roman" panose="02020603050405020304" pitchFamily="18" charset="0"/>
                        </a:rPr>
                        <a:t>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27376" marR="27376" marT="28644" marB="28644">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tc>
                  <a:txBody>
                    <a:bodyPr/>
                    <a:lstStyle/>
                    <a:p>
                      <a:pPr>
                        <a:lnSpc>
                          <a:spcPct val="107000"/>
                        </a:lnSpc>
                        <a:spcAft>
                          <a:spcPts val="800"/>
                        </a:spcAft>
                      </a:pPr>
                      <a:r>
                        <a:rPr lang="en-GB" sz="1200" b="1" dirty="0">
                          <a:effectLst/>
                          <a:latin typeface="Calibri" panose="020F0502020204030204" pitchFamily="34" charset="0"/>
                          <a:ea typeface="Calibri" panose="020F0502020204030204" pitchFamily="34" charset="0"/>
                          <a:cs typeface="Times New Roman" panose="02020603050405020304" pitchFamily="18" charset="0"/>
                        </a:rPr>
                        <a:t>Topic/</a:t>
                      </a:r>
                      <a:r>
                        <a:rPr lang="en-GB" sz="1200" b="1" dirty="0" err="1">
                          <a:effectLst/>
                          <a:latin typeface="Calibri" panose="020F0502020204030204" pitchFamily="34" charset="0"/>
                          <a:ea typeface="Calibri" panose="020F0502020204030204" pitchFamily="34" charset="0"/>
                          <a:cs typeface="Times New Roman" panose="02020603050405020304" pitchFamily="18" charset="0"/>
                        </a:rPr>
                        <a:t>SLR</a:t>
                      </a:r>
                      <a:r>
                        <a:rPr lang="en-GB" sz="1200" b="1" dirty="0">
                          <a:effectLst/>
                          <a:latin typeface="Calibri" panose="020F0502020204030204" pitchFamily="34" charset="0"/>
                          <a:ea typeface="Calibri" panose="020F0502020204030204" pitchFamily="34" charset="0"/>
                          <a:cs typeface="Times New Roman" panose="02020603050405020304" pitchFamily="18" charset="0"/>
                        </a:rPr>
                        <a:t>:</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200" b="1" dirty="0">
                          <a:effectLst/>
                          <a:latin typeface="Calibri" panose="020F0502020204030204" pitchFamily="34" charset="0"/>
                          <a:ea typeface="Calibri" panose="020F0502020204030204" pitchFamily="34" charset="0"/>
                          <a:cs typeface="Times New Roman" panose="02020603050405020304" pitchFamily="18" charset="0"/>
                        </a:rPr>
                        <a:t>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200" b="1" dirty="0">
                          <a:effectLst/>
                          <a:latin typeface="Calibri" panose="020F0502020204030204" pitchFamily="34" charset="0"/>
                          <a:ea typeface="Calibri" panose="020F0502020204030204" pitchFamily="34" charset="0"/>
                          <a:cs typeface="Times New Roman" panose="02020603050405020304" pitchFamily="18" charset="0"/>
                        </a:rPr>
                        <a:t>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27376" marR="27376" marT="28644" marB="28644">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7272062"/>
                  </a:ext>
                </a:extLst>
              </a:tr>
              <a:tr h="3519631">
                <a:tc>
                  <a:txBody>
                    <a:bodyPr/>
                    <a:lstStyle/>
                    <a:p>
                      <a:pPr>
                        <a:lnSpc>
                          <a:spcPct val="107000"/>
                        </a:lnSpc>
                        <a:spcAft>
                          <a:spcPts val="800"/>
                        </a:spcAft>
                      </a:pPr>
                      <a:r>
                        <a:rPr lang="en-GB" sz="1200" b="1" dirty="0">
                          <a:effectLst/>
                          <a:latin typeface="Calibri" panose="020F0502020204030204" pitchFamily="34" charset="0"/>
                          <a:ea typeface="Calibri" panose="020F0502020204030204" pitchFamily="34" charset="0"/>
                          <a:cs typeface="Times New Roman" panose="02020603050405020304" pitchFamily="18" charset="0"/>
                        </a:rPr>
                        <a:t>Questions</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200" b="1" dirty="0">
                          <a:effectLst/>
                          <a:latin typeface="Calibri" panose="020F0502020204030204" pitchFamily="34" charset="0"/>
                          <a:ea typeface="Calibri" panose="020F0502020204030204" pitchFamily="34" charset="0"/>
                          <a:cs typeface="Times New Roman" panose="02020603050405020304" pitchFamily="18" charset="0"/>
                        </a:rPr>
                        <a:t>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200" b="1" dirty="0">
                          <a:effectLst/>
                          <a:latin typeface="Calibri" panose="020F0502020204030204" pitchFamily="34" charset="0"/>
                          <a:ea typeface="Calibri" panose="020F0502020204030204" pitchFamily="34" charset="0"/>
                          <a:cs typeface="Times New Roman" panose="02020603050405020304" pitchFamily="18" charset="0"/>
                        </a:rPr>
                        <a:t>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27376" marR="27376" marT="28644" marB="28644">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a:lnSpc>
                          <a:spcPct val="107000"/>
                        </a:lnSpc>
                        <a:spcAft>
                          <a:spcPts val="800"/>
                        </a:spcAft>
                      </a:pPr>
                      <a:r>
                        <a:rPr lang="en-GB" sz="1200" b="1" dirty="0">
                          <a:effectLst/>
                          <a:latin typeface="Calibri" panose="020F0502020204030204" pitchFamily="34" charset="0"/>
                          <a:ea typeface="Calibri" panose="020F0502020204030204" pitchFamily="34" charset="0"/>
                          <a:cs typeface="Times New Roman" panose="02020603050405020304" pitchFamily="18" charset="0"/>
                        </a:rPr>
                        <a:t>Notes</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200" dirty="0">
                          <a:effectLst/>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Times New Roman" panose="02020603050405020304" pitchFamily="18" charset="0"/>
                        </a:rPr>
                        <a:t> </a:t>
                      </a:r>
                    </a:p>
                  </a:txBody>
                  <a:tcPr marL="27376" marR="27376" marT="28644" marB="28644">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a:lnSpc>
                          <a:spcPct val="107000"/>
                        </a:lnSpc>
                        <a:spcAft>
                          <a:spcPts val="800"/>
                        </a:spcAft>
                      </a:pPr>
                      <a:r>
                        <a:rPr lang="en-GB" sz="1200" b="1" dirty="0">
                          <a:effectLst/>
                          <a:latin typeface="Calibri" panose="020F0502020204030204" pitchFamily="34" charset="0"/>
                          <a:ea typeface="Calibri" panose="020F0502020204030204" pitchFamily="34" charset="0"/>
                          <a:cs typeface="Times New Roman" panose="02020603050405020304" pitchFamily="18" charset="0"/>
                        </a:rPr>
                        <a:t>Notes</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200" dirty="0">
                          <a:effectLst/>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Times New Roman" panose="02020603050405020304" pitchFamily="18" charset="0"/>
                        </a:rPr>
                        <a:t> </a:t>
                      </a:r>
                    </a:p>
                  </a:txBody>
                  <a:tcPr marL="27376" marR="27376" marT="28644" marB="28644">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2673950972"/>
                  </a:ext>
                </a:extLst>
              </a:tr>
              <a:tr h="174660">
                <a:tc gridSpan="4">
                  <a:txBody>
                    <a:bodyPr/>
                    <a:lstStyle/>
                    <a:p>
                      <a:pPr>
                        <a:lnSpc>
                          <a:spcPct val="107000"/>
                        </a:lnSpc>
                        <a:spcAft>
                          <a:spcPts val="800"/>
                        </a:spcAft>
                      </a:pPr>
                      <a:r>
                        <a:rPr lang="en-GB" sz="1200" b="1" dirty="0">
                          <a:effectLst/>
                          <a:latin typeface="Calibri" panose="020F0502020204030204" pitchFamily="34" charset="0"/>
                          <a:ea typeface="Calibri" panose="020F0502020204030204" pitchFamily="34" charset="0"/>
                          <a:cs typeface="Times New Roman" panose="02020603050405020304" pitchFamily="18" charset="0"/>
                        </a:rPr>
                        <a:t>Key Terms</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27376" marR="27376" marT="28644" marB="28644">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608107531"/>
                  </a:ext>
                </a:extLst>
              </a:tr>
              <a:tr h="176808">
                <a:tc gridSpan="2">
                  <a:txBody>
                    <a:bodyPr/>
                    <a:lstStyle/>
                    <a:p>
                      <a:pPr>
                        <a:lnSpc>
                          <a:spcPct val="107000"/>
                        </a:lnSpc>
                        <a:spcAft>
                          <a:spcPts val="800"/>
                        </a:spcAft>
                      </a:pPr>
                      <a:r>
                        <a:rPr lang="en-GB" sz="1050" dirty="0">
                          <a:effectLst/>
                          <a:latin typeface="Calibri" panose="020F0502020204030204" pitchFamily="34" charset="0"/>
                          <a:ea typeface="Calibri" panose="020F0502020204030204" pitchFamily="34" charset="0"/>
                          <a:cs typeface="Times New Roman" panose="02020603050405020304" pitchFamily="18" charset="0"/>
                        </a:rPr>
                        <a:t> </a:t>
                      </a:r>
                    </a:p>
                  </a:txBody>
                  <a:tcPr marL="27376" marR="273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a:lnSpc>
                          <a:spcPct val="107000"/>
                        </a:lnSpc>
                        <a:spcAft>
                          <a:spcPts val="800"/>
                        </a:spcAft>
                      </a:pP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27376" marR="273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en-GB" sz="1050" dirty="0">
                          <a:effectLst/>
                          <a:latin typeface="Calibri" panose="020F0502020204030204" pitchFamily="34" charset="0"/>
                          <a:ea typeface="Calibri" panose="020F0502020204030204" pitchFamily="34" charset="0"/>
                          <a:cs typeface="Times New Roman" panose="02020603050405020304" pitchFamily="18" charset="0"/>
                        </a:rPr>
                        <a:t> </a:t>
                      </a:r>
                    </a:p>
                  </a:txBody>
                  <a:tcPr marL="27376" marR="273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en-GB" sz="1400" dirty="0"/>
                    </a:p>
                  </a:txBody>
                  <a:tcPr marL="36502" marR="36502" marT="18251" marB="18251">
                    <a:lnL w="12700" cap="flat" cmpd="sng" algn="ctr">
                      <a:solidFill>
                        <a:srgbClr val="000000"/>
                      </a:solidFill>
                      <a:prstDash val="solid"/>
                      <a:round/>
                      <a:headEnd type="none" w="med" len="med"/>
                      <a:tailEnd type="none" w="med" len="med"/>
                    </a:lnL>
                    <a:lnT w="12700" cap="flat" cmpd="sng" algn="ctr">
                      <a:solidFill>
                        <a:srgbClr val="000000"/>
                      </a:solidFill>
                      <a:prstDash val="solid"/>
                      <a:round/>
                      <a:headEnd type="none" w="med" len="med"/>
                      <a:tailEnd type="none" w="med" len="med"/>
                    </a:lnT>
                  </a:tcPr>
                </a:tc>
                <a:extLst>
                  <a:ext uri="{0D108BD9-81ED-4DB2-BD59-A6C34878D82A}">
                    <a16:rowId xmlns:a16="http://schemas.microsoft.com/office/drawing/2014/main" val="796681446"/>
                  </a:ext>
                </a:extLst>
              </a:tr>
              <a:tr h="176808">
                <a:tc gridSpan="2">
                  <a:txBody>
                    <a:bodyPr/>
                    <a:lstStyle/>
                    <a:p>
                      <a:pPr>
                        <a:lnSpc>
                          <a:spcPct val="107000"/>
                        </a:lnSpc>
                        <a:spcAft>
                          <a:spcPts val="800"/>
                        </a:spcAft>
                      </a:pPr>
                      <a:r>
                        <a:rPr lang="en-GB" sz="1050">
                          <a:effectLst/>
                          <a:latin typeface="Calibri" panose="020F0502020204030204" pitchFamily="34" charset="0"/>
                          <a:ea typeface="Calibri" panose="020F0502020204030204" pitchFamily="34" charset="0"/>
                          <a:cs typeface="Times New Roman" panose="02020603050405020304" pitchFamily="18" charset="0"/>
                        </a:rPr>
                        <a:t> </a:t>
                      </a:r>
                    </a:p>
                  </a:txBody>
                  <a:tcPr marL="27376" marR="273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a:lnSpc>
                          <a:spcPct val="107000"/>
                        </a:lnSpc>
                        <a:spcAft>
                          <a:spcPts val="800"/>
                        </a:spcAft>
                      </a:pP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27376" marR="273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en-GB" sz="1050" dirty="0">
                          <a:effectLst/>
                          <a:latin typeface="Calibri" panose="020F0502020204030204" pitchFamily="34" charset="0"/>
                          <a:ea typeface="Calibri" panose="020F0502020204030204" pitchFamily="34" charset="0"/>
                          <a:cs typeface="Times New Roman" panose="02020603050405020304" pitchFamily="18" charset="0"/>
                        </a:rPr>
                        <a:t> </a:t>
                      </a:r>
                    </a:p>
                  </a:txBody>
                  <a:tcPr marL="27376" marR="273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en-GB" sz="1400" dirty="0"/>
                    </a:p>
                  </a:txBody>
                  <a:tcPr marL="36502" marR="36502" marT="18251" marB="18251">
                    <a:lnL w="12700" cap="flat" cmpd="sng" algn="ctr">
                      <a:solidFill>
                        <a:srgbClr val="000000"/>
                      </a:solidFill>
                      <a:prstDash val="solid"/>
                      <a:round/>
                      <a:headEnd type="none" w="med" len="med"/>
                      <a:tailEnd type="none" w="med" len="med"/>
                    </a:lnL>
                  </a:tcPr>
                </a:tc>
                <a:extLst>
                  <a:ext uri="{0D108BD9-81ED-4DB2-BD59-A6C34878D82A}">
                    <a16:rowId xmlns:a16="http://schemas.microsoft.com/office/drawing/2014/main" val="2786859285"/>
                  </a:ext>
                </a:extLst>
              </a:tr>
              <a:tr h="176808">
                <a:tc gridSpan="2">
                  <a:txBody>
                    <a:bodyPr/>
                    <a:lstStyle/>
                    <a:p>
                      <a:pPr>
                        <a:lnSpc>
                          <a:spcPct val="107000"/>
                        </a:lnSpc>
                        <a:spcAft>
                          <a:spcPts val="800"/>
                        </a:spcAft>
                      </a:pPr>
                      <a:r>
                        <a:rPr lang="en-GB" sz="1050">
                          <a:effectLst/>
                          <a:latin typeface="Calibri" panose="020F0502020204030204" pitchFamily="34" charset="0"/>
                          <a:ea typeface="Calibri" panose="020F0502020204030204" pitchFamily="34" charset="0"/>
                          <a:cs typeface="Times New Roman" panose="02020603050405020304" pitchFamily="18" charset="0"/>
                        </a:rPr>
                        <a:t> </a:t>
                      </a:r>
                    </a:p>
                  </a:txBody>
                  <a:tcPr marL="27376" marR="273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a:lnSpc>
                          <a:spcPct val="107000"/>
                        </a:lnSpc>
                        <a:spcAft>
                          <a:spcPts val="800"/>
                        </a:spcAft>
                      </a:pP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27376" marR="273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en-GB" sz="1050" dirty="0">
                          <a:effectLst/>
                          <a:latin typeface="Calibri" panose="020F0502020204030204" pitchFamily="34" charset="0"/>
                          <a:ea typeface="Calibri" panose="020F0502020204030204" pitchFamily="34" charset="0"/>
                          <a:cs typeface="Times New Roman" panose="02020603050405020304" pitchFamily="18" charset="0"/>
                        </a:rPr>
                        <a:t> </a:t>
                      </a:r>
                    </a:p>
                  </a:txBody>
                  <a:tcPr marL="27376" marR="273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en-GB" sz="1400" dirty="0"/>
                    </a:p>
                  </a:txBody>
                  <a:tcPr marL="36502" marR="36502" marT="18251" marB="18251">
                    <a:lnL w="12700" cap="flat" cmpd="sng" algn="ctr">
                      <a:solidFill>
                        <a:srgbClr val="000000"/>
                      </a:solidFill>
                      <a:prstDash val="solid"/>
                      <a:round/>
                      <a:headEnd type="none" w="med" len="med"/>
                      <a:tailEnd type="none" w="med" len="med"/>
                    </a:lnL>
                  </a:tcPr>
                </a:tc>
                <a:extLst>
                  <a:ext uri="{0D108BD9-81ED-4DB2-BD59-A6C34878D82A}">
                    <a16:rowId xmlns:a16="http://schemas.microsoft.com/office/drawing/2014/main" val="3421519338"/>
                  </a:ext>
                </a:extLst>
              </a:tr>
            </a:tbl>
          </a:graphicData>
        </a:graphic>
      </p:graphicFrame>
    </p:spTree>
    <p:extLst>
      <p:ext uri="{BB962C8B-B14F-4D97-AF65-F5344CB8AC3E}">
        <p14:creationId xmlns:p14="http://schemas.microsoft.com/office/powerpoint/2010/main" val="272244139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
            <a:extLst>
              <a:ext uri="{FF2B5EF4-FFF2-40B4-BE49-F238E27FC236}">
                <a16:creationId xmlns:a16="http://schemas.microsoft.com/office/drawing/2014/main" id="{7D77D6FC-3D46-70FD-3CCE-68367F4484E1}"/>
              </a:ext>
            </a:extLst>
          </p:cNvPr>
          <p:cNvSpPr/>
          <p:nvPr/>
        </p:nvSpPr>
        <p:spPr>
          <a:xfrm>
            <a:off x="89650" y="89390"/>
            <a:ext cx="623688" cy="623688"/>
          </a:xfrm>
          <a:prstGeom prst="ellipse">
            <a:avLst/>
          </a:prstGeom>
          <a:no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2"/>
                </a:solidFill>
                <a:latin typeface="Century Gothic" panose="020B0502020202020204" pitchFamily="34" charset="0"/>
              </a:rPr>
              <a:t>10</a:t>
            </a:r>
          </a:p>
        </p:txBody>
      </p:sp>
      <p:sp>
        <p:nvSpPr>
          <p:cNvPr id="3" name="Title 1">
            <a:extLst>
              <a:ext uri="{FF2B5EF4-FFF2-40B4-BE49-F238E27FC236}">
                <a16:creationId xmlns:a16="http://schemas.microsoft.com/office/drawing/2014/main" id="{F42CA5E5-FE88-184A-0BD3-1BF09496D5D1}"/>
              </a:ext>
            </a:extLst>
          </p:cNvPr>
          <p:cNvSpPr txBox="1">
            <a:spLocks/>
          </p:cNvSpPr>
          <p:nvPr/>
        </p:nvSpPr>
        <p:spPr>
          <a:xfrm>
            <a:off x="740229" y="84272"/>
            <a:ext cx="9431382" cy="66466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400" b="1" dirty="0">
                <a:solidFill>
                  <a:srgbClr val="595959"/>
                </a:solidFill>
                <a:latin typeface="Century Gothic" panose="020B0502020202020204" pitchFamily="34" charset="0"/>
              </a:rPr>
              <a:t>Essay Topic</a:t>
            </a:r>
          </a:p>
        </p:txBody>
      </p:sp>
      <p:sp>
        <p:nvSpPr>
          <p:cNvPr id="4" name="Content Placeholder 2">
            <a:extLst>
              <a:ext uri="{FF2B5EF4-FFF2-40B4-BE49-F238E27FC236}">
                <a16:creationId xmlns:a16="http://schemas.microsoft.com/office/drawing/2014/main" id="{E7CD5D80-4EB2-CAEC-D0A8-2518843BBC0A}"/>
              </a:ext>
            </a:extLst>
          </p:cNvPr>
          <p:cNvSpPr txBox="1">
            <a:spLocks/>
          </p:cNvSpPr>
          <p:nvPr/>
        </p:nvSpPr>
        <p:spPr>
          <a:xfrm>
            <a:off x="8449056" y="853313"/>
            <a:ext cx="3742944" cy="36283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600" b="1" dirty="0">
                <a:solidFill>
                  <a:srgbClr val="595959"/>
                </a:solidFill>
                <a:latin typeface="Century Gothic" panose="020B0502020202020204" pitchFamily="34" charset="0"/>
              </a:rPr>
              <a:t>Expected time to complete: 2 hours</a:t>
            </a:r>
          </a:p>
        </p:txBody>
      </p:sp>
      <p:sp>
        <p:nvSpPr>
          <p:cNvPr id="5" name="Title 1">
            <a:extLst>
              <a:ext uri="{FF2B5EF4-FFF2-40B4-BE49-F238E27FC236}">
                <a16:creationId xmlns:a16="http://schemas.microsoft.com/office/drawing/2014/main" id="{7E2E7547-D2D0-732A-C64B-7A62B291FE8C}"/>
              </a:ext>
            </a:extLst>
          </p:cNvPr>
          <p:cNvSpPr txBox="1">
            <a:spLocks/>
          </p:cNvSpPr>
          <p:nvPr/>
        </p:nvSpPr>
        <p:spPr>
          <a:xfrm>
            <a:off x="319178" y="907161"/>
            <a:ext cx="5221010" cy="362839"/>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bg1">
                    <a:lumMod val="50000"/>
                  </a:schemeClr>
                </a:solidFill>
                <a:latin typeface="Century Gothic" panose="020B0502020202020204" pitchFamily="34" charset="0"/>
                <a:ea typeface="+mj-ea"/>
                <a:cs typeface="+mj-cs"/>
              </a:defRPr>
            </a:lvl1pPr>
          </a:lstStyle>
          <a:p>
            <a:r>
              <a:rPr lang="en-GB" sz="1800" dirty="0">
                <a:solidFill>
                  <a:srgbClr val="595959"/>
                </a:solidFill>
                <a:latin typeface="+mj-lt"/>
              </a:rPr>
              <a:t>Augmented reality</a:t>
            </a:r>
          </a:p>
        </p:txBody>
      </p:sp>
      <p:sp>
        <p:nvSpPr>
          <p:cNvPr id="6" name="TextBox 5">
            <a:extLst>
              <a:ext uri="{FF2B5EF4-FFF2-40B4-BE49-F238E27FC236}">
                <a16:creationId xmlns:a16="http://schemas.microsoft.com/office/drawing/2014/main" id="{CC4DC7B8-D419-E773-509E-A05D4D7B1E23}"/>
              </a:ext>
            </a:extLst>
          </p:cNvPr>
          <p:cNvSpPr txBox="1"/>
          <p:nvPr/>
        </p:nvSpPr>
        <p:spPr>
          <a:xfrm>
            <a:off x="319178" y="1759938"/>
            <a:ext cx="4766002" cy="5078313"/>
          </a:xfrm>
          <a:prstGeom prst="rect">
            <a:avLst/>
          </a:prstGeom>
          <a:noFill/>
        </p:spPr>
        <p:txBody>
          <a:bodyPr wrap="square" rtlCol="0">
            <a:spAutoFit/>
          </a:bodyPr>
          <a:lstStyle/>
          <a:p>
            <a:r>
              <a:rPr lang="en-GB" sz="1200" dirty="0">
                <a:solidFill>
                  <a:srgbClr val="595959"/>
                </a:solidFill>
              </a:rPr>
              <a:t>A key skill at A Level is being able to take a topic and then discuss it in the context of different scenarios.</a:t>
            </a:r>
          </a:p>
          <a:p>
            <a:endParaRPr lang="en-GB" sz="1200" dirty="0">
              <a:solidFill>
                <a:srgbClr val="595959"/>
              </a:solidFill>
              <a:hlinkClick r:id="rId2">
                <a:extLst>
                  <a:ext uri="{A12FA001-AC4F-418D-AE19-62706E023703}">
                    <ahyp:hlinkClr xmlns:ahyp="http://schemas.microsoft.com/office/drawing/2018/hyperlinkcolor" val="tx"/>
                  </a:ext>
                </a:extLst>
              </a:hlinkClick>
            </a:endParaRPr>
          </a:p>
          <a:p>
            <a:r>
              <a:rPr lang="en-GB" sz="1200" dirty="0">
                <a:solidFill>
                  <a:srgbClr val="595959"/>
                </a:solidFill>
              </a:rPr>
              <a:t>Most theory-based exam questions will be asked in the form of a scenario, simply regurgitating what you know on the topic without contextualising your answer to the scenario will often result in low marks!</a:t>
            </a:r>
          </a:p>
          <a:p>
            <a:endParaRPr lang="en-GB" sz="1200" dirty="0">
              <a:solidFill>
                <a:srgbClr val="595959"/>
              </a:solidFill>
              <a:hlinkClick r:id="rId2">
                <a:extLst>
                  <a:ext uri="{A12FA001-AC4F-418D-AE19-62706E023703}">
                    <ahyp:hlinkClr xmlns:ahyp="http://schemas.microsoft.com/office/drawing/2018/hyperlinkcolor" val="tx"/>
                  </a:ext>
                </a:extLst>
              </a:hlinkClick>
            </a:endParaRPr>
          </a:p>
          <a:p>
            <a:r>
              <a:rPr lang="en-GB" sz="1200" dirty="0">
                <a:solidFill>
                  <a:srgbClr val="595959"/>
                </a:solidFill>
              </a:rPr>
              <a:t>The topic for this exercise is “Augmented Reality”.  It is a truly fascinating area of technology which has the potential to change almost every aspect of our daily lives.</a:t>
            </a:r>
          </a:p>
          <a:p>
            <a:endParaRPr lang="en-GB" sz="1200" dirty="0">
              <a:solidFill>
                <a:srgbClr val="595959"/>
              </a:solidFill>
            </a:endParaRPr>
          </a:p>
          <a:p>
            <a:r>
              <a:rPr lang="en-GB" sz="1200" dirty="0">
                <a:solidFill>
                  <a:srgbClr val="595959"/>
                </a:solidFill>
              </a:rPr>
              <a:t>Watch this brief video to learn more: </a:t>
            </a:r>
            <a:r>
              <a:rPr lang="en-GB" sz="1200" dirty="0">
                <a:solidFill>
                  <a:srgbClr val="595959"/>
                </a:solidFill>
                <a:hlinkClick r:id="rId2">
                  <a:extLst>
                    <a:ext uri="{A12FA001-AC4F-418D-AE19-62706E023703}">
                      <ahyp:hlinkClr xmlns:ahyp="http://schemas.microsoft.com/office/drawing/2018/hyperlinkcolor" val="tx"/>
                    </a:ext>
                  </a:extLst>
                </a:hlinkClick>
              </a:rPr>
              <a:t>https://www.youtube.com/watch?v=vQtwWzfzKXI</a:t>
            </a:r>
            <a:endParaRPr lang="en-GB" sz="1200" dirty="0">
              <a:solidFill>
                <a:srgbClr val="595959"/>
              </a:solidFill>
            </a:endParaRPr>
          </a:p>
          <a:p>
            <a:endParaRPr lang="en-GB" sz="1200" dirty="0">
              <a:solidFill>
                <a:srgbClr val="595959"/>
              </a:solidFill>
            </a:endParaRPr>
          </a:p>
          <a:p>
            <a:r>
              <a:rPr lang="en-GB" sz="1200" dirty="0">
                <a:solidFill>
                  <a:srgbClr val="595959"/>
                </a:solidFill>
              </a:rPr>
              <a:t>After watching the video, consider the question above, “</a:t>
            </a:r>
            <a:r>
              <a:rPr lang="en-GB" sz="1200" b="1" dirty="0">
                <a:solidFill>
                  <a:schemeClr val="accent6"/>
                </a:solidFill>
              </a:rPr>
              <a:t>Does the use of Augmented Reality help to improve the quality of life for human?</a:t>
            </a:r>
            <a:r>
              <a:rPr lang="en-GB" sz="1200" dirty="0">
                <a:solidFill>
                  <a:srgbClr val="595959"/>
                </a:solidFill>
              </a:rPr>
              <a:t>”</a:t>
            </a:r>
          </a:p>
          <a:p>
            <a:endParaRPr lang="en-GB" sz="1200" dirty="0">
              <a:solidFill>
                <a:srgbClr val="595959"/>
              </a:solidFill>
            </a:endParaRPr>
          </a:p>
          <a:p>
            <a:r>
              <a:rPr lang="en-GB" sz="1200" dirty="0">
                <a:solidFill>
                  <a:srgbClr val="595959"/>
                </a:solidFill>
              </a:rPr>
              <a:t>Complete the next slide which asks you to discuss this question.  Think about the different uses of Augmented Reality.  Consider the following areas of life, how can it be used in areas such as:</a:t>
            </a:r>
          </a:p>
          <a:p>
            <a:pPr marL="171450" indent="-171450">
              <a:buFont typeface="Arial" panose="020B0604020202020204" pitchFamily="34" charset="0"/>
              <a:buChar char="•"/>
            </a:pPr>
            <a:r>
              <a:rPr lang="en-GB" sz="1200" dirty="0">
                <a:solidFill>
                  <a:srgbClr val="595959"/>
                </a:solidFill>
              </a:rPr>
              <a:t>Medicine &amp; health care</a:t>
            </a:r>
          </a:p>
          <a:p>
            <a:pPr marL="171450" indent="-171450">
              <a:buFont typeface="Arial" panose="020B0604020202020204" pitchFamily="34" charset="0"/>
              <a:buChar char="•"/>
            </a:pPr>
            <a:r>
              <a:rPr lang="en-GB" sz="1200" dirty="0">
                <a:solidFill>
                  <a:srgbClr val="595959"/>
                </a:solidFill>
              </a:rPr>
              <a:t>Gaming &amp; entertainment</a:t>
            </a:r>
          </a:p>
          <a:p>
            <a:pPr marL="171450" indent="-171450">
              <a:buFont typeface="Arial" panose="020B0604020202020204" pitchFamily="34" charset="0"/>
              <a:buChar char="•"/>
            </a:pPr>
            <a:r>
              <a:rPr lang="en-GB" sz="1200" dirty="0">
                <a:solidFill>
                  <a:srgbClr val="595959"/>
                </a:solidFill>
              </a:rPr>
              <a:t>Education</a:t>
            </a:r>
          </a:p>
          <a:p>
            <a:pPr marL="171450" indent="-171450">
              <a:buFont typeface="Arial" panose="020B0604020202020204" pitchFamily="34" charset="0"/>
              <a:buChar char="•"/>
            </a:pPr>
            <a:r>
              <a:rPr lang="en-GB" sz="1200" dirty="0">
                <a:solidFill>
                  <a:srgbClr val="595959"/>
                </a:solidFill>
              </a:rPr>
              <a:t>Travel &amp; tourism</a:t>
            </a:r>
          </a:p>
          <a:p>
            <a:pPr marL="171450" indent="-171450">
              <a:buFont typeface="Arial" panose="020B0604020202020204" pitchFamily="34" charset="0"/>
              <a:buChar char="•"/>
            </a:pPr>
            <a:r>
              <a:rPr lang="en-GB" sz="1200" dirty="0">
                <a:solidFill>
                  <a:srgbClr val="595959"/>
                </a:solidFill>
              </a:rPr>
              <a:t>Social media</a:t>
            </a:r>
          </a:p>
          <a:p>
            <a:pPr marL="171450" indent="-171450">
              <a:buFont typeface="Arial" panose="020B0604020202020204" pitchFamily="34" charset="0"/>
              <a:buChar char="•"/>
            </a:pPr>
            <a:r>
              <a:rPr lang="en-GB" sz="1200" dirty="0">
                <a:solidFill>
                  <a:srgbClr val="595959"/>
                </a:solidFill>
              </a:rPr>
              <a:t>Transport &amp; navigation</a:t>
            </a:r>
          </a:p>
        </p:txBody>
      </p:sp>
      <p:grpSp>
        <p:nvGrpSpPr>
          <p:cNvPr id="7" name="Group 6">
            <a:extLst>
              <a:ext uri="{FF2B5EF4-FFF2-40B4-BE49-F238E27FC236}">
                <a16:creationId xmlns:a16="http://schemas.microsoft.com/office/drawing/2014/main" id="{B34C2732-C0F4-5910-94D2-C1F7714E0B25}"/>
              </a:ext>
            </a:extLst>
          </p:cNvPr>
          <p:cNvGrpSpPr/>
          <p:nvPr/>
        </p:nvGrpSpPr>
        <p:grpSpPr>
          <a:xfrm>
            <a:off x="5288167" y="2303425"/>
            <a:ext cx="6903833" cy="3942362"/>
            <a:chOff x="4235171" y="1417038"/>
            <a:chExt cx="7907877" cy="4515711"/>
          </a:xfrm>
        </p:grpSpPr>
        <p:pic>
          <p:nvPicPr>
            <p:cNvPr id="8" name="Picture 7">
              <a:extLst>
                <a:ext uri="{FF2B5EF4-FFF2-40B4-BE49-F238E27FC236}">
                  <a16:creationId xmlns:a16="http://schemas.microsoft.com/office/drawing/2014/main" id="{29A9B21A-B207-550C-5B75-1DBF11C56958}"/>
                </a:ext>
              </a:extLst>
            </p:cNvPr>
            <p:cNvPicPr>
              <a:picLocks noChangeAspect="1"/>
            </p:cNvPicPr>
            <p:nvPr/>
          </p:nvPicPr>
          <p:blipFill>
            <a:blip r:embed="rId3"/>
            <a:stretch>
              <a:fillRect/>
            </a:stretch>
          </p:blipFill>
          <p:spPr>
            <a:xfrm>
              <a:off x="4235171" y="1417038"/>
              <a:ext cx="7791450" cy="4314825"/>
            </a:xfrm>
            <a:prstGeom prst="rect">
              <a:avLst/>
            </a:prstGeom>
          </p:spPr>
        </p:pic>
        <p:sp>
          <p:nvSpPr>
            <p:cNvPr id="9" name="TextBox 8">
              <a:extLst>
                <a:ext uri="{FF2B5EF4-FFF2-40B4-BE49-F238E27FC236}">
                  <a16:creationId xmlns:a16="http://schemas.microsoft.com/office/drawing/2014/main" id="{F6BA8159-BE3D-5254-5C11-BFF3B103EFB2}"/>
                </a:ext>
              </a:extLst>
            </p:cNvPr>
            <p:cNvSpPr txBox="1"/>
            <p:nvPr/>
          </p:nvSpPr>
          <p:spPr>
            <a:xfrm>
              <a:off x="7428296" y="5717305"/>
              <a:ext cx="4714752" cy="215444"/>
            </a:xfrm>
            <a:prstGeom prst="rect">
              <a:avLst/>
            </a:prstGeom>
            <a:noFill/>
          </p:spPr>
          <p:txBody>
            <a:bodyPr wrap="none" rtlCol="0">
              <a:spAutoFit/>
            </a:bodyPr>
            <a:lstStyle/>
            <a:p>
              <a:r>
                <a:rPr lang="en-GB" sz="800" dirty="0">
                  <a:solidFill>
                    <a:srgbClr val="595959"/>
                  </a:solidFill>
                </a:rPr>
                <a:t>Image by Oyundari Zorigtbaatar (20 March 2016) </a:t>
              </a:r>
              <a:r>
                <a:rPr lang="en-GB" sz="800" dirty="0">
                  <a:solidFill>
                    <a:srgbClr val="595959"/>
                  </a:solidFill>
                  <a:hlinkClick r:id="rId4">
                    <a:extLst>
                      <a:ext uri="{A12FA001-AC4F-418D-AE19-62706E023703}">
                        <ahyp:hlinkClr xmlns:ahyp="http://schemas.microsoft.com/office/drawing/2018/hyperlinkcolor" val="tx"/>
                      </a:ext>
                    </a:extLst>
                  </a:hlinkClick>
                </a:rPr>
                <a:t>https://creativecommons.org/licenses/by-sa/4.0/legalcode</a:t>
              </a:r>
              <a:r>
                <a:rPr lang="en-GB" sz="800" dirty="0">
                  <a:solidFill>
                    <a:srgbClr val="595959"/>
                  </a:solidFill>
                </a:rPr>
                <a:t> </a:t>
              </a:r>
            </a:p>
          </p:txBody>
        </p:sp>
      </p:grpSp>
      <p:sp>
        <p:nvSpPr>
          <p:cNvPr id="11" name="TextBox 10">
            <a:extLst>
              <a:ext uri="{FF2B5EF4-FFF2-40B4-BE49-F238E27FC236}">
                <a16:creationId xmlns:a16="http://schemas.microsoft.com/office/drawing/2014/main" id="{65F6679E-4B3F-6844-F396-87854A1FDBFB}"/>
              </a:ext>
            </a:extLst>
          </p:cNvPr>
          <p:cNvSpPr txBox="1"/>
          <p:nvPr/>
        </p:nvSpPr>
        <p:spPr>
          <a:xfrm>
            <a:off x="314514" y="1203016"/>
            <a:ext cx="10455086" cy="369332"/>
          </a:xfrm>
          <a:prstGeom prst="rect">
            <a:avLst/>
          </a:prstGeom>
          <a:noFill/>
        </p:spPr>
        <p:txBody>
          <a:bodyPr wrap="square">
            <a:spAutoFit/>
          </a:bodyPr>
          <a:lstStyle/>
          <a:p>
            <a:r>
              <a:rPr lang="en-GB" sz="1800" b="1" dirty="0">
                <a:solidFill>
                  <a:schemeClr val="accent6"/>
                </a:solidFill>
              </a:rPr>
              <a:t>QUESTION – Does the use of Augmented Reality help to improve the quality of life for human?  [9]</a:t>
            </a:r>
          </a:p>
        </p:txBody>
      </p:sp>
    </p:spTree>
    <p:extLst>
      <p:ext uri="{BB962C8B-B14F-4D97-AF65-F5344CB8AC3E}">
        <p14:creationId xmlns:p14="http://schemas.microsoft.com/office/powerpoint/2010/main" val="6742812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a:extLst>
              <a:ext uri="{FF2B5EF4-FFF2-40B4-BE49-F238E27FC236}">
                <a16:creationId xmlns:a16="http://schemas.microsoft.com/office/drawing/2014/main" id="{12EE5D02-D82D-34EB-AF6C-C41E63703BF9}"/>
              </a:ext>
            </a:extLst>
          </p:cNvPr>
          <p:cNvSpPr/>
          <p:nvPr/>
        </p:nvSpPr>
        <p:spPr>
          <a:xfrm>
            <a:off x="89650" y="89390"/>
            <a:ext cx="623688" cy="623688"/>
          </a:xfrm>
          <a:prstGeom prst="ellipse">
            <a:avLst/>
          </a:prstGeom>
          <a:no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2"/>
                </a:solidFill>
                <a:latin typeface="Century Gothic" panose="020B0502020202020204" pitchFamily="34" charset="0"/>
              </a:rPr>
              <a:t>10</a:t>
            </a:r>
          </a:p>
        </p:txBody>
      </p:sp>
      <p:sp>
        <p:nvSpPr>
          <p:cNvPr id="5" name="Title 1">
            <a:extLst>
              <a:ext uri="{FF2B5EF4-FFF2-40B4-BE49-F238E27FC236}">
                <a16:creationId xmlns:a16="http://schemas.microsoft.com/office/drawing/2014/main" id="{A02DA9D8-3066-A55C-9380-C858E933FEF3}"/>
              </a:ext>
            </a:extLst>
          </p:cNvPr>
          <p:cNvSpPr txBox="1">
            <a:spLocks/>
          </p:cNvSpPr>
          <p:nvPr/>
        </p:nvSpPr>
        <p:spPr>
          <a:xfrm>
            <a:off x="740229" y="84272"/>
            <a:ext cx="9431382" cy="66466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400" b="1" dirty="0">
                <a:solidFill>
                  <a:srgbClr val="595959"/>
                </a:solidFill>
                <a:latin typeface="Century Gothic" panose="020B0502020202020204" pitchFamily="34" charset="0"/>
              </a:rPr>
              <a:t>Essay Topic</a:t>
            </a:r>
          </a:p>
        </p:txBody>
      </p:sp>
      <p:sp>
        <p:nvSpPr>
          <p:cNvPr id="6" name="Content Placeholder 2">
            <a:extLst>
              <a:ext uri="{FF2B5EF4-FFF2-40B4-BE49-F238E27FC236}">
                <a16:creationId xmlns:a16="http://schemas.microsoft.com/office/drawing/2014/main" id="{287487DF-632F-87B4-A8BD-FC4C4457222D}"/>
              </a:ext>
            </a:extLst>
          </p:cNvPr>
          <p:cNvSpPr txBox="1">
            <a:spLocks/>
          </p:cNvSpPr>
          <p:nvPr/>
        </p:nvSpPr>
        <p:spPr>
          <a:xfrm>
            <a:off x="8449056" y="853313"/>
            <a:ext cx="3742944" cy="36283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600" b="1" dirty="0">
                <a:solidFill>
                  <a:srgbClr val="595959"/>
                </a:solidFill>
                <a:latin typeface="Century Gothic" panose="020B0502020202020204" pitchFamily="34" charset="0"/>
              </a:rPr>
              <a:t>Expected time to complete: 2 hours</a:t>
            </a:r>
          </a:p>
        </p:txBody>
      </p:sp>
      <p:sp>
        <p:nvSpPr>
          <p:cNvPr id="7" name="Title 1">
            <a:extLst>
              <a:ext uri="{FF2B5EF4-FFF2-40B4-BE49-F238E27FC236}">
                <a16:creationId xmlns:a16="http://schemas.microsoft.com/office/drawing/2014/main" id="{79CCA88F-549F-75E0-B95F-E464BF6720B8}"/>
              </a:ext>
            </a:extLst>
          </p:cNvPr>
          <p:cNvSpPr txBox="1">
            <a:spLocks/>
          </p:cNvSpPr>
          <p:nvPr/>
        </p:nvSpPr>
        <p:spPr>
          <a:xfrm>
            <a:off x="319178" y="907161"/>
            <a:ext cx="5221010" cy="362839"/>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400" b="1" kern="1200">
                <a:solidFill>
                  <a:schemeClr val="bg1">
                    <a:lumMod val="50000"/>
                  </a:schemeClr>
                </a:solidFill>
                <a:latin typeface="Century Gothic" panose="020B0502020202020204" pitchFamily="34" charset="0"/>
                <a:ea typeface="+mj-ea"/>
                <a:cs typeface="+mj-cs"/>
              </a:defRPr>
            </a:lvl1pPr>
          </a:lstStyle>
          <a:p>
            <a:r>
              <a:rPr lang="en-GB" sz="1800" dirty="0">
                <a:solidFill>
                  <a:srgbClr val="595959"/>
                </a:solidFill>
                <a:latin typeface="+mj-lt"/>
              </a:rPr>
              <a:t>Augmented reality</a:t>
            </a:r>
          </a:p>
        </p:txBody>
      </p:sp>
      <p:sp>
        <p:nvSpPr>
          <p:cNvPr id="8" name="TextBox 7">
            <a:extLst>
              <a:ext uri="{FF2B5EF4-FFF2-40B4-BE49-F238E27FC236}">
                <a16:creationId xmlns:a16="http://schemas.microsoft.com/office/drawing/2014/main" id="{3A3E3F56-CE8E-0E2A-FD51-65A3F9A2B5BF}"/>
              </a:ext>
            </a:extLst>
          </p:cNvPr>
          <p:cNvSpPr txBox="1"/>
          <p:nvPr/>
        </p:nvSpPr>
        <p:spPr>
          <a:xfrm>
            <a:off x="314514" y="1503206"/>
            <a:ext cx="11877486" cy="307777"/>
          </a:xfrm>
          <a:prstGeom prst="rect">
            <a:avLst/>
          </a:prstGeom>
          <a:noFill/>
        </p:spPr>
        <p:txBody>
          <a:bodyPr wrap="square" rtlCol="0">
            <a:spAutoFit/>
          </a:bodyPr>
          <a:lstStyle/>
          <a:p>
            <a:r>
              <a:rPr lang="en-GB" sz="1400" dirty="0">
                <a:solidFill>
                  <a:srgbClr val="595959"/>
                </a:solidFill>
              </a:rPr>
              <a:t>When completing ‘long-answer’ questions at A-Level, you will be marked using the following:   </a:t>
            </a:r>
            <a:r>
              <a:rPr lang="en-GB" sz="1400" b="1" dirty="0">
                <a:solidFill>
                  <a:srgbClr val="595959"/>
                </a:solidFill>
              </a:rPr>
              <a:t>1) Knowledge	2) Application	3) Evaluation</a:t>
            </a:r>
          </a:p>
        </p:txBody>
      </p:sp>
      <p:sp>
        <p:nvSpPr>
          <p:cNvPr id="9" name="TextBox 8">
            <a:extLst>
              <a:ext uri="{FF2B5EF4-FFF2-40B4-BE49-F238E27FC236}">
                <a16:creationId xmlns:a16="http://schemas.microsoft.com/office/drawing/2014/main" id="{B4BB872B-B421-6589-B59A-279C3FAE4EEC}"/>
              </a:ext>
            </a:extLst>
          </p:cNvPr>
          <p:cNvSpPr txBox="1"/>
          <p:nvPr/>
        </p:nvSpPr>
        <p:spPr>
          <a:xfrm>
            <a:off x="314514" y="1203016"/>
            <a:ext cx="10455086" cy="369332"/>
          </a:xfrm>
          <a:prstGeom prst="rect">
            <a:avLst/>
          </a:prstGeom>
          <a:noFill/>
        </p:spPr>
        <p:txBody>
          <a:bodyPr wrap="square">
            <a:spAutoFit/>
          </a:bodyPr>
          <a:lstStyle/>
          <a:p>
            <a:r>
              <a:rPr lang="en-GB" sz="1800" b="1" dirty="0">
                <a:solidFill>
                  <a:schemeClr val="accent6"/>
                </a:solidFill>
              </a:rPr>
              <a:t>QUESTION – Does the use of Augmented Reality help to improve the quality of life for human?  [9]</a:t>
            </a:r>
          </a:p>
        </p:txBody>
      </p:sp>
      <p:sp>
        <p:nvSpPr>
          <p:cNvPr id="10" name="TextBox 9">
            <a:extLst>
              <a:ext uri="{FF2B5EF4-FFF2-40B4-BE49-F238E27FC236}">
                <a16:creationId xmlns:a16="http://schemas.microsoft.com/office/drawing/2014/main" id="{FC87F6E1-F8CA-31F8-B03B-BC96CB50CE47}"/>
              </a:ext>
            </a:extLst>
          </p:cNvPr>
          <p:cNvSpPr txBox="1"/>
          <p:nvPr/>
        </p:nvSpPr>
        <p:spPr>
          <a:xfrm>
            <a:off x="314514" y="1948620"/>
            <a:ext cx="11725086" cy="307777"/>
          </a:xfrm>
          <a:prstGeom prst="rect">
            <a:avLst/>
          </a:prstGeom>
          <a:noFill/>
        </p:spPr>
        <p:txBody>
          <a:bodyPr wrap="square" rtlCol="0">
            <a:spAutoFit/>
          </a:bodyPr>
          <a:lstStyle/>
          <a:p>
            <a:r>
              <a:rPr lang="en-GB" sz="1400" b="1" dirty="0">
                <a:solidFill>
                  <a:srgbClr val="595959"/>
                </a:solidFill>
              </a:rPr>
              <a:t>1) Knowledge </a:t>
            </a:r>
            <a:r>
              <a:rPr lang="en-GB" sz="1400" dirty="0">
                <a:solidFill>
                  <a:srgbClr val="595959"/>
                </a:solidFill>
              </a:rPr>
              <a:t>– Explain what you know and understand about what Augmented Reality is. Give as much detail as you can after researching the topic.</a:t>
            </a:r>
          </a:p>
        </p:txBody>
      </p:sp>
      <p:sp>
        <p:nvSpPr>
          <p:cNvPr id="11" name="Rectangle 10">
            <a:extLst>
              <a:ext uri="{FF2B5EF4-FFF2-40B4-BE49-F238E27FC236}">
                <a16:creationId xmlns:a16="http://schemas.microsoft.com/office/drawing/2014/main" id="{30C28BF8-5066-BF8F-2846-413CF6D53FDB}"/>
              </a:ext>
            </a:extLst>
          </p:cNvPr>
          <p:cNvSpPr/>
          <p:nvPr/>
        </p:nvSpPr>
        <p:spPr>
          <a:xfrm>
            <a:off x="314514" y="2321106"/>
            <a:ext cx="11562972" cy="1043185"/>
          </a:xfrm>
          <a:prstGeom prst="rect">
            <a:avLst/>
          </a:prstGeom>
          <a:solidFill>
            <a:schemeClr val="accent4">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t"/>
          <a:lstStyle/>
          <a:p>
            <a:r>
              <a:rPr lang="en-GB" sz="1300" dirty="0">
                <a:solidFill>
                  <a:sysClr val="windowText" lastClr="000000"/>
                </a:solidFill>
              </a:rPr>
              <a:t>ANSWER</a:t>
            </a:r>
          </a:p>
        </p:txBody>
      </p:sp>
      <p:sp>
        <p:nvSpPr>
          <p:cNvPr id="12" name="TextBox 11">
            <a:extLst>
              <a:ext uri="{FF2B5EF4-FFF2-40B4-BE49-F238E27FC236}">
                <a16:creationId xmlns:a16="http://schemas.microsoft.com/office/drawing/2014/main" id="{423C966E-5D79-1FCF-3551-A2B35C91810A}"/>
              </a:ext>
            </a:extLst>
          </p:cNvPr>
          <p:cNvSpPr txBox="1"/>
          <p:nvPr/>
        </p:nvSpPr>
        <p:spPr>
          <a:xfrm>
            <a:off x="314514" y="3493709"/>
            <a:ext cx="11725086" cy="523220"/>
          </a:xfrm>
          <a:prstGeom prst="rect">
            <a:avLst/>
          </a:prstGeom>
          <a:noFill/>
        </p:spPr>
        <p:txBody>
          <a:bodyPr wrap="square" rtlCol="0">
            <a:spAutoFit/>
          </a:bodyPr>
          <a:lstStyle/>
          <a:p>
            <a:r>
              <a:rPr lang="en-GB" sz="1400" b="1" dirty="0">
                <a:solidFill>
                  <a:srgbClr val="595959"/>
                </a:solidFill>
              </a:rPr>
              <a:t>2) Application </a:t>
            </a:r>
            <a:r>
              <a:rPr lang="en-GB" sz="1400" dirty="0">
                <a:solidFill>
                  <a:srgbClr val="595959"/>
                </a:solidFill>
              </a:rPr>
              <a:t>– Discuss examples of how Augmented Reality are used or could be used.  Try to include examples from different areas including:</a:t>
            </a:r>
            <a:br>
              <a:rPr lang="en-GB" sz="1400" dirty="0">
                <a:solidFill>
                  <a:srgbClr val="595959"/>
                </a:solidFill>
              </a:rPr>
            </a:br>
            <a:r>
              <a:rPr lang="en-GB" sz="1400" dirty="0">
                <a:solidFill>
                  <a:srgbClr val="595959"/>
                </a:solidFill>
              </a:rPr>
              <a:t>Medicine / Health care,  Gaming/Entertainment,  Education, Travel &amp; tourism, Social media, Transport/Navigation</a:t>
            </a:r>
          </a:p>
        </p:txBody>
      </p:sp>
      <p:sp>
        <p:nvSpPr>
          <p:cNvPr id="13" name="Rectangle 12">
            <a:extLst>
              <a:ext uri="{FF2B5EF4-FFF2-40B4-BE49-F238E27FC236}">
                <a16:creationId xmlns:a16="http://schemas.microsoft.com/office/drawing/2014/main" id="{5B7A686E-6839-3977-FABF-58C0B9C33EA5}"/>
              </a:ext>
            </a:extLst>
          </p:cNvPr>
          <p:cNvSpPr/>
          <p:nvPr/>
        </p:nvSpPr>
        <p:spPr>
          <a:xfrm>
            <a:off x="314514" y="4082094"/>
            <a:ext cx="11562972" cy="1391605"/>
          </a:xfrm>
          <a:prstGeom prst="rect">
            <a:avLst/>
          </a:prstGeom>
          <a:solidFill>
            <a:schemeClr val="accent4">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t"/>
          <a:lstStyle/>
          <a:p>
            <a:r>
              <a:rPr lang="en-GB" sz="1300" dirty="0">
                <a:solidFill>
                  <a:sysClr val="windowText" lastClr="000000"/>
                </a:solidFill>
              </a:rPr>
              <a:t>ANSWER</a:t>
            </a:r>
          </a:p>
        </p:txBody>
      </p:sp>
      <p:sp>
        <p:nvSpPr>
          <p:cNvPr id="14" name="TextBox 13">
            <a:extLst>
              <a:ext uri="{FF2B5EF4-FFF2-40B4-BE49-F238E27FC236}">
                <a16:creationId xmlns:a16="http://schemas.microsoft.com/office/drawing/2014/main" id="{7C7136B0-D23C-10EC-6E2E-00404F166148}"/>
              </a:ext>
            </a:extLst>
          </p:cNvPr>
          <p:cNvSpPr txBox="1"/>
          <p:nvPr/>
        </p:nvSpPr>
        <p:spPr>
          <a:xfrm>
            <a:off x="314514" y="5538864"/>
            <a:ext cx="11966386" cy="307777"/>
          </a:xfrm>
          <a:prstGeom prst="rect">
            <a:avLst/>
          </a:prstGeom>
          <a:noFill/>
        </p:spPr>
        <p:txBody>
          <a:bodyPr wrap="square" rtlCol="0">
            <a:spAutoFit/>
          </a:bodyPr>
          <a:lstStyle/>
          <a:p>
            <a:r>
              <a:rPr lang="en-GB" sz="1400" b="1" dirty="0">
                <a:solidFill>
                  <a:srgbClr val="595959"/>
                </a:solidFill>
              </a:rPr>
              <a:t>3) Evaluation </a:t>
            </a:r>
            <a:r>
              <a:rPr lang="en-GB" sz="1400" dirty="0">
                <a:solidFill>
                  <a:srgbClr val="595959"/>
                </a:solidFill>
              </a:rPr>
              <a:t>– Give your overall conclusion.  Does Augmented Reality really improve the quality of human life? Justify your overall evaluation with reasons why.</a:t>
            </a:r>
          </a:p>
        </p:txBody>
      </p:sp>
      <p:sp>
        <p:nvSpPr>
          <p:cNvPr id="15" name="Rectangle 14">
            <a:extLst>
              <a:ext uri="{FF2B5EF4-FFF2-40B4-BE49-F238E27FC236}">
                <a16:creationId xmlns:a16="http://schemas.microsoft.com/office/drawing/2014/main" id="{EF100129-7EA7-B142-8F91-FB29BB4F7AC9}"/>
              </a:ext>
            </a:extLst>
          </p:cNvPr>
          <p:cNvSpPr/>
          <p:nvPr/>
        </p:nvSpPr>
        <p:spPr>
          <a:xfrm>
            <a:off x="314514" y="5860549"/>
            <a:ext cx="11562972" cy="908061"/>
          </a:xfrm>
          <a:prstGeom prst="rect">
            <a:avLst/>
          </a:prstGeom>
          <a:solidFill>
            <a:schemeClr val="accent4">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t"/>
          <a:lstStyle/>
          <a:p>
            <a:r>
              <a:rPr lang="en-GB" sz="1300" dirty="0">
                <a:solidFill>
                  <a:sysClr val="windowText" lastClr="000000"/>
                </a:solidFill>
              </a:rPr>
              <a:t>ANSWER</a:t>
            </a:r>
          </a:p>
        </p:txBody>
      </p:sp>
    </p:spTree>
    <p:extLst>
      <p:ext uri="{BB962C8B-B14F-4D97-AF65-F5344CB8AC3E}">
        <p14:creationId xmlns:p14="http://schemas.microsoft.com/office/powerpoint/2010/main" val="209934511"/>
      </p:ext>
    </p:extLst>
  </p:cSld>
  <p:clrMapOvr>
    <a:masterClrMapping/>
  </p:clrMapOvr>
</p:sld>
</file>

<file path=ppt/theme/theme1.xml><?xml version="1.0" encoding="utf-8"?>
<a:theme xmlns:a="http://schemas.openxmlformats.org/drawingml/2006/main" name="Office Theme">
  <a:themeElements>
    <a:clrScheme name="Craig'n'Dave">
      <a:dk1>
        <a:srgbClr val="538135"/>
      </a:dk1>
      <a:lt1>
        <a:sysClr val="window" lastClr="FFFFFF"/>
      </a:lt1>
      <a:dk2>
        <a:srgbClr val="538135"/>
      </a:dk2>
      <a:lt2>
        <a:srgbClr val="E7E6E6"/>
      </a:lt2>
      <a:accent1>
        <a:srgbClr val="823554"/>
      </a:accent1>
      <a:accent2>
        <a:srgbClr val="824C35"/>
      </a:accent2>
      <a:accent3>
        <a:srgbClr val="357382"/>
      </a:accent3>
      <a:accent4>
        <a:srgbClr val="A5A5A5"/>
      </a:accent4>
      <a:accent5>
        <a:srgbClr val="E7E6E6"/>
      </a:accent5>
      <a:accent6>
        <a:srgbClr val="70AD47"/>
      </a:accent6>
      <a:hlink>
        <a:srgbClr val="548235"/>
      </a:hlink>
      <a:folHlink>
        <a:srgbClr val="548235"/>
      </a:folHlink>
    </a:clrScheme>
    <a:fontScheme name="Craig'n'Dave">
      <a:majorFont>
        <a:latin typeface="Century Gothic"/>
        <a:ea typeface=""/>
        <a:cs typeface=""/>
      </a:majorFont>
      <a:minorFont>
        <a:latin typeface="Calibri"/>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E12D76C76354740B7CBBF2665045396" ma:contentTypeVersion="16" ma:contentTypeDescription="Create a new document." ma:contentTypeScope="" ma:versionID="383305aa6d034cf89c47869ac2ea194a">
  <xsd:schema xmlns:xsd="http://www.w3.org/2001/XMLSchema" xmlns:xs="http://www.w3.org/2001/XMLSchema" xmlns:p="http://schemas.microsoft.com/office/2006/metadata/properties" xmlns:ns2="37fe56ab-308d-4734-b74b-a558c810fcbe" xmlns:ns3="369e9b99-12c1-4e15-aac8-3dd6f2f561a0" targetNamespace="http://schemas.microsoft.com/office/2006/metadata/properties" ma:root="true" ma:fieldsID="3188478a41312c0517c1c06adefb3213" ns2:_="" ns3:_="">
    <xsd:import namespace="37fe56ab-308d-4734-b74b-a558c810fcbe"/>
    <xsd:import namespace="369e9b99-12c1-4e15-aac8-3dd6f2f561a0"/>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ObjectDetectorVersions" minOccurs="0"/>
                <xsd:element ref="ns3:MediaServiceGenerationTime" minOccurs="0"/>
                <xsd:element ref="ns3:MediaServiceEventHashCode" minOccurs="0"/>
                <xsd:element ref="ns3:MediaLengthInSeconds" minOccurs="0"/>
                <xsd:element ref="ns3:MediaServiceDateTaken" minOccurs="0"/>
                <xsd:element ref="ns3:lcf76f155ced4ddcb4097134ff3c332f" minOccurs="0"/>
                <xsd:element ref="ns2:TaxCatchAll" minOccurs="0"/>
                <xsd:element ref="ns3:MediaServiceOCR" minOccurs="0"/>
                <xsd:element ref="ns3:MediaServiceSearchProperties" minOccurs="0"/>
                <xsd:element ref="ns3:MediaServiceLocation"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7fe56ab-308d-4734-b74b-a558c810fcbe"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19" nillable="true" ma:displayName="Taxonomy Catch All Column" ma:hidden="true" ma:list="{041848ed-3784-454a-92c8-43fa528d5e0b}" ma:internalName="TaxCatchAll" ma:showField="CatchAllData" ma:web="37fe56ab-308d-4734-b74b-a558c810fcbe">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369e9b99-12c1-4e15-aac8-3dd6f2f561a0"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cb8c777a-c869-4013-8208-f2d218cb7a60"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SearchProperties" ma:index="21" nillable="true" ma:displayName="MediaServiceSearchProperties" ma:hidden="true" ma:internalName="MediaServiceSearchProperties" ma:readOnly="true">
      <xsd:simpleType>
        <xsd:restriction base="dms:Note"/>
      </xsd:simpleType>
    </xsd:element>
    <xsd:element name="MediaServiceLocation" ma:index="22" nillable="true" ma:displayName="Location" ma:indexed="true" ma:internalName="MediaServiceLocation" ma:readOnly="true">
      <xsd:simpleType>
        <xsd:restriction base="dms:Text"/>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369e9b99-12c1-4e15-aac8-3dd6f2f561a0">
      <Terms xmlns="http://schemas.microsoft.com/office/infopath/2007/PartnerControls"/>
    </lcf76f155ced4ddcb4097134ff3c332f>
    <TaxCatchAll xmlns="37fe56ab-308d-4734-b74b-a558c810fcbe" xsi:nil="true"/>
  </documentManagement>
</p:properties>
</file>

<file path=customXml/itemProps1.xml><?xml version="1.0" encoding="utf-8"?>
<ds:datastoreItem xmlns:ds="http://schemas.openxmlformats.org/officeDocument/2006/customXml" ds:itemID="{031DAFB9-9E8E-4E1D-B956-35CA1FB909D1}"/>
</file>

<file path=customXml/itemProps2.xml><?xml version="1.0" encoding="utf-8"?>
<ds:datastoreItem xmlns:ds="http://schemas.openxmlformats.org/officeDocument/2006/customXml" ds:itemID="{84C1075D-5C40-43EB-B6EA-D4FAFCB8FAE2}"/>
</file>

<file path=customXml/itemProps3.xml><?xml version="1.0" encoding="utf-8"?>
<ds:datastoreItem xmlns:ds="http://schemas.openxmlformats.org/officeDocument/2006/customXml" ds:itemID="{270D94E7-C3E9-403D-B410-13FD1942F80C}"/>
</file>

<file path=docProps/app.xml><?xml version="1.0" encoding="utf-8"?>
<Properties xmlns="http://schemas.openxmlformats.org/officeDocument/2006/extended-properties" xmlns:vt="http://schemas.openxmlformats.org/officeDocument/2006/docPropsVTypes">
  <Template>Office Theme</Template>
  <TotalTime>770</TotalTime>
  <Words>2348</Words>
  <Application>Microsoft Office PowerPoint</Application>
  <PresentationFormat>Widescreen</PresentationFormat>
  <Paragraphs>278</Paragraphs>
  <Slides>14</Slides>
  <Notes>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Calibri</vt:lpstr>
      <vt:lpstr>Century Gothic</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David Hillyard</dc:creator>
  <cp:lastModifiedBy>Paul Gorvin</cp:lastModifiedBy>
  <cp:revision>102</cp:revision>
  <dcterms:created xsi:type="dcterms:W3CDTF">2019-09-17T11:01:38Z</dcterms:created>
  <dcterms:modified xsi:type="dcterms:W3CDTF">2024-06-22T09:11:24Z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0x0101000E12D76C76354740B7CBBF2665045396</vt:lpwstr>
  </property>
</Properties>
</file>