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6"/>
  </p:notesMasterIdLst>
  <p:sldIdLst>
    <p:sldId id="256" r:id="rId5"/>
    <p:sldId id="257" r:id="rId6"/>
    <p:sldId id="379" r:id="rId7"/>
    <p:sldId id="383" r:id="rId8"/>
    <p:sldId id="384" r:id="rId9"/>
    <p:sldId id="381" r:id="rId10"/>
    <p:sldId id="382" r:id="rId11"/>
    <p:sldId id="387" r:id="rId12"/>
    <p:sldId id="389" r:id="rId13"/>
    <p:sldId id="386" r:id="rId14"/>
    <p:sldId id="390"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B2D54EF-850C-B469-0D08-4EF646A3EEBC}" v="21" dt="2025-06-19T06:40:09.73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p:restoredTop sz="94632"/>
  </p:normalViewPr>
  <p:slideViewPr>
    <p:cSldViewPr snapToGrid="0">
      <p:cViewPr varScale="1">
        <p:scale>
          <a:sx n="106" d="100"/>
          <a:sy n="106" d="100"/>
        </p:scale>
        <p:origin x="792"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tasha Dulson" userId="S::ndulson@coombedean.co.uk::fa8b1f86-bd59-4862-bf15-96d7a77391e9" providerId="AD" clId="Web-{DB2D54EF-850C-B469-0D08-4EF646A3EEBC}"/>
    <pc:docChg chg="modSld">
      <pc:chgData name="Natasha Dulson" userId="S::ndulson@coombedean.co.uk::fa8b1f86-bd59-4862-bf15-96d7a77391e9" providerId="AD" clId="Web-{DB2D54EF-850C-B469-0D08-4EF646A3EEBC}" dt="2025-06-19T06:40:09.735" v="12" actId="1076"/>
      <pc:docMkLst>
        <pc:docMk/>
      </pc:docMkLst>
      <pc:sldChg chg="addSp modSp">
        <pc:chgData name="Natasha Dulson" userId="S::ndulson@coombedean.co.uk::fa8b1f86-bd59-4862-bf15-96d7a77391e9" providerId="AD" clId="Web-{DB2D54EF-850C-B469-0D08-4EF646A3EEBC}" dt="2025-06-19T06:40:09.735" v="12" actId="1076"/>
        <pc:sldMkLst>
          <pc:docMk/>
          <pc:sldMk cId="926143163" sldId="257"/>
        </pc:sldMkLst>
        <pc:spChg chg="add mod">
          <ac:chgData name="Natasha Dulson" userId="S::ndulson@coombedean.co.uk::fa8b1f86-bd59-4862-bf15-96d7a77391e9" providerId="AD" clId="Web-{DB2D54EF-850C-B469-0D08-4EF646A3EEBC}" dt="2025-06-19T06:40:06.719" v="11" actId="1076"/>
          <ac:spMkLst>
            <pc:docMk/>
            <pc:sldMk cId="926143163" sldId="257"/>
            <ac:spMk id="4" creationId="{2FB36F9B-2AFD-F04E-6C84-B00F895392B7}"/>
          </ac:spMkLst>
        </pc:spChg>
        <pc:spChg chg="mod">
          <ac:chgData name="Natasha Dulson" userId="S::ndulson@coombedean.co.uk::fa8b1f86-bd59-4862-bf15-96d7a77391e9" providerId="AD" clId="Web-{DB2D54EF-850C-B469-0D08-4EF646A3EEBC}" dt="2025-06-19T06:40:09.735" v="12" actId="1076"/>
          <ac:spMkLst>
            <pc:docMk/>
            <pc:sldMk cId="926143163" sldId="257"/>
            <ac:spMk id="5" creationId="{0BBE9B73-356E-051F-5A54-A0FC50E9068A}"/>
          </ac:spMkLst>
        </pc:spChg>
      </pc:sldChg>
      <pc:sldChg chg="modSp">
        <pc:chgData name="Natasha Dulson" userId="S::ndulson@coombedean.co.uk::fa8b1f86-bd59-4862-bf15-96d7a77391e9" providerId="AD" clId="Web-{DB2D54EF-850C-B469-0D08-4EF646A3EEBC}" dt="2025-06-19T06:38:30.623" v="3" actId="20577"/>
        <pc:sldMkLst>
          <pc:docMk/>
          <pc:sldMk cId="2620106106" sldId="387"/>
        </pc:sldMkLst>
        <pc:spChg chg="mod">
          <ac:chgData name="Natasha Dulson" userId="S::ndulson@coombedean.co.uk::fa8b1f86-bd59-4862-bf15-96d7a77391e9" providerId="AD" clId="Web-{DB2D54EF-850C-B469-0D08-4EF646A3EEBC}" dt="2025-06-19T06:38:30.623" v="3" actId="20577"/>
          <ac:spMkLst>
            <pc:docMk/>
            <pc:sldMk cId="2620106106" sldId="387"/>
            <ac:spMk id="5" creationId="{DF48A769-7161-A41E-A768-F3A90505257F}"/>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C11C25C-693A-4C48-ABE1-4E4C93F19D09}" type="datetimeFigureOut">
              <a:rPr lang="en-US" smtClean="0"/>
              <a:t>6/18/2025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2A89023-FFF7-6D4C-8014-A7E083BC38CE}" type="slidenum">
              <a:rPr lang="en-US" smtClean="0"/>
              <a:t>‹#›</a:t>
            </a:fld>
            <a:endParaRPr lang="en-US"/>
          </a:p>
        </p:txBody>
      </p:sp>
    </p:spTree>
    <p:extLst>
      <p:ext uri="{BB962C8B-B14F-4D97-AF65-F5344CB8AC3E}">
        <p14:creationId xmlns:p14="http://schemas.microsoft.com/office/powerpoint/2010/main" val="24401187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www.youtube.com/watch?v=E2W9guFmheI"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hlinkClick r:id="rId3"/>
              </a:rPr>
              <a:t>https://www.youtube.com/watch?v=E2W9guFmheI</a:t>
            </a:r>
            <a:r>
              <a:rPr lang="en-US" dirty="0"/>
              <a:t> </a:t>
            </a:r>
          </a:p>
        </p:txBody>
      </p:sp>
      <p:sp>
        <p:nvSpPr>
          <p:cNvPr id="4" name="Slide Number Placeholder 3"/>
          <p:cNvSpPr>
            <a:spLocks noGrp="1"/>
          </p:cNvSpPr>
          <p:nvPr>
            <p:ph type="sldNum" sz="quarter" idx="5"/>
          </p:nvPr>
        </p:nvSpPr>
        <p:spPr/>
        <p:txBody>
          <a:bodyPr/>
          <a:lstStyle/>
          <a:p>
            <a:fld id="{72A89023-FFF7-6D4C-8014-A7E083BC38CE}" type="slidenum">
              <a:rPr lang="en-US" smtClean="0"/>
              <a:t>8</a:t>
            </a:fld>
            <a:endParaRPr lang="en-US"/>
          </a:p>
        </p:txBody>
      </p:sp>
    </p:spTree>
    <p:extLst>
      <p:ext uri="{BB962C8B-B14F-4D97-AF65-F5344CB8AC3E}">
        <p14:creationId xmlns:p14="http://schemas.microsoft.com/office/powerpoint/2010/main" val="22183671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8FB762-E174-D4E6-C060-702315F9D3DA}"/>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3FE91EC8-7F26-7521-3FAD-2CC29A0FCFE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97C2AF25-695F-4259-C097-89FB904509FD}"/>
              </a:ext>
            </a:extLst>
          </p:cNvPr>
          <p:cNvSpPr>
            <a:spLocks noGrp="1"/>
          </p:cNvSpPr>
          <p:nvPr>
            <p:ph type="dt" sz="half" idx="10"/>
          </p:nvPr>
        </p:nvSpPr>
        <p:spPr/>
        <p:txBody>
          <a:bodyPr/>
          <a:lstStyle/>
          <a:p>
            <a:fld id="{41EE7F57-E1CC-4947-A5A6-26790BE73901}" type="datetimeFigureOut">
              <a:rPr lang="en-US" smtClean="0"/>
              <a:t>6/18/2025</a:t>
            </a:fld>
            <a:endParaRPr lang="en-US"/>
          </a:p>
        </p:txBody>
      </p:sp>
      <p:sp>
        <p:nvSpPr>
          <p:cNvPr id="5" name="Footer Placeholder 4">
            <a:extLst>
              <a:ext uri="{FF2B5EF4-FFF2-40B4-BE49-F238E27FC236}">
                <a16:creationId xmlns:a16="http://schemas.microsoft.com/office/drawing/2014/main" id="{92AFC4E2-8446-E407-9D67-9EC135103D6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C29BA93-5CDF-9208-49AE-6099E8E75186}"/>
              </a:ext>
            </a:extLst>
          </p:cNvPr>
          <p:cNvSpPr>
            <a:spLocks noGrp="1"/>
          </p:cNvSpPr>
          <p:nvPr>
            <p:ph type="sldNum" sz="quarter" idx="12"/>
          </p:nvPr>
        </p:nvSpPr>
        <p:spPr/>
        <p:txBody>
          <a:bodyPr/>
          <a:lstStyle/>
          <a:p>
            <a:fld id="{45FF628C-129E-7447-A922-34899BA8EFA9}" type="slidenum">
              <a:rPr lang="en-US" smtClean="0"/>
              <a:t>‹#›</a:t>
            </a:fld>
            <a:endParaRPr lang="en-US"/>
          </a:p>
        </p:txBody>
      </p:sp>
    </p:spTree>
    <p:extLst>
      <p:ext uri="{BB962C8B-B14F-4D97-AF65-F5344CB8AC3E}">
        <p14:creationId xmlns:p14="http://schemas.microsoft.com/office/powerpoint/2010/main" val="19733000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76C2AF-42E6-A825-FCB6-128EC8790202}"/>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9AF7A0AC-432F-D18E-2336-4B4887016A43}"/>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F2AB9A1-E6AB-971C-3A2C-7E03AB8D41FD}"/>
              </a:ext>
            </a:extLst>
          </p:cNvPr>
          <p:cNvSpPr>
            <a:spLocks noGrp="1"/>
          </p:cNvSpPr>
          <p:nvPr>
            <p:ph type="dt" sz="half" idx="10"/>
          </p:nvPr>
        </p:nvSpPr>
        <p:spPr/>
        <p:txBody>
          <a:bodyPr/>
          <a:lstStyle/>
          <a:p>
            <a:fld id="{41EE7F57-E1CC-4947-A5A6-26790BE73901}" type="datetimeFigureOut">
              <a:rPr lang="en-US" smtClean="0"/>
              <a:t>6/18/2025</a:t>
            </a:fld>
            <a:endParaRPr lang="en-US"/>
          </a:p>
        </p:txBody>
      </p:sp>
      <p:sp>
        <p:nvSpPr>
          <p:cNvPr id="5" name="Footer Placeholder 4">
            <a:extLst>
              <a:ext uri="{FF2B5EF4-FFF2-40B4-BE49-F238E27FC236}">
                <a16:creationId xmlns:a16="http://schemas.microsoft.com/office/drawing/2014/main" id="{4F8052E9-E157-4084-5FC2-687581E642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A697B66-A10F-DDD7-06C0-0F642C9F4E39}"/>
              </a:ext>
            </a:extLst>
          </p:cNvPr>
          <p:cNvSpPr>
            <a:spLocks noGrp="1"/>
          </p:cNvSpPr>
          <p:nvPr>
            <p:ph type="sldNum" sz="quarter" idx="12"/>
          </p:nvPr>
        </p:nvSpPr>
        <p:spPr/>
        <p:txBody>
          <a:bodyPr/>
          <a:lstStyle/>
          <a:p>
            <a:fld id="{45FF628C-129E-7447-A922-34899BA8EFA9}" type="slidenum">
              <a:rPr lang="en-US" smtClean="0"/>
              <a:t>‹#›</a:t>
            </a:fld>
            <a:endParaRPr lang="en-US"/>
          </a:p>
        </p:txBody>
      </p:sp>
    </p:spTree>
    <p:extLst>
      <p:ext uri="{BB962C8B-B14F-4D97-AF65-F5344CB8AC3E}">
        <p14:creationId xmlns:p14="http://schemas.microsoft.com/office/powerpoint/2010/main" val="35177546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9F0943-0DBF-89B1-C998-9FC9B51F81A2}"/>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92A8FC20-AEDA-50BC-188D-5F812D1EA74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A6A4C9BB-818D-8E15-BFA8-97CBAAB919A3}"/>
              </a:ext>
            </a:extLst>
          </p:cNvPr>
          <p:cNvSpPr>
            <a:spLocks noGrp="1"/>
          </p:cNvSpPr>
          <p:nvPr>
            <p:ph type="dt" sz="half" idx="10"/>
          </p:nvPr>
        </p:nvSpPr>
        <p:spPr/>
        <p:txBody>
          <a:bodyPr/>
          <a:lstStyle/>
          <a:p>
            <a:fld id="{41EE7F57-E1CC-4947-A5A6-26790BE73901}" type="datetimeFigureOut">
              <a:rPr lang="en-US" smtClean="0"/>
              <a:t>6/18/2025</a:t>
            </a:fld>
            <a:endParaRPr lang="en-US"/>
          </a:p>
        </p:txBody>
      </p:sp>
      <p:sp>
        <p:nvSpPr>
          <p:cNvPr id="5" name="Footer Placeholder 4">
            <a:extLst>
              <a:ext uri="{FF2B5EF4-FFF2-40B4-BE49-F238E27FC236}">
                <a16:creationId xmlns:a16="http://schemas.microsoft.com/office/drawing/2014/main" id="{1F96606F-4CFA-9309-FB90-DD94BC976F4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94BEAD8-817C-D212-8391-4178BD35ED13}"/>
              </a:ext>
            </a:extLst>
          </p:cNvPr>
          <p:cNvSpPr>
            <a:spLocks noGrp="1"/>
          </p:cNvSpPr>
          <p:nvPr>
            <p:ph type="sldNum" sz="quarter" idx="12"/>
          </p:nvPr>
        </p:nvSpPr>
        <p:spPr/>
        <p:txBody>
          <a:bodyPr/>
          <a:lstStyle/>
          <a:p>
            <a:fld id="{45FF628C-129E-7447-A922-34899BA8EFA9}" type="slidenum">
              <a:rPr lang="en-US" smtClean="0"/>
              <a:t>‹#›</a:t>
            </a:fld>
            <a:endParaRPr lang="en-US"/>
          </a:p>
        </p:txBody>
      </p:sp>
    </p:spTree>
    <p:extLst>
      <p:ext uri="{BB962C8B-B14F-4D97-AF65-F5344CB8AC3E}">
        <p14:creationId xmlns:p14="http://schemas.microsoft.com/office/powerpoint/2010/main" val="34421337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83D9F3-1B06-AFFA-4376-FBFF9D367EB2}"/>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84D0CE6-A18A-8836-95BD-6DBBB9310EB3}"/>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FB432798-481A-10F6-09DA-AB96830311B8}"/>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645912F0-DEEE-4648-0B96-DEAF13E40352}"/>
              </a:ext>
            </a:extLst>
          </p:cNvPr>
          <p:cNvSpPr>
            <a:spLocks noGrp="1"/>
          </p:cNvSpPr>
          <p:nvPr>
            <p:ph type="dt" sz="half" idx="10"/>
          </p:nvPr>
        </p:nvSpPr>
        <p:spPr/>
        <p:txBody>
          <a:bodyPr/>
          <a:lstStyle/>
          <a:p>
            <a:fld id="{41EE7F57-E1CC-4947-A5A6-26790BE73901}" type="datetimeFigureOut">
              <a:rPr lang="en-US" smtClean="0"/>
              <a:t>6/18/2025</a:t>
            </a:fld>
            <a:endParaRPr lang="en-US"/>
          </a:p>
        </p:txBody>
      </p:sp>
      <p:sp>
        <p:nvSpPr>
          <p:cNvPr id="6" name="Footer Placeholder 5">
            <a:extLst>
              <a:ext uri="{FF2B5EF4-FFF2-40B4-BE49-F238E27FC236}">
                <a16:creationId xmlns:a16="http://schemas.microsoft.com/office/drawing/2014/main" id="{32973AFF-C170-1D8B-412A-889E13F158F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CE3F033-55C3-C3FE-CF85-E1CF974884CB}"/>
              </a:ext>
            </a:extLst>
          </p:cNvPr>
          <p:cNvSpPr>
            <a:spLocks noGrp="1"/>
          </p:cNvSpPr>
          <p:nvPr>
            <p:ph type="sldNum" sz="quarter" idx="12"/>
          </p:nvPr>
        </p:nvSpPr>
        <p:spPr/>
        <p:txBody>
          <a:bodyPr/>
          <a:lstStyle/>
          <a:p>
            <a:fld id="{45FF628C-129E-7447-A922-34899BA8EFA9}" type="slidenum">
              <a:rPr lang="en-US" smtClean="0"/>
              <a:t>‹#›</a:t>
            </a:fld>
            <a:endParaRPr lang="en-US"/>
          </a:p>
        </p:txBody>
      </p:sp>
    </p:spTree>
    <p:extLst>
      <p:ext uri="{BB962C8B-B14F-4D97-AF65-F5344CB8AC3E}">
        <p14:creationId xmlns:p14="http://schemas.microsoft.com/office/powerpoint/2010/main" val="3443204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23B7F4-2342-EFBB-D2D7-470C14B38E73}"/>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71943AD7-C3B0-3D43-E562-7AC632146D7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B6E7047C-3258-8C61-6E4D-4DD51F0D05D8}"/>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BB2AA52B-4D5C-E647-4A55-8B9E4AC0FEF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BFB44242-0DD9-63EB-304B-A0F06C517F88}"/>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9A5EF58D-CC06-D2D4-EAD3-FDAE9AB1A867}"/>
              </a:ext>
            </a:extLst>
          </p:cNvPr>
          <p:cNvSpPr>
            <a:spLocks noGrp="1"/>
          </p:cNvSpPr>
          <p:nvPr>
            <p:ph type="dt" sz="half" idx="10"/>
          </p:nvPr>
        </p:nvSpPr>
        <p:spPr/>
        <p:txBody>
          <a:bodyPr/>
          <a:lstStyle/>
          <a:p>
            <a:fld id="{41EE7F57-E1CC-4947-A5A6-26790BE73901}" type="datetimeFigureOut">
              <a:rPr lang="en-US" smtClean="0"/>
              <a:t>6/18/2025</a:t>
            </a:fld>
            <a:endParaRPr lang="en-US"/>
          </a:p>
        </p:txBody>
      </p:sp>
      <p:sp>
        <p:nvSpPr>
          <p:cNvPr id="8" name="Footer Placeholder 7">
            <a:extLst>
              <a:ext uri="{FF2B5EF4-FFF2-40B4-BE49-F238E27FC236}">
                <a16:creationId xmlns:a16="http://schemas.microsoft.com/office/drawing/2014/main" id="{DC592B5E-E53D-7702-7049-F0ED9B4687B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EAAF62C-A2D2-C935-545A-A555DF52B23F}"/>
              </a:ext>
            </a:extLst>
          </p:cNvPr>
          <p:cNvSpPr>
            <a:spLocks noGrp="1"/>
          </p:cNvSpPr>
          <p:nvPr>
            <p:ph type="sldNum" sz="quarter" idx="12"/>
          </p:nvPr>
        </p:nvSpPr>
        <p:spPr/>
        <p:txBody>
          <a:bodyPr/>
          <a:lstStyle/>
          <a:p>
            <a:fld id="{45FF628C-129E-7447-A922-34899BA8EFA9}" type="slidenum">
              <a:rPr lang="en-US" smtClean="0"/>
              <a:t>‹#›</a:t>
            </a:fld>
            <a:endParaRPr lang="en-US"/>
          </a:p>
        </p:txBody>
      </p:sp>
    </p:spTree>
    <p:extLst>
      <p:ext uri="{BB962C8B-B14F-4D97-AF65-F5344CB8AC3E}">
        <p14:creationId xmlns:p14="http://schemas.microsoft.com/office/powerpoint/2010/main" val="20081250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C15B0D-3572-5902-D61D-1F09E073CF25}"/>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9A48ED07-DC37-5080-FFC3-0E24CB9491F3}"/>
              </a:ext>
            </a:extLst>
          </p:cNvPr>
          <p:cNvSpPr>
            <a:spLocks noGrp="1"/>
          </p:cNvSpPr>
          <p:nvPr>
            <p:ph type="dt" sz="half" idx="10"/>
          </p:nvPr>
        </p:nvSpPr>
        <p:spPr/>
        <p:txBody>
          <a:bodyPr/>
          <a:lstStyle/>
          <a:p>
            <a:fld id="{41EE7F57-E1CC-4947-A5A6-26790BE73901}" type="datetimeFigureOut">
              <a:rPr lang="en-US" smtClean="0"/>
              <a:t>6/18/2025</a:t>
            </a:fld>
            <a:endParaRPr lang="en-US"/>
          </a:p>
        </p:txBody>
      </p:sp>
      <p:sp>
        <p:nvSpPr>
          <p:cNvPr id="4" name="Footer Placeholder 3">
            <a:extLst>
              <a:ext uri="{FF2B5EF4-FFF2-40B4-BE49-F238E27FC236}">
                <a16:creationId xmlns:a16="http://schemas.microsoft.com/office/drawing/2014/main" id="{550ECC9A-FCAB-8363-FAD8-66EB6EFC245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E830FA6-FBF1-1F5F-600D-B74F4B7FD0C7}"/>
              </a:ext>
            </a:extLst>
          </p:cNvPr>
          <p:cNvSpPr>
            <a:spLocks noGrp="1"/>
          </p:cNvSpPr>
          <p:nvPr>
            <p:ph type="sldNum" sz="quarter" idx="12"/>
          </p:nvPr>
        </p:nvSpPr>
        <p:spPr/>
        <p:txBody>
          <a:bodyPr/>
          <a:lstStyle/>
          <a:p>
            <a:fld id="{45FF628C-129E-7447-A922-34899BA8EFA9}" type="slidenum">
              <a:rPr lang="en-US" smtClean="0"/>
              <a:t>‹#›</a:t>
            </a:fld>
            <a:endParaRPr lang="en-US"/>
          </a:p>
        </p:txBody>
      </p:sp>
    </p:spTree>
    <p:extLst>
      <p:ext uri="{BB962C8B-B14F-4D97-AF65-F5344CB8AC3E}">
        <p14:creationId xmlns:p14="http://schemas.microsoft.com/office/powerpoint/2010/main" val="27180938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42606E7-B3F7-8AD3-295C-97B1B36C90DF}"/>
              </a:ext>
            </a:extLst>
          </p:cNvPr>
          <p:cNvSpPr>
            <a:spLocks noGrp="1"/>
          </p:cNvSpPr>
          <p:nvPr>
            <p:ph type="dt" sz="half" idx="10"/>
          </p:nvPr>
        </p:nvSpPr>
        <p:spPr/>
        <p:txBody>
          <a:bodyPr/>
          <a:lstStyle/>
          <a:p>
            <a:fld id="{41EE7F57-E1CC-4947-A5A6-26790BE73901}" type="datetimeFigureOut">
              <a:rPr lang="en-US" smtClean="0"/>
              <a:t>6/18/2025</a:t>
            </a:fld>
            <a:endParaRPr lang="en-US"/>
          </a:p>
        </p:txBody>
      </p:sp>
      <p:sp>
        <p:nvSpPr>
          <p:cNvPr id="3" name="Footer Placeholder 2">
            <a:extLst>
              <a:ext uri="{FF2B5EF4-FFF2-40B4-BE49-F238E27FC236}">
                <a16:creationId xmlns:a16="http://schemas.microsoft.com/office/drawing/2014/main" id="{3E9244E0-460A-A511-0350-675C87C02C6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EFB56E7-AF62-61AD-ECE3-08B101B9A893}"/>
              </a:ext>
            </a:extLst>
          </p:cNvPr>
          <p:cNvSpPr>
            <a:spLocks noGrp="1"/>
          </p:cNvSpPr>
          <p:nvPr>
            <p:ph type="sldNum" sz="quarter" idx="12"/>
          </p:nvPr>
        </p:nvSpPr>
        <p:spPr/>
        <p:txBody>
          <a:bodyPr/>
          <a:lstStyle/>
          <a:p>
            <a:fld id="{45FF628C-129E-7447-A922-34899BA8EFA9}" type="slidenum">
              <a:rPr lang="en-US" smtClean="0"/>
              <a:t>‹#›</a:t>
            </a:fld>
            <a:endParaRPr lang="en-US"/>
          </a:p>
        </p:txBody>
      </p:sp>
    </p:spTree>
    <p:extLst>
      <p:ext uri="{BB962C8B-B14F-4D97-AF65-F5344CB8AC3E}">
        <p14:creationId xmlns:p14="http://schemas.microsoft.com/office/powerpoint/2010/main" val="28850504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A64E14-07FB-DF3D-A4A7-9D9FD1CCFE11}"/>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0EAB203A-01CA-EFDF-F5C3-C27BF1E190B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B033C6DE-1EA4-4586-6116-0FBD5EA8CDF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BA6FC484-4DCD-FB15-B92A-7B4C597019E1}"/>
              </a:ext>
            </a:extLst>
          </p:cNvPr>
          <p:cNvSpPr>
            <a:spLocks noGrp="1"/>
          </p:cNvSpPr>
          <p:nvPr>
            <p:ph type="dt" sz="half" idx="10"/>
          </p:nvPr>
        </p:nvSpPr>
        <p:spPr/>
        <p:txBody>
          <a:bodyPr/>
          <a:lstStyle/>
          <a:p>
            <a:fld id="{41EE7F57-E1CC-4947-A5A6-26790BE73901}" type="datetimeFigureOut">
              <a:rPr lang="en-US" smtClean="0"/>
              <a:t>6/18/2025</a:t>
            </a:fld>
            <a:endParaRPr lang="en-US"/>
          </a:p>
        </p:txBody>
      </p:sp>
      <p:sp>
        <p:nvSpPr>
          <p:cNvPr id="6" name="Footer Placeholder 5">
            <a:extLst>
              <a:ext uri="{FF2B5EF4-FFF2-40B4-BE49-F238E27FC236}">
                <a16:creationId xmlns:a16="http://schemas.microsoft.com/office/drawing/2014/main" id="{602147C1-5E03-9E40-785C-AB6CE89CB6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024DD89-E84D-FC78-1DC0-E543CE37BAC1}"/>
              </a:ext>
            </a:extLst>
          </p:cNvPr>
          <p:cNvSpPr>
            <a:spLocks noGrp="1"/>
          </p:cNvSpPr>
          <p:nvPr>
            <p:ph type="sldNum" sz="quarter" idx="12"/>
          </p:nvPr>
        </p:nvSpPr>
        <p:spPr/>
        <p:txBody>
          <a:bodyPr/>
          <a:lstStyle/>
          <a:p>
            <a:fld id="{45FF628C-129E-7447-A922-34899BA8EFA9}" type="slidenum">
              <a:rPr lang="en-US" smtClean="0"/>
              <a:t>‹#›</a:t>
            </a:fld>
            <a:endParaRPr lang="en-US"/>
          </a:p>
        </p:txBody>
      </p:sp>
    </p:spTree>
    <p:extLst>
      <p:ext uri="{BB962C8B-B14F-4D97-AF65-F5344CB8AC3E}">
        <p14:creationId xmlns:p14="http://schemas.microsoft.com/office/powerpoint/2010/main" val="15477788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040BBD-88DE-440D-A01F-2BB8AABF53E1}"/>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2F6B6503-A86D-1750-F967-3231D9F8451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D352DBC-D529-5038-E25B-8251B72B18A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B2354B36-0139-DAB4-D734-A32003A2B94E}"/>
              </a:ext>
            </a:extLst>
          </p:cNvPr>
          <p:cNvSpPr>
            <a:spLocks noGrp="1"/>
          </p:cNvSpPr>
          <p:nvPr>
            <p:ph type="dt" sz="half" idx="10"/>
          </p:nvPr>
        </p:nvSpPr>
        <p:spPr/>
        <p:txBody>
          <a:bodyPr/>
          <a:lstStyle/>
          <a:p>
            <a:fld id="{41EE7F57-E1CC-4947-A5A6-26790BE73901}" type="datetimeFigureOut">
              <a:rPr lang="en-US" smtClean="0"/>
              <a:t>6/18/2025</a:t>
            </a:fld>
            <a:endParaRPr lang="en-US"/>
          </a:p>
        </p:txBody>
      </p:sp>
      <p:sp>
        <p:nvSpPr>
          <p:cNvPr id="6" name="Footer Placeholder 5">
            <a:extLst>
              <a:ext uri="{FF2B5EF4-FFF2-40B4-BE49-F238E27FC236}">
                <a16:creationId xmlns:a16="http://schemas.microsoft.com/office/drawing/2014/main" id="{6840164A-0F95-0FB4-94CE-AFE76CC6730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BC515FA-8A6A-8982-FAC5-7988AB0CFC49}"/>
              </a:ext>
            </a:extLst>
          </p:cNvPr>
          <p:cNvSpPr>
            <a:spLocks noGrp="1"/>
          </p:cNvSpPr>
          <p:nvPr>
            <p:ph type="sldNum" sz="quarter" idx="12"/>
          </p:nvPr>
        </p:nvSpPr>
        <p:spPr/>
        <p:txBody>
          <a:bodyPr/>
          <a:lstStyle/>
          <a:p>
            <a:fld id="{45FF628C-129E-7447-A922-34899BA8EFA9}" type="slidenum">
              <a:rPr lang="en-US" smtClean="0"/>
              <a:t>‹#›</a:t>
            </a:fld>
            <a:endParaRPr lang="en-US"/>
          </a:p>
        </p:txBody>
      </p:sp>
    </p:spTree>
    <p:extLst>
      <p:ext uri="{BB962C8B-B14F-4D97-AF65-F5344CB8AC3E}">
        <p14:creationId xmlns:p14="http://schemas.microsoft.com/office/powerpoint/2010/main" val="9062141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EC9107-6DA0-D498-217D-789C853AD5B9}"/>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766DDD06-A211-7054-74ED-BA586EE1C2C7}"/>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5975075-3D8E-62E0-8DAD-79B9997A2F2B}"/>
              </a:ext>
            </a:extLst>
          </p:cNvPr>
          <p:cNvSpPr>
            <a:spLocks noGrp="1"/>
          </p:cNvSpPr>
          <p:nvPr>
            <p:ph type="dt" sz="half" idx="10"/>
          </p:nvPr>
        </p:nvSpPr>
        <p:spPr/>
        <p:txBody>
          <a:bodyPr/>
          <a:lstStyle/>
          <a:p>
            <a:fld id="{41EE7F57-E1CC-4947-A5A6-26790BE73901}" type="datetimeFigureOut">
              <a:rPr lang="en-US" smtClean="0"/>
              <a:t>6/18/2025</a:t>
            </a:fld>
            <a:endParaRPr lang="en-US"/>
          </a:p>
        </p:txBody>
      </p:sp>
      <p:sp>
        <p:nvSpPr>
          <p:cNvPr id="5" name="Footer Placeholder 4">
            <a:extLst>
              <a:ext uri="{FF2B5EF4-FFF2-40B4-BE49-F238E27FC236}">
                <a16:creationId xmlns:a16="http://schemas.microsoft.com/office/drawing/2014/main" id="{5B3041FC-8C04-B915-7A7E-15F789B8736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88A95D1-62BF-D337-4E4F-E82E9281A285}"/>
              </a:ext>
            </a:extLst>
          </p:cNvPr>
          <p:cNvSpPr>
            <a:spLocks noGrp="1"/>
          </p:cNvSpPr>
          <p:nvPr>
            <p:ph type="sldNum" sz="quarter" idx="12"/>
          </p:nvPr>
        </p:nvSpPr>
        <p:spPr/>
        <p:txBody>
          <a:bodyPr/>
          <a:lstStyle/>
          <a:p>
            <a:fld id="{45FF628C-129E-7447-A922-34899BA8EFA9}" type="slidenum">
              <a:rPr lang="en-US" smtClean="0"/>
              <a:t>‹#›</a:t>
            </a:fld>
            <a:endParaRPr lang="en-US"/>
          </a:p>
        </p:txBody>
      </p:sp>
    </p:spTree>
    <p:extLst>
      <p:ext uri="{BB962C8B-B14F-4D97-AF65-F5344CB8AC3E}">
        <p14:creationId xmlns:p14="http://schemas.microsoft.com/office/powerpoint/2010/main" val="7958209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076B15-D8E0-90AA-8960-B372421060A1}"/>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735C2277-A891-A4C4-2144-8FB50B8BBDCC}"/>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5940788-B818-D7DA-56F6-ED5493698F41}"/>
              </a:ext>
            </a:extLst>
          </p:cNvPr>
          <p:cNvSpPr>
            <a:spLocks noGrp="1"/>
          </p:cNvSpPr>
          <p:nvPr>
            <p:ph type="dt" sz="half" idx="10"/>
          </p:nvPr>
        </p:nvSpPr>
        <p:spPr/>
        <p:txBody>
          <a:bodyPr/>
          <a:lstStyle/>
          <a:p>
            <a:fld id="{41EE7F57-E1CC-4947-A5A6-26790BE73901}" type="datetimeFigureOut">
              <a:rPr lang="en-US" smtClean="0"/>
              <a:t>6/18/2025</a:t>
            </a:fld>
            <a:endParaRPr lang="en-US"/>
          </a:p>
        </p:txBody>
      </p:sp>
      <p:sp>
        <p:nvSpPr>
          <p:cNvPr id="5" name="Footer Placeholder 4">
            <a:extLst>
              <a:ext uri="{FF2B5EF4-FFF2-40B4-BE49-F238E27FC236}">
                <a16:creationId xmlns:a16="http://schemas.microsoft.com/office/drawing/2014/main" id="{FB026CA1-FE5F-A400-B166-EEE85DB6177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6B5AF6D-E88B-010E-B497-7020FE28E760}"/>
              </a:ext>
            </a:extLst>
          </p:cNvPr>
          <p:cNvSpPr>
            <a:spLocks noGrp="1"/>
          </p:cNvSpPr>
          <p:nvPr>
            <p:ph type="sldNum" sz="quarter" idx="12"/>
          </p:nvPr>
        </p:nvSpPr>
        <p:spPr/>
        <p:txBody>
          <a:bodyPr/>
          <a:lstStyle/>
          <a:p>
            <a:fld id="{45FF628C-129E-7447-A922-34899BA8EFA9}" type="slidenum">
              <a:rPr lang="en-US" smtClean="0"/>
              <a:t>‹#›</a:t>
            </a:fld>
            <a:endParaRPr lang="en-US"/>
          </a:p>
        </p:txBody>
      </p:sp>
    </p:spTree>
    <p:extLst>
      <p:ext uri="{BB962C8B-B14F-4D97-AF65-F5344CB8AC3E}">
        <p14:creationId xmlns:p14="http://schemas.microsoft.com/office/powerpoint/2010/main" val="26000291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C000">
            <a:alpha val="52000"/>
          </a:srgb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9CBDAC6-B471-028E-3F67-A2DB21CB701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D3041EDA-745B-1C11-A2F6-919ADC1D89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561910E-34B5-6907-DFE9-9296C06EDB9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41EE7F57-E1CC-4947-A5A6-26790BE73901}" type="datetimeFigureOut">
              <a:rPr lang="en-US" smtClean="0"/>
              <a:t>6/18/2025</a:t>
            </a:fld>
            <a:endParaRPr lang="en-US"/>
          </a:p>
        </p:txBody>
      </p:sp>
      <p:sp>
        <p:nvSpPr>
          <p:cNvPr id="5" name="Footer Placeholder 4">
            <a:extLst>
              <a:ext uri="{FF2B5EF4-FFF2-40B4-BE49-F238E27FC236}">
                <a16:creationId xmlns:a16="http://schemas.microsoft.com/office/drawing/2014/main" id="{82025D71-C814-A9AC-B6E3-AEE4AFD536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2DC4B84A-2C66-DBDF-F394-B1250233010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5FF628C-129E-7447-A922-34899BA8EFA9}" type="slidenum">
              <a:rPr lang="en-US" smtClean="0"/>
              <a:t>‹#›</a:t>
            </a:fld>
            <a:endParaRPr lang="en-US"/>
          </a:p>
        </p:txBody>
      </p:sp>
    </p:spTree>
    <p:extLst>
      <p:ext uri="{BB962C8B-B14F-4D97-AF65-F5344CB8AC3E}">
        <p14:creationId xmlns:p14="http://schemas.microsoft.com/office/powerpoint/2010/main" val="24566473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mailto:ndulson@coombedean.co.uk"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bps.org.uk/what-psychology" TargetMode="External"/><Relationship Id="rId1" Type="http://schemas.openxmlformats.org/officeDocument/2006/relationships/slideLayout" Target="../slideLayouts/slideLayout2.xml"/><Relationship Id="rId4" Type="http://schemas.openxmlformats.org/officeDocument/2006/relationships/hyperlink" Target="https://www.tutor2u.net/psychology/reference/why-study-a-level-psychology-open-day-evening-video"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hyperlink" Target="https://www.youtube.com/watch?v=E2W9guFmheI" TargetMode="Externa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C000">
            <a:alpha val="40000"/>
          </a:srgbClr>
        </a:solidFill>
        <a:effectLst/>
      </p:bgPr>
    </p:bg>
    <p:spTree>
      <p:nvGrpSpPr>
        <p:cNvPr id="1" name=""/>
        <p:cNvGrpSpPr/>
        <p:nvPr/>
      </p:nvGrpSpPr>
      <p:grpSpPr>
        <a:xfrm>
          <a:off x="0" y="0"/>
          <a:ext cx="0" cy="0"/>
          <a:chOff x="0" y="0"/>
          <a:chExt cx="0" cy="0"/>
        </a:xfrm>
      </p:grpSpPr>
      <p:sp useBgFill="1">
        <p:nvSpPr>
          <p:cNvPr id="1038" name="Rectangle 1037">
            <a:extLst>
              <a:ext uri="{FF2B5EF4-FFF2-40B4-BE49-F238E27FC236}">
                <a16:creationId xmlns:a16="http://schemas.microsoft.com/office/drawing/2014/main" id="{9089EED9-F54D-4F20-A2C6-949DE41769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0" name="Rectangle 1039">
            <a:extLst>
              <a:ext uri="{FF2B5EF4-FFF2-40B4-BE49-F238E27FC236}">
                <a16:creationId xmlns:a16="http://schemas.microsoft.com/office/drawing/2014/main" id="{7E46F721-3785-414D-8697-16AF490E68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0"/>
            <a:ext cx="6096000" cy="6858000"/>
          </a:xfrm>
          <a:prstGeom prst="rect">
            <a:avLst/>
          </a:pr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DB9DDD2-D6C3-FA93-2E72-B70D35A0804C}"/>
              </a:ext>
            </a:extLst>
          </p:cNvPr>
          <p:cNvSpPr>
            <a:spLocks noGrp="1"/>
          </p:cNvSpPr>
          <p:nvPr>
            <p:ph type="ctrTitle"/>
          </p:nvPr>
        </p:nvSpPr>
        <p:spPr>
          <a:xfrm>
            <a:off x="8115300" y="1562669"/>
            <a:ext cx="3389515" cy="2380681"/>
          </a:xfrm>
        </p:spPr>
        <p:txBody>
          <a:bodyPr anchor="b">
            <a:normAutofit/>
          </a:bodyPr>
          <a:lstStyle/>
          <a:p>
            <a:r>
              <a:rPr lang="en-US" sz="3600" dirty="0">
                <a:solidFill>
                  <a:schemeClr val="tx1">
                    <a:lumMod val="85000"/>
                    <a:lumOff val="15000"/>
                  </a:schemeClr>
                </a:solidFill>
              </a:rPr>
              <a:t>Year 12 Psychology Transition Session</a:t>
            </a:r>
          </a:p>
        </p:txBody>
      </p:sp>
      <p:sp>
        <p:nvSpPr>
          <p:cNvPr id="3" name="Subtitle 2">
            <a:extLst>
              <a:ext uri="{FF2B5EF4-FFF2-40B4-BE49-F238E27FC236}">
                <a16:creationId xmlns:a16="http://schemas.microsoft.com/office/drawing/2014/main" id="{DD9E96D8-1FF2-5562-D158-CC2932194497}"/>
              </a:ext>
            </a:extLst>
          </p:cNvPr>
          <p:cNvSpPr>
            <a:spLocks noGrp="1"/>
          </p:cNvSpPr>
          <p:nvPr>
            <p:ph type="subTitle" idx="1"/>
          </p:nvPr>
        </p:nvSpPr>
        <p:spPr>
          <a:xfrm>
            <a:off x="7869036" y="4216344"/>
            <a:ext cx="3885817" cy="1289676"/>
          </a:xfrm>
        </p:spPr>
        <p:txBody>
          <a:bodyPr anchor="t">
            <a:normAutofit/>
          </a:bodyPr>
          <a:lstStyle/>
          <a:p>
            <a:r>
              <a:rPr lang="en-US" dirty="0" err="1">
                <a:solidFill>
                  <a:schemeClr val="tx1">
                    <a:lumMod val="85000"/>
                    <a:lumOff val="15000"/>
                  </a:schemeClr>
                </a:solidFill>
              </a:rPr>
              <a:t>Mrs</a:t>
            </a:r>
            <a:r>
              <a:rPr lang="en-US" dirty="0">
                <a:solidFill>
                  <a:schemeClr val="tx1">
                    <a:lumMod val="85000"/>
                    <a:lumOff val="15000"/>
                  </a:schemeClr>
                </a:solidFill>
              </a:rPr>
              <a:t> Dulson</a:t>
            </a:r>
          </a:p>
          <a:p>
            <a:r>
              <a:rPr lang="en-US" sz="2000" dirty="0">
                <a:solidFill>
                  <a:schemeClr val="tx1">
                    <a:lumMod val="85000"/>
                    <a:lumOff val="15000"/>
                  </a:schemeClr>
                </a:solidFill>
                <a:hlinkClick r:id="rId2"/>
              </a:rPr>
              <a:t>ndulson@coombedean.co.uk</a:t>
            </a:r>
            <a:r>
              <a:rPr lang="en-US" sz="2000" dirty="0">
                <a:solidFill>
                  <a:schemeClr val="tx1">
                    <a:lumMod val="85000"/>
                    <a:lumOff val="15000"/>
                  </a:schemeClr>
                </a:solidFill>
              </a:rPr>
              <a:t> </a:t>
            </a:r>
          </a:p>
        </p:txBody>
      </p:sp>
      <p:pic>
        <p:nvPicPr>
          <p:cNvPr id="1026" name="Picture 2" descr="Image of the Day: Brain Fibers | The Scientist Magazine®">
            <a:extLst>
              <a:ext uri="{FF2B5EF4-FFF2-40B4-BE49-F238E27FC236}">
                <a16:creationId xmlns:a16="http://schemas.microsoft.com/office/drawing/2014/main" id="{DE110547-7B65-4A80-E552-3269B8D4902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0264" r="11215" b="1"/>
          <a:stretch/>
        </p:blipFill>
        <p:spPr bwMode="auto">
          <a:xfrm>
            <a:off x="20" y="1"/>
            <a:ext cx="7665573" cy="6857999"/>
          </a:xfrm>
          <a:custGeom>
            <a:avLst/>
            <a:gdLst/>
            <a:ahLst/>
            <a:cxnLst/>
            <a:rect l="l" t="t" r="r" b="b"/>
            <a:pathLst>
              <a:path w="7665593" h="6857999">
                <a:moveTo>
                  <a:pt x="0" y="0"/>
                </a:moveTo>
                <a:lnTo>
                  <a:pt x="7363783" y="0"/>
                </a:lnTo>
                <a:lnTo>
                  <a:pt x="7372954" y="18152"/>
                </a:lnTo>
                <a:cubicBezTo>
                  <a:pt x="7378508" y="27417"/>
                  <a:pt x="7383821" y="35694"/>
                  <a:pt x="7386404" y="41707"/>
                </a:cubicBezTo>
                <a:lnTo>
                  <a:pt x="7389058" y="60832"/>
                </a:lnTo>
                <a:lnTo>
                  <a:pt x="7394074" y="60137"/>
                </a:lnTo>
                <a:lnTo>
                  <a:pt x="7394443" y="67241"/>
                </a:lnTo>
                <a:lnTo>
                  <a:pt x="7394565" y="83099"/>
                </a:lnTo>
                <a:cubicBezTo>
                  <a:pt x="7395324" y="92994"/>
                  <a:pt x="7394122" y="120511"/>
                  <a:pt x="7395957" y="130584"/>
                </a:cubicBezTo>
                <a:cubicBezTo>
                  <a:pt x="7401306" y="133490"/>
                  <a:pt x="7404223" y="137975"/>
                  <a:pt x="7405574" y="143540"/>
                </a:cubicBezTo>
                <a:lnTo>
                  <a:pt x="7405725" y="155795"/>
                </a:lnTo>
                <a:lnTo>
                  <a:pt x="7418615" y="226869"/>
                </a:lnTo>
                <a:lnTo>
                  <a:pt x="7419579" y="236641"/>
                </a:lnTo>
                <a:lnTo>
                  <a:pt x="7423900" y="241933"/>
                </a:lnTo>
                <a:cubicBezTo>
                  <a:pt x="7424763" y="245974"/>
                  <a:pt x="7424206" y="257579"/>
                  <a:pt x="7424760" y="260885"/>
                </a:cubicBezTo>
                <a:cubicBezTo>
                  <a:pt x="7425580" y="261177"/>
                  <a:pt x="7426400" y="261469"/>
                  <a:pt x="7427220" y="261761"/>
                </a:cubicBezTo>
                <a:cubicBezTo>
                  <a:pt x="7431152" y="272291"/>
                  <a:pt x="7444241" y="311893"/>
                  <a:pt x="7448344" y="324055"/>
                </a:cubicBezTo>
                <a:cubicBezTo>
                  <a:pt x="7444563" y="326484"/>
                  <a:pt x="7450535" y="331924"/>
                  <a:pt x="7451833" y="334727"/>
                </a:cubicBezTo>
                <a:cubicBezTo>
                  <a:pt x="7449286" y="335161"/>
                  <a:pt x="7448510" y="341947"/>
                  <a:pt x="7450776" y="343948"/>
                </a:cubicBezTo>
                <a:cubicBezTo>
                  <a:pt x="7463202" y="391652"/>
                  <a:pt x="7437523" y="367773"/>
                  <a:pt x="7453791" y="395003"/>
                </a:cubicBezTo>
                <a:cubicBezTo>
                  <a:pt x="7454869" y="399820"/>
                  <a:pt x="7453841" y="403723"/>
                  <a:pt x="7451939" y="407147"/>
                </a:cubicBezTo>
                <a:lnTo>
                  <a:pt x="7448030" y="412254"/>
                </a:lnTo>
                <a:lnTo>
                  <a:pt x="7455416" y="432021"/>
                </a:lnTo>
                <a:cubicBezTo>
                  <a:pt x="7457991" y="441758"/>
                  <a:pt x="7459699" y="452007"/>
                  <a:pt x="7460479" y="462523"/>
                </a:cubicBezTo>
                <a:cubicBezTo>
                  <a:pt x="7455275" y="464882"/>
                  <a:pt x="7462669" y="473136"/>
                  <a:pt x="7464133" y="477020"/>
                </a:cubicBezTo>
                <a:cubicBezTo>
                  <a:pt x="7460734" y="477060"/>
                  <a:pt x="7459104" y="485663"/>
                  <a:pt x="7461914" y="488716"/>
                </a:cubicBezTo>
                <a:cubicBezTo>
                  <a:pt x="7474065" y="552879"/>
                  <a:pt x="7442314" y="516775"/>
                  <a:pt x="7461353" y="555280"/>
                </a:cubicBezTo>
                <a:cubicBezTo>
                  <a:pt x="7462345" y="561721"/>
                  <a:pt x="7460642" y="566553"/>
                  <a:pt x="7457829" y="570585"/>
                </a:cubicBezTo>
                <a:lnTo>
                  <a:pt x="7450804" y="577839"/>
                </a:lnTo>
                <a:lnTo>
                  <a:pt x="7453309" y="583524"/>
                </a:lnTo>
                <a:cubicBezTo>
                  <a:pt x="7453505" y="604977"/>
                  <a:pt x="7446306" y="611303"/>
                  <a:pt x="7453558" y="623785"/>
                </a:cubicBezTo>
                <a:cubicBezTo>
                  <a:pt x="7438483" y="642230"/>
                  <a:pt x="7452055" y="636019"/>
                  <a:pt x="7454362" y="650049"/>
                </a:cubicBezTo>
                <a:cubicBezTo>
                  <a:pt x="7457368" y="661117"/>
                  <a:pt x="7463152" y="640798"/>
                  <a:pt x="7464006" y="651645"/>
                </a:cubicBezTo>
                <a:cubicBezTo>
                  <a:pt x="7460114" y="663380"/>
                  <a:pt x="7472201" y="662829"/>
                  <a:pt x="7467442" y="675032"/>
                </a:cubicBezTo>
                <a:cubicBezTo>
                  <a:pt x="7458335" y="672068"/>
                  <a:pt x="7469207" y="699114"/>
                  <a:pt x="7461251" y="699956"/>
                </a:cubicBezTo>
                <a:cubicBezTo>
                  <a:pt x="7472628" y="710321"/>
                  <a:pt x="7458614" y="715529"/>
                  <a:pt x="7462119" y="729331"/>
                </a:cubicBezTo>
                <a:cubicBezTo>
                  <a:pt x="7466423" y="735831"/>
                  <a:pt x="7467162" y="740521"/>
                  <a:pt x="7462533" y="746910"/>
                </a:cubicBezTo>
                <a:cubicBezTo>
                  <a:pt x="7483486" y="776851"/>
                  <a:pt x="7463470" y="765024"/>
                  <a:pt x="7471529" y="793043"/>
                </a:cubicBezTo>
                <a:cubicBezTo>
                  <a:pt x="7480002" y="817184"/>
                  <a:pt x="7485500" y="844550"/>
                  <a:pt x="7505730" y="867898"/>
                </a:cubicBezTo>
                <a:cubicBezTo>
                  <a:pt x="7511461" y="872184"/>
                  <a:pt x="7513630" y="882707"/>
                  <a:pt x="7510576" y="891400"/>
                </a:cubicBezTo>
                <a:cubicBezTo>
                  <a:pt x="7510049" y="892894"/>
                  <a:pt x="7509385" y="894278"/>
                  <a:pt x="7508604" y="895508"/>
                </a:cubicBezTo>
                <a:cubicBezTo>
                  <a:pt x="7511698" y="915692"/>
                  <a:pt x="7525520" y="989520"/>
                  <a:pt x="7529143" y="1012510"/>
                </a:cubicBezTo>
                <a:cubicBezTo>
                  <a:pt x="7521781" y="1014371"/>
                  <a:pt x="7535067" y="1025997"/>
                  <a:pt x="7530347" y="1033444"/>
                </a:cubicBezTo>
                <a:cubicBezTo>
                  <a:pt x="7526204" y="1038777"/>
                  <a:pt x="7529270" y="1043549"/>
                  <a:pt x="7529596" y="1049120"/>
                </a:cubicBezTo>
                <a:cubicBezTo>
                  <a:pt x="7526339" y="1056460"/>
                  <a:pt x="7532220" y="1080398"/>
                  <a:pt x="7536437" y="1086639"/>
                </a:cubicBezTo>
                <a:cubicBezTo>
                  <a:pt x="7551094" y="1101553"/>
                  <a:pt x="7540210" y="1135442"/>
                  <a:pt x="7551438" y="1147834"/>
                </a:cubicBezTo>
                <a:cubicBezTo>
                  <a:pt x="7553086" y="1152330"/>
                  <a:pt x="7553752" y="1156729"/>
                  <a:pt x="7553808" y="1161047"/>
                </a:cubicBezTo>
                <a:lnTo>
                  <a:pt x="7552572" y="1173130"/>
                </a:lnTo>
                <a:lnTo>
                  <a:pt x="7549434" y="1176566"/>
                </a:lnTo>
                <a:lnTo>
                  <a:pt x="7550211" y="1183950"/>
                </a:lnTo>
                <a:lnTo>
                  <a:pt x="7549733" y="1186066"/>
                </a:lnTo>
                <a:cubicBezTo>
                  <a:pt x="7548807" y="1190108"/>
                  <a:pt x="7548001" y="1194099"/>
                  <a:pt x="7547683" y="1198047"/>
                </a:cubicBezTo>
                <a:cubicBezTo>
                  <a:pt x="7563423" y="1192855"/>
                  <a:pt x="7547566" y="1230782"/>
                  <a:pt x="7560295" y="1219849"/>
                </a:cubicBezTo>
                <a:cubicBezTo>
                  <a:pt x="7561281" y="1240644"/>
                  <a:pt x="7573138" y="1224782"/>
                  <a:pt x="7561835" y="1249779"/>
                </a:cubicBezTo>
                <a:cubicBezTo>
                  <a:pt x="7574707" y="1282065"/>
                  <a:pt x="7569916" y="1332957"/>
                  <a:pt x="7589445" y="1358245"/>
                </a:cubicBezTo>
                <a:cubicBezTo>
                  <a:pt x="7581989" y="1355103"/>
                  <a:pt x="7576204" y="1368711"/>
                  <a:pt x="7579904" y="1378136"/>
                </a:cubicBezTo>
                <a:cubicBezTo>
                  <a:pt x="7550647" y="1367117"/>
                  <a:pt x="7606267" y="1415404"/>
                  <a:pt x="7586303" y="1423699"/>
                </a:cubicBezTo>
                <a:cubicBezTo>
                  <a:pt x="7604838" y="1424108"/>
                  <a:pt x="7636267" y="1466352"/>
                  <a:pt x="7621059" y="1486236"/>
                </a:cubicBezTo>
                <a:cubicBezTo>
                  <a:pt x="7624771" y="1516526"/>
                  <a:pt x="7640092" y="1537976"/>
                  <a:pt x="7633966" y="1569734"/>
                </a:cubicBezTo>
                <a:cubicBezTo>
                  <a:pt x="7636447" y="1570719"/>
                  <a:pt x="7638522" y="1572334"/>
                  <a:pt x="7640304" y="1574384"/>
                </a:cubicBezTo>
                <a:lnTo>
                  <a:pt x="7644628" y="1581242"/>
                </a:lnTo>
                <a:lnTo>
                  <a:pt x="7644313" y="1582567"/>
                </a:lnTo>
                <a:cubicBezTo>
                  <a:pt x="7644257" y="1587776"/>
                  <a:pt x="7645302" y="1590443"/>
                  <a:pt x="7646831" y="1591983"/>
                </a:cubicBezTo>
                <a:cubicBezTo>
                  <a:pt x="7647577" y="1592347"/>
                  <a:pt x="7648323" y="1592711"/>
                  <a:pt x="7649069" y="1593074"/>
                </a:cubicBezTo>
                <a:lnTo>
                  <a:pt x="7651326" y="1599230"/>
                </a:lnTo>
                <a:lnTo>
                  <a:pt x="7657195" y="1610539"/>
                </a:lnTo>
                <a:lnTo>
                  <a:pt x="7656957" y="1613422"/>
                </a:lnTo>
                <a:lnTo>
                  <a:pt x="7663730" y="1631673"/>
                </a:lnTo>
                <a:lnTo>
                  <a:pt x="7663189" y="1632289"/>
                </a:lnTo>
                <a:cubicBezTo>
                  <a:pt x="7662131" y="1634085"/>
                  <a:pt x="7661641" y="1636199"/>
                  <a:pt x="7662326" y="1639024"/>
                </a:cubicBezTo>
                <a:cubicBezTo>
                  <a:pt x="7651979" y="1640024"/>
                  <a:pt x="7659188" y="1642819"/>
                  <a:pt x="7662125" y="1651067"/>
                </a:cubicBezTo>
                <a:cubicBezTo>
                  <a:pt x="7646711" y="1654462"/>
                  <a:pt x="7660667" y="1674670"/>
                  <a:pt x="7653812" y="1683345"/>
                </a:cubicBezTo>
                <a:cubicBezTo>
                  <a:pt x="7656316" y="1689330"/>
                  <a:pt x="7658683" y="1695719"/>
                  <a:pt x="7660803" y="1702414"/>
                </a:cubicBezTo>
                <a:lnTo>
                  <a:pt x="7661867" y="1756201"/>
                </a:lnTo>
                <a:lnTo>
                  <a:pt x="7649453" y="1812530"/>
                </a:lnTo>
                <a:cubicBezTo>
                  <a:pt x="7649183" y="1833366"/>
                  <a:pt x="7644573" y="1851408"/>
                  <a:pt x="7647823" y="1869041"/>
                </a:cubicBezTo>
                <a:cubicBezTo>
                  <a:pt x="7644238" y="1876204"/>
                  <a:pt x="7642789" y="1882956"/>
                  <a:pt x="7648156" y="1889503"/>
                </a:cubicBezTo>
                <a:cubicBezTo>
                  <a:pt x="7646365" y="1908946"/>
                  <a:pt x="7638702" y="1913653"/>
                  <a:pt x="7644679" y="1925974"/>
                </a:cubicBezTo>
                <a:cubicBezTo>
                  <a:pt x="7632281" y="1936898"/>
                  <a:pt x="7637013" y="1937545"/>
                  <a:pt x="7640564" y="1942678"/>
                </a:cubicBezTo>
                <a:lnTo>
                  <a:pt x="7640816" y="1943410"/>
                </a:lnTo>
                <a:lnTo>
                  <a:pt x="7639044" y="1944904"/>
                </a:lnTo>
                <a:lnTo>
                  <a:pt x="7638223" y="1947993"/>
                </a:lnTo>
                <a:lnTo>
                  <a:pt x="7638752" y="1956430"/>
                </a:lnTo>
                <a:lnTo>
                  <a:pt x="7639407" y="1959603"/>
                </a:lnTo>
                <a:cubicBezTo>
                  <a:pt x="7639690" y="1961788"/>
                  <a:pt x="7639658" y="1963239"/>
                  <a:pt x="7639396" y="1964244"/>
                </a:cubicBezTo>
                <a:lnTo>
                  <a:pt x="7639249" y="1964361"/>
                </a:lnTo>
                <a:lnTo>
                  <a:pt x="7639521" y="1968708"/>
                </a:lnTo>
                <a:cubicBezTo>
                  <a:pt x="7640315" y="1976045"/>
                  <a:pt x="7641402" y="1983186"/>
                  <a:pt x="7642694" y="1989983"/>
                </a:cubicBezTo>
                <a:cubicBezTo>
                  <a:pt x="7634556" y="1995729"/>
                  <a:pt x="7644169" y="2020842"/>
                  <a:pt x="7628828" y="2018094"/>
                </a:cubicBezTo>
                <a:cubicBezTo>
                  <a:pt x="7630116" y="2027262"/>
                  <a:pt x="7636485" y="2032807"/>
                  <a:pt x="7626423" y="2029720"/>
                </a:cubicBezTo>
                <a:cubicBezTo>
                  <a:pt x="7626559" y="2032738"/>
                  <a:pt x="7625703" y="2034598"/>
                  <a:pt x="7624364" y="2035929"/>
                </a:cubicBezTo>
                <a:lnTo>
                  <a:pt x="7623733" y="2036314"/>
                </a:lnTo>
                <a:lnTo>
                  <a:pt x="7626847" y="2056711"/>
                </a:lnTo>
                <a:lnTo>
                  <a:pt x="7626090" y="2059419"/>
                </a:lnTo>
                <a:lnTo>
                  <a:pt x="7629618" y="2072712"/>
                </a:lnTo>
                <a:lnTo>
                  <a:pt x="7630641" y="2079581"/>
                </a:lnTo>
                <a:lnTo>
                  <a:pt x="7632577" y="2081522"/>
                </a:lnTo>
                <a:cubicBezTo>
                  <a:pt x="7633753" y="2083617"/>
                  <a:pt x="7634261" y="2086620"/>
                  <a:pt x="7633251" y="2091658"/>
                </a:cubicBezTo>
                <a:lnTo>
                  <a:pt x="7632707" y="2092825"/>
                </a:lnTo>
                <a:lnTo>
                  <a:pt x="7635575" y="2101184"/>
                </a:lnTo>
                <a:cubicBezTo>
                  <a:pt x="7636900" y="2103876"/>
                  <a:pt x="7638586" y="2106260"/>
                  <a:pt x="7640772" y="2108190"/>
                </a:cubicBezTo>
                <a:cubicBezTo>
                  <a:pt x="7629093" y="2136655"/>
                  <a:pt x="7639778" y="2163513"/>
                  <a:pt x="7637758" y="2194409"/>
                </a:cubicBezTo>
                <a:cubicBezTo>
                  <a:pt x="7619585" y="2207765"/>
                  <a:pt x="7641835" y="2261154"/>
                  <a:pt x="7659453" y="2268824"/>
                </a:cubicBezTo>
                <a:cubicBezTo>
                  <a:pt x="7644015" y="2268997"/>
                  <a:pt x="7665037" y="2307714"/>
                  <a:pt x="7665583" y="2317700"/>
                </a:cubicBezTo>
                <a:cubicBezTo>
                  <a:pt x="7665764" y="2321029"/>
                  <a:pt x="7663671" y="2321166"/>
                  <a:pt x="7657195" y="2315619"/>
                </a:cubicBezTo>
                <a:cubicBezTo>
                  <a:pt x="7658997" y="2326231"/>
                  <a:pt x="7650972" y="2337185"/>
                  <a:pt x="7644431" y="2331209"/>
                </a:cubicBezTo>
                <a:cubicBezTo>
                  <a:pt x="7658433" y="2363448"/>
                  <a:pt x="7644510" y="2411031"/>
                  <a:pt x="7650869" y="2447461"/>
                </a:cubicBezTo>
                <a:cubicBezTo>
                  <a:pt x="7635485" y="2467322"/>
                  <a:pt x="7649719" y="2456555"/>
                  <a:pt x="7646841" y="2477156"/>
                </a:cubicBezTo>
                <a:cubicBezTo>
                  <a:pt x="7661004" y="2471521"/>
                  <a:pt x="7638896" y="2502164"/>
                  <a:pt x="7654880" y="2503292"/>
                </a:cubicBezTo>
                <a:cubicBezTo>
                  <a:pt x="7653849" y="2507005"/>
                  <a:pt x="7652348" y="2510567"/>
                  <a:pt x="7650720" y="2514131"/>
                </a:cubicBezTo>
                <a:lnTo>
                  <a:pt x="7649876" y="2516003"/>
                </a:lnTo>
                <a:lnTo>
                  <a:pt x="7649263" y="2523483"/>
                </a:lnTo>
                <a:lnTo>
                  <a:pt x="7645633" y="2525592"/>
                </a:lnTo>
                <a:lnTo>
                  <a:pt x="7642233" y="2536851"/>
                </a:lnTo>
                <a:cubicBezTo>
                  <a:pt x="7641494" y="2541069"/>
                  <a:pt x="7641323" y="2545607"/>
                  <a:pt x="7642069" y="2550622"/>
                </a:cubicBezTo>
                <a:cubicBezTo>
                  <a:pt x="7648404" y="2562959"/>
                  <a:pt x="7640640" y="2582170"/>
                  <a:pt x="7641110" y="2599544"/>
                </a:cubicBezTo>
                <a:lnTo>
                  <a:pt x="7643071" y="2607523"/>
                </a:lnTo>
                <a:lnTo>
                  <a:pt x="7639801" y="2633566"/>
                </a:lnTo>
                <a:cubicBezTo>
                  <a:pt x="7639166" y="2640978"/>
                  <a:pt x="7638833" y="2648672"/>
                  <a:pt x="7639065" y="2656773"/>
                </a:cubicBezTo>
                <a:lnTo>
                  <a:pt x="7640624" y="2671810"/>
                </a:lnTo>
                <a:lnTo>
                  <a:pt x="7639332" y="2675751"/>
                </a:lnTo>
                <a:cubicBezTo>
                  <a:pt x="7639476" y="2682617"/>
                  <a:pt x="7644027" y="2691703"/>
                  <a:pt x="7638498" y="2690893"/>
                </a:cubicBezTo>
                <a:lnTo>
                  <a:pt x="7640415" y="2698606"/>
                </a:lnTo>
                <a:lnTo>
                  <a:pt x="7636002" y="2706218"/>
                </a:lnTo>
                <a:cubicBezTo>
                  <a:pt x="7634978" y="2707053"/>
                  <a:pt x="7633887" y="2707679"/>
                  <a:pt x="7632770" y="2708079"/>
                </a:cubicBezTo>
                <a:lnTo>
                  <a:pt x="7634220" y="2718854"/>
                </a:lnTo>
                <a:lnTo>
                  <a:pt x="7631061" y="2727688"/>
                </a:lnTo>
                <a:lnTo>
                  <a:pt x="7633127" y="2735389"/>
                </a:lnTo>
                <a:lnTo>
                  <a:pt x="7632661" y="2738584"/>
                </a:lnTo>
                <a:lnTo>
                  <a:pt x="7631098" y="2746529"/>
                </a:lnTo>
                <a:cubicBezTo>
                  <a:pt x="7630002" y="2750602"/>
                  <a:pt x="7628681" y="2755160"/>
                  <a:pt x="7627624" y="2760235"/>
                </a:cubicBezTo>
                <a:lnTo>
                  <a:pt x="7627140" y="2764511"/>
                </a:lnTo>
                <a:lnTo>
                  <a:pt x="7621827" y="2773820"/>
                </a:lnTo>
                <a:cubicBezTo>
                  <a:pt x="7617811" y="2780593"/>
                  <a:pt x="7615104" y="2785923"/>
                  <a:pt x="7617284" y="2791840"/>
                </a:cubicBezTo>
                <a:cubicBezTo>
                  <a:pt x="7612094" y="2801924"/>
                  <a:pt x="7597550" y="2808970"/>
                  <a:pt x="7601430" y="2823567"/>
                </a:cubicBezTo>
                <a:cubicBezTo>
                  <a:pt x="7594841" y="2819137"/>
                  <a:pt x="7600633" y="2839778"/>
                  <a:pt x="7593865" y="2842217"/>
                </a:cubicBezTo>
                <a:cubicBezTo>
                  <a:pt x="7588415" y="2843342"/>
                  <a:pt x="7588901" y="2849866"/>
                  <a:pt x="7586893" y="2854834"/>
                </a:cubicBezTo>
                <a:cubicBezTo>
                  <a:pt x="7581327" y="2858374"/>
                  <a:pt x="7576244" y="2883372"/>
                  <a:pt x="7577046" y="2892075"/>
                </a:cubicBezTo>
                <a:cubicBezTo>
                  <a:pt x="7582584" y="2916606"/>
                  <a:pt x="7560175" y="2936338"/>
                  <a:pt x="7564026" y="2955950"/>
                </a:cubicBezTo>
                <a:cubicBezTo>
                  <a:pt x="7563501" y="2961086"/>
                  <a:pt x="7562240" y="2965343"/>
                  <a:pt x="7560529" y="2969031"/>
                </a:cubicBezTo>
                <a:lnTo>
                  <a:pt x="7554631" y="2978222"/>
                </a:lnTo>
                <a:lnTo>
                  <a:pt x="7550747" y="2978564"/>
                </a:lnTo>
                <a:lnTo>
                  <a:pt x="7548359" y="2985429"/>
                </a:lnTo>
                <a:lnTo>
                  <a:pt x="7547120" y="2986826"/>
                </a:lnTo>
                <a:cubicBezTo>
                  <a:pt x="7544741" y="2989483"/>
                  <a:pt x="7542480" y="2992194"/>
                  <a:pt x="7540621" y="2995267"/>
                </a:cubicBezTo>
                <a:cubicBezTo>
                  <a:pt x="7555200" y="3003715"/>
                  <a:pt x="7527208" y="3022799"/>
                  <a:pt x="7541739" y="3023946"/>
                </a:cubicBezTo>
                <a:cubicBezTo>
                  <a:pt x="7534059" y="3042303"/>
                  <a:pt x="7549904" y="3038579"/>
                  <a:pt x="7530781" y="3050462"/>
                </a:cubicBezTo>
                <a:cubicBezTo>
                  <a:pt x="7527838" y="3088204"/>
                  <a:pt x="7503338" y="3127251"/>
                  <a:pt x="7508515" y="3164510"/>
                </a:cubicBezTo>
                <a:cubicBezTo>
                  <a:pt x="7503888" y="3155782"/>
                  <a:pt x="7493770" y="3162549"/>
                  <a:pt x="7492866" y="3173520"/>
                </a:cubicBezTo>
                <a:cubicBezTo>
                  <a:pt x="7474179" y="3140376"/>
                  <a:pt x="7498581" y="3226463"/>
                  <a:pt x="7479395" y="3217191"/>
                </a:cubicBezTo>
                <a:cubicBezTo>
                  <a:pt x="7493905" y="3232643"/>
                  <a:pt x="7501608" y="3293915"/>
                  <a:pt x="7481475" y="3298298"/>
                </a:cubicBezTo>
                <a:cubicBezTo>
                  <a:pt x="7472089" y="3326890"/>
                  <a:pt x="7475493" y="3357480"/>
                  <a:pt x="7457722" y="3379292"/>
                </a:cubicBezTo>
                <a:cubicBezTo>
                  <a:pt x="7459285" y="3382143"/>
                  <a:pt x="7460273" y="3385199"/>
                  <a:pt x="7460850" y="3388381"/>
                </a:cubicBezTo>
                <a:lnTo>
                  <a:pt x="7461482" y="3397694"/>
                </a:lnTo>
                <a:lnTo>
                  <a:pt x="7460695" y="3398556"/>
                </a:lnTo>
                <a:cubicBezTo>
                  <a:pt x="7458532" y="3402904"/>
                  <a:pt x="7458275" y="3406007"/>
                  <a:pt x="7458858" y="3408553"/>
                </a:cubicBezTo>
                <a:lnTo>
                  <a:pt x="7460185" y="3411299"/>
                </a:lnTo>
                <a:lnTo>
                  <a:pt x="7459468" y="3418333"/>
                </a:lnTo>
                <a:lnTo>
                  <a:pt x="7459515" y="3432662"/>
                </a:lnTo>
                <a:lnTo>
                  <a:pt x="7458154" y="3434902"/>
                </a:lnTo>
                <a:lnTo>
                  <a:pt x="7456091" y="3455825"/>
                </a:lnTo>
                <a:cubicBezTo>
                  <a:pt x="7455865" y="3455850"/>
                  <a:pt x="7455638" y="3455877"/>
                  <a:pt x="7455413" y="3455903"/>
                </a:cubicBezTo>
                <a:cubicBezTo>
                  <a:pt x="7453843" y="3456557"/>
                  <a:pt x="7452596" y="3457940"/>
                  <a:pt x="7451989" y="3460886"/>
                </a:cubicBezTo>
                <a:cubicBezTo>
                  <a:pt x="7443388" y="3453296"/>
                  <a:pt x="7447961" y="3461529"/>
                  <a:pt x="7446929" y="3470886"/>
                </a:cubicBezTo>
                <a:cubicBezTo>
                  <a:pt x="7433341" y="3461186"/>
                  <a:pt x="7436171" y="3489615"/>
                  <a:pt x="7427213" y="3491353"/>
                </a:cubicBezTo>
                <a:cubicBezTo>
                  <a:pt x="7426761" y="3498443"/>
                  <a:pt x="7426037" y="3505767"/>
                  <a:pt x="7424990" y="3513143"/>
                </a:cubicBezTo>
                <a:lnTo>
                  <a:pt x="7424186" y="3517424"/>
                </a:lnTo>
                <a:cubicBezTo>
                  <a:pt x="7424132" y="3517438"/>
                  <a:pt x="7424077" y="3517453"/>
                  <a:pt x="7424024" y="3517467"/>
                </a:cubicBezTo>
                <a:cubicBezTo>
                  <a:pt x="7423536" y="3518305"/>
                  <a:pt x="7423153" y="3519678"/>
                  <a:pt x="7422883" y="3521896"/>
                </a:cubicBezTo>
                <a:lnTo>
                  <a:pt x="7422723" y="3525229"/>
                </a:lnTo>
                <a:lnTo>
                  <a:pt x="7421163" y="3533534"/>
                </a:lnTo>
                <a:lnTo>
                  <a:pt x="7419650" y="3536108"/>
                </a:lnTo>
                <a:lnTo>
                  <a:pt x="7417640" y="3536718"/>
                </a:lnTo>
                <a:lnTo>
                  <a:pt x="7417697" y="3537534"/>
                </a:lnTo>
                <a:cubicBezTo>
                  <a:pt x="7419749" y="3544077"/>
                  <a:pt x="7423989" y="3546875"/>
                  <a:pt x="7409814" y="3551598"/>
                </a:cubicBezTo>
                <a:cubicBezTo>
                  <a:pt x="7412376" y="3566128"/>
                  <a:pt x="7404108" y="3567090"/>
                  <a:pt x="7397719" y="3584844"/>
                </a:cubicBezTo>
                <a:cubicBezTo>
                  <a:pt x="7401116" y="3593573"/>
                  <a:pt x="7398130" y="3599358"/>
                  <a:pt x="7393057" y="3604546"/>
                </a:cubicBezTo>
                <a:cubicBezTo>
                  <a:pt x="7391792" y="3622895"/>
                  <a:pt x="7383125" y="3638008"/>
                  <a:pt x="7377811" y="3657793"/>
                </a:cubicBezTo>
                <a:cubicBezTo>
                  <a:pt x="7379886" y="3680874"/>
                  <a:pt x="7366255" y="3689531"/>
                  <a:pt x="7360624" y="3710685"/>
                </a:cubicBezTo>
                <a:cubicBezTo>
                  <a:pt x="7367950" y="3731637"/>
                  <a:pt x="7347999" y="3723947"/>
                  <a:pt x="7341489" y="3734006"/>
                </a:cubicBezTo>
                <a:lnTo>
                  <a:pt x="7340478" y="3737028"/>
                </a:lnTo>
                <a:lnTo>
                  <a:pt x="7340489" y="3745476"/>
                </a:lnTo>
                <a:lnTo>
                  <a:pt x="7340950" y="3748687"/>
                </a:lnTo>
                <a:cubicBezTo>
                  <a:pt x="7341098" y="3750887"/>
                  <a:pt x="7340976" y="3752333"/>
                  <a:pt x="7340653" y="3753314"/>
                </a:cubicBezTo>
                <a:lnTo>
                  <a:pt x="7340500" y="3753419"/>
                </a:lnTo>
                <a:lnTo>
                  <a:pt x="7340506" y="3757774"/>
                </a:lnTo>
                <a:cubicBezTo>
                  <a:pt x="7340847" y="3765147"/>
                  <a:pt x="7341495" y="3772345"/>
                  <a:pt x="7342369" y="3779218"/>
                </a:cubicBezTo>
                <a:cubicBezTo>
                  <a:pt x="7333890" y="3784348"/>
                  <a:pt x="7341949" y="3810090"/>
                  <a:pt x="7326800" y="3806225"/>
                </a:cubicBezTo>
                <a:cubicBezTo>
                  <a:pt x="7327524" y="3815461"/>
                  <a:pt x="7333545" y="3821456"/>
                  <a:pt x="7323686" y="3817640"/>
                </a:cubicBezTo>
                <a:cubicBezTo>
                  <a:pt x="7323637" y="3820659"/>
                  <a:pt x="7322668" y="3822449"/>
                  <a:pt x="7321247" y="3823678"/>
                </a:cubicBezTo>
                <a:lnTo>
                  <a:pt x="7320595" y="3824018"/>
                </a:lnTo>
                <a:lnTo>
                  <a:pt x="7322453" y="3844579"/>
                </a:lnTo>
                <a:lnTo>
                  <a:pt x="7321532" y="3847225"/>
                </a:lnTo>
                <a:lnTo>
                  <a:pt x="7324238" y="3860736"/>
                </a:lnTo>
                <a:lnTo>
                  <a:pt x="7324840" y="3867658"/>
                </a:lnTo>
                <a:lnTo>
                  <a:pt x="7326655" y="3869733"/>
                </a:lnTo>
                <a:cubicBezTo>
                  <a:pt x="7327701" y="3871909"/>
                  <a:pt x="7328023" y="3874942"/>
                  <a:pt x="7326706" y="3879891"/>
                </a:cubicBezTo>
                <a:lnTo>
                  <a:pt x="7326093" y="3881013"/>
                </a:lnTo>
                <a:lnTo>
                  <a:pt x="7328442" y="3889558"/>
                </a:lnTo>
                <a:cubicBezTo>
                  <a:pt x="7329602" y="3892339"/>
                  <a:pt x="7331138" y="3894839"/>
                  <a:pt x="7333203" y="3896924"/>
                </a:cubicBezTo>
                <a:cubicBezTo>
                  <a:pt x="7319795" y="3924445"/>
                  <a:pt x="7328820" y="3952004"/>
                  <a:pt x="7324908" y="3982658"/>
                </a:cubicBezTo>
                <a:cubicBezTo>
                  <a:pt x="7325522" y="4017325"/>
                  <a:pt x="7327874" y="4041416"/>
                  <a:pt x="7327588" y="4064228"/>
                </a:cubicBezTo>
                <a:cubicBezTo>
                  <a:pt x="7328735" y="4074940"/>
                  <a:pt x="7329351" y="4153102"/>
                  <a:pt x="7323186" y="4146664"/>
                </a:cubicBezTo>
                <a:cubicBezTo>
                  <a:pt x="7335189" y="4179829"/>
                  <a:pt x="7318370" y="4199117"/>
                  <a:pt x="7322488" y="4235901"/>
                </a:cubicBezTo>
                <a:cubicBezTo>
                  <a:pt x="7305909" y="4254573"/>
                  <a:pt x="7320783" y="4244884"/>
                  <a:pt x="7316645" y="4265209"/>
                </a:cubicBezTo>
                <a:cubicBezTo>
                  <a:pt x="7331133" y="4260631"/>
                  <a:pt x="7307179" y="4289560"/>
                  <a:pt x="7323069" y="4291857"/>
                </a:cubicBezTo>
                <a:cubicBezTo>
                  <a:pt x="7321814" y="4295483"/>
                  <a:pt x="7320095" y="4298923"/>
                  <a:pt x="7318251" y="4302359"/>
                </a:cubicBezTo>
                <a:lnTo>
                  <a:pt x="7317295" y="4304161"/>
                </a:lnTo>
                <a:lnTo>
                  <a:pt x="7316223" y="4311573"/>
                </a:lnTo>
                <a:lnTo>
                  <a:pt x="7312469" y="4313411"/>
                </a:lnTo>
                <a:lnTo>
                  <a:pt x="7306447" y="4403491"/>
                </a:lnTo>
                <a:cubicBezTo>
                  <a:pt x="7308849" y="4411399"/>
                  <a:pt x="7308497" y="4436984"/>
                  <a:pt x="7303688" y="4442497"/>
                </a:cubicBezTo>
                <a:cubicBezTo>
                  <a:pt x="7302637" y="4447969"/>
                  <a:pt x="7304327" y="4453942"/>
                  <a:pt x="7299181" y="4457128"/>
                </a:cubicBezTo>
                <a:cubicBezTo>
                  <a:pt x="7296154" y="4469016"/>
                  <a:pt x="7289197" y="4496240"/>
                  <a:pt x="7285530" y="4513823"/>
                </a:cubicBezTo>
                <a:cubicBezTo>
                  <a:pt x="7288769" y="4518560"/>
                  <a:pt x="7287100" y="4524649"/>
                  <a:pt x="7284412" y="4532609"/>
                </a:cubicBezTo>
                <a:lnTo>
                  <a:pt x="7282601" y="4540125"/>
                </a:lnTo>
                <a:lnTo>
                  <a:pt x="7291785" y="4563650"/>
                </a:lnTo>
                <a:lnTo>
                  <a:pt x="7284191" y="4636427"/>
                </a:lnTo>
                <a:lnTo>
                  <a:pt x="7292797" y="4672055"/>
                </a:lnTo>
                <a:cubicBezTo>
                  <a:pt x="7294304" y="4686552"/>
                  <a:pt x="7294421" y="4700466"/>
                  <a:pt x="7295425" y="4713953"/>
                </a:cubicBezTo>
                <a:cubicBezTo>
                  <a:pt x="7296104" y="4744441"/>
                  <a:pt x="7280378" y="4723911"/>
                  <a:pt x="7292574" y="4762180"/>
                </a:cubicBezTo>
                <a:cubicBezTo>
                  <a:pt x="7286719" y="4766152"/>
                  <a:pt x="7286266" y="4770971"/>
                  <a:pt x="7288689" y="4779168"/>
                </a:cubicBezTo>
                <a:cubicBezTo>
                  <a:pt x="7288592" y="4793971"/>
                  <a:pt x="7274303" y="4792486"/>
                  <a:pt x="7282355" y="4807636"/>
                </a:cubicBezTo>
                <a:cubicBezTo>
                  <a:pt x="7278556" y="4806204"/>
                  <a:pt x="7277539" y="4813202"/>
                  <a:pt x="7276505" y="4819678"/>
                </a:cubicBezTo>
                <a:lnTo>
                  <a:pt x="7273752" y="4823797"/>
                </a:lnTo>
                <a:lnTo>
                  <a:pt x="7283683" y="4847794"/>
                </a:lnTo>
                <a:cubicBezTo>
                  <a:pt x="7296832" y="4890479"/>
                  <a:pt x="7302379" y="4941877"/>
                  <a:pt x="7311552" y="4978326"/>
                </a:cubicBezTo>
                <a:cubicBezTo>
                  <a:pt x="7284161" y="4998846"/>
                  <a:pt x="7309660" y="4989594"/>
                  <a:pt x="7304880" y="5015024"/>
                </a:cubicBezTo>
                <a:cubicBezTo>
                  <a:pt x="7330355" y="5012307"/>
                  <a:pt x="7291032" y="5044485"/>
                  <a:pt x="7319932" y="5050993"/>
                </a:cubicBezTo>
                <a:cubicBezTo>
                  <a:pt x="7318148" y="5055414"/>
                  <a:pt x="7315506" y="5059493"/>
                  <a:pt x="7312641" y="5063537"/>
                </a:cubicBezTo>
                <a:lnTo>
                  <a:pt x="7311153" y="5065661"/>
                </a:lnTo>
                <a:lnTo>
                  <a:pt x="7310197" y="5075032"/>
                </a:lnTo>
                <a:lnTo>
                  <a:pt x="7303683" y="5076576"/>
                </a:lnTo>
                <a:lnTo>
                  <a:pt x="7297768" y="5089898"/>
                </a:lnTo>
                <a:cubicBezTo>
                  <a:pt x="7296519" y="5095057"/>
                  <a:pt x="7296302" y="5100805"/>
                  <a:pt x="7297750" y="5107454"/>
                </a:cubicBezTo>
                <a:cubicBezTo>
                  <a:pt x="7309447" y="5125240"/>
                  <a:pt x="7295812" y="5147341"/>
                  <a:pt x="7297014" y="5169708"/>
                </a:cubicBezTo>
                <a:lnTo>
                  <a:pt x="7300719" y="5180532"/>
                </a:lnTo>
                <a:lnTo>
                  <a:pt x="7295705" y="5210620"/>
                </a:lnTo>
                <a:lnTo>
                  <a:pt x="7296901" y="5212749"/>
                </a:lnTo>
                <a:cubicBezTo>
                  <a:pt x="7296704" y="5218058"/>
                  <a:pt x="7294377" y="5228574"/>
                  <a:pt x="7294523" y="5242477"/>
                </a:cubicBezTo>
                <a:lnTo>
                  <a:pt x="7297776" y="5296160"/>
                </a:lnTo>
                <a:lnTo>
                  <a:pt x="7289955" y="5304499"/>
                </a:lnTo>
                <a:lnTo>
                  <a:pt x="7286210" y="5305374"/>
                </a:lnTo>
                <a:lnTo>
                  <a:pt x="7286995" y="5320092"/>
                </a:lnTo>
                <a:lnTo>
                  <a:pt x="7281550" y="5330613"/>
                </a:lnTo>
                <a:lnTo>
                  <a:pt x="7285354" y="5340890"/>
                </a:lnTo>
                <a:lnTo>
                  <a:pt x="7281914" y="5354491"/>
                </a:lnTo>
                <a:cubicBezTo>
                  <a:pt x="7280017" y="5359352"/>
                  <a:pt x="7277725" y="5364763"/>
                  <a:pt x="7275918" y="5370917"/>
                </a:cubicBezTo>
                <a:lnTo>
                  <a:pt x="7267655" y="5384350"/>
                </a:lnTo>
                <a:lnTo>
                  <a:pt x="7263791" y="5406610"/>
                </a:lnTo>
                <a:cubicBezTo>
                  <a:pt x="7260956" y="5423841"/>
                  <a:pt x="7257650" y="5440271"/>
                  <a:pt x="7251522" y="5456222"/>
                </a:cubicBezTo>
                <a:cubicBezTo>
                  <a:pt x="7253699" y="5469913"/>
                  <a:pt x="7252931" y="5482529"/>
                  <a:pt x="7242311" y="5493751"/>
                </a:cubicBezTo>
                <a:cubicBezTo>
                  <a:pt x="7236636" y="5529727"/>
                  <a:pt x="7245809" y="5539513"/>
                  <a:pt x="7231835" y="5561252"/>
                </a:cubicBezTo>
                <a:cubicBezTo>
                  <a:pt x="7236311" y="5568555"/>
                  <a:pt x="7238499" y="5573475"/>
                  <a:pt x="7239152" y="5577121"/>
                </a:cubicBezTo>
                <a:cubicBezTo>
                  <a:pt x="7241111" y="5588065"/>
                  <a:pt x="7229268" y="5587525"/>
                  <a:pt x="7224043" y="5605355"/>
                </a:cubicBezTo>
                <a:cubicBezTo>
                  <a:pt x="7216774" y="5624244"/>
                  <a:pt x="7213225" y="5590845"/>
                  <a:pt x="7209229" y="5609118"/>
                </a:cubicBezTo>
                <a:cubicBezTo>
                  <a:pt x="7212098" y="5628346"/>
                  <a:pt x="7194168" y="5628785"/>
                  <a:pt x="7198222" y="5648700"/>
                </a:cubicBezTo>
                <a:cubicBezTo>
                  <a:pt x="7212577" y="5642705"/>
                  <a:pt x="7189541" y="5689259"/>
                  <a:pt x="7201221" y="5689771"/>
                </a:cubicBezTo>
                <a:cubicBezTo>
                  <a:pt x="7181618" y="5708428"/>
                  <a:pt x="7201258" y="5715573"/>
                  <a:pt x="7192555" y="5739098"/>
                </a:cubicBezTo>
                <a:cubicBezTo>
                  <a:pt x="7184486" y="5750478"/>
                  <a:pt x="7182208" y="5758416"/>
                  <a:pt x="7187522" y="5768603"/>
                </a:cubicBezTo>
                <a:cubicBezTo>
                  <a:pt x="7148692" y="5821144"/>
                  <a:pt x="7181577" y="5799065"/>
                  <a:pt x="7162500" y="5846928"/>
                </a:cubicBezTo>
                <a:lnTo>
                  <a:pt x="7160827" y="5850799"/>
                </a:lnTo>
                <a:lnTo>
                  <a:pt x="7163312" y="5866636"/>
                </a:lnTo>
                <a:cubicBezTo>
                  <a:pt x="7163884" y="5867070"/>
                  <a:pt x="7164455" y="5867505"/>
                  <a:pt x="7165029" y="5867939"/>
                </a:cubicBezTo>
                <a:lnTo>
                  <a:pt x="7142501" y="5914339"/>
                </a:lnTo>
                <a:lnTo>
                  <a:pt x="7143151" y="5921221"/>
                </a:lnTo>
                <a:lnTo>
                  <a:pt x="7123808" y="5950546"/>
                </a:lnTo>
                <a:lnTo>
                  <a:pt x="7116299" y="5966186"/>
                </a:lnTo>
                <a:lnTo>
                  <a:pt x="7106117" y="5983669"/>
                </a:lnTo>
                <a:lnTo>
                  <a:pt x="7109622" y="5995569"/>
                </a:lnTo>
                <a:cubicBezTo>
                  <a:pt x="7114727" y="6023526"/>
                  <a:pt x="7092983" y="6067450"/>
                  <a:pt x="7116605" y="6077139"/>
                </a:cubicBezTo>
                <a:cubicBezTo>
                  <a:pt x="7102148" y="6089933"/>
                  <a:pt x="7125501" y="6101908"/>
                  <a:pt x="7127573" y="6115892"/>
                </a:cubicBezTo>
                <a:cubicBezTo>
                  <a:pt x="7118381" y="6127056"/>
                  <a:pt x="7126331" y="6132595"/>
                  <a:pt x="7128098" y="6142737"/>
                </a:cubicBezTo>
                <a:cubicBezTo>
                  <a:pt x="7122429" y="6147329"/>
                  <a:pt x="7122724" y="6155912"/>
                  <a:pt x="7129375" y="6158833"/>
                </a:cubicBezTo>
                <a:cubicBezTo>
                  <a:pt x="7144709" y="6154689"/>
                  <a:pt x="7137060" y="6184499"/>
                  <a:pt x="7147635" y="6186714"/>
                </a:cubicBezTo>
                <a:cubicBezTo>
                  <a:pt x="7149842" y="6204016"/>
                  <a:pt x="7136414" y="6279145"/>
                  <a:pt x="7153343" y="6291871"/>
                </a:cubicBezTo>
                <a:cubicBezTo>
                  <a:pt x="7161381" y="6326852"/>
                  <a:pt x="7134450" y="6377408"/>
                  <a:pt x="7134923" y="6392273"/>
                </a:cubicBezTo>
                <a:cubicBezTo>
                  <a:pt x="7103997" y="6407024"/>
                  <a:pt x="7185503" y="6478818"/>
                  <a:pt x="7187236" y="6541940"/>
                </a:cubicBezTo>
                <a:cubicBezTo>
                  <a:pt x="7184250" y="6550446"/>
                  <a:pt x="7184290" y="6554993"/>
                  <a:pt x="7191340" y="6557275"/>
                </a:cubicBezTo>
                <a:cubicBezTo>
                  <a:pt x="7195412" y="6573685"/>
                  <a:pt x="7202070" y="6606060"/>
                  <a:pt x="7211670" y="6640404"/>
                </a:cubicBezTo>
                <a:cubicBezTo>
                  <a:pt x="7219591" y="6666216"/>
                  <a:pt x="7212698" y="6793331"/>
                  <a:pt x="7221085" y="6827708"/>
                </a:cubicBezTo>
                <a:lnTo>
                  <a:pt x="7227698" y="6857999"/>
                </a:lnTo>
                <a:lnTo>
                  <a:pt x="0" y="6857999"/>
                </a:ln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016943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C6C1E0-5101-AFB4-62B0-00A71C337B84}"/>
              </a:ext>
            </a:extLst>
          </p:cNvPr>
          <p:cNvSpPr>
            <a:spLocks noGrp="1"/>
          </p:cNvSpPr>
          <p:nvPr>
            <p:ph type="title"/>
          </p:nvPr>
        </p:nvSpPr>
        <p:spPr>
          <a:xfrm>
            <a:off x="307181" y="0"/>
            <a:ext cx="10515600" cy="1325563"/>
          </a:xfrm>
        </p:spPr>
        <p:txBody>
          <a:bodyPr/>
          <a:lstStyle/>
          <a:p>
            <a:r>
              <a:rPr lang="en-US" dirty="0"/>
              <a:t>Psychology is….</a:t>
            </a:r>
          </a:p>
        </p:txBody>
      </p:sp>
      <p:sp>
        <p:nvSpPr>
          <p:cNvPr id="3" name="Content Placeholder 2">
            <a:extLst>
              <a:ext uri="{FF2B5EF4-FFF2-40B4-BE49-F238E27FC236}">
                <a16:creationId xmlns:a16="http://schemas.microsoft.com/office/drawing/2014/main" id="{353325B6-AE23-81CC-9A8A-A663F0E61D6F}"/>
              </a:ext>
            </a:extLst>
          </p:cNvPr>
          <p:cNvSpPr>
            <a:spLocks noGrp="1"/>
          </p:cNvSpPr>
          <p:nvPr>
            <p:ph idx="1"/>
          </p:nvPr>
        </p:nvSpPr>
        <p:spPr>
          <a:xfrm>
            <a:off x="0" y="1917144"/>
            <a:ext cx="6705600" cy="4001293"/>
          </a:xfrm>
        </p:spPr>
        <p:txBody>
          <a:bodyPr/>
          <a:lstStyle/>
          <a:p>
            <a:r>
              <a:rPr lang="en-US" dirty="0"/>
              <a:t>Finish the sentence on the whiteboards</a:t>
            </a:r>
          </a:p>
          <a:p>
            <a:endParaRPr lang="en-US" dirty="0"/>
          </a:p>
          <a:p>
            <a:r>
              <a:rPr lang="en-US" dirty="0"/>
              <a:t>The science of the brain and </a:t>
            </a:r>
            <a:r>
              <a:rPr lang="en-US" dirty="0" err="1"/>
              <a:t>behaviour</a:t>
            </a:r>
            <a:r>
              <a:rPr lang="en-US" dirty="0"/>
              <a:t>.</a:t>
            </a:r>
          </a:p>
          <a:p>
            <a:r>
              <a:rPr lang="en-US" dirty="0"/>
              <a:t>Yes, it’s a science, so we’ll be looking at </a:t>
            </a:r>
            <a:r>
              <a:rPr lang="en-US" dirty="0" err="1"/>
              <a:t>maths</a:t>
            </a:r>
            <a:r>
              <a:rPr lang="en-US" dirty="0"/>
              <a:t>, research methods and biology (biopsychology and neuroscience)</a:t>
            </a:r>
          </a:p>
        </p:txBody>
      </p:sp>
      <p:sp>
        <p:nvSpPr>
          <p:cNvPr id="5" name="TextBox 4">
            <a:extLst>
              <a:ext uri="{FF2B5EF4-FFF2-40B4-BE49-F238E27FC236}">
                <a16:creationId xmlns:a16="http://schemas.microsoft.com/office/drawing/2014/main" id="{0BBE9B73-356E-051F-5A54-A0FC50E9068A}"/>
              </a:ext>
            </a:extLst>
          </p:cNvPr>
          <p:cNvSpPr txBox="1"/>
          <p:nvPr/>
        </p:nvSpPr>
        <p:spPr>
          <a:xfrm>
            <a:off x="832" y="6237727"/>
            <a:ext cx="6100762" cy="369332"/>
          </a:xfrm>
          <a:prstGeom prst="rect">
            <a:avLst/>
          </a:prstGeom>
          <a:noFill/>
        </p:spPr>
        <p:txBody>
          <a:bodyPr wrap="square">
            <a:spAutoFit/>
          </a:bodyPr>
          <a:lstStyle/>
          <a:p>
            <a:r>
              <a:rPr lang="en-US" dirty="0"/>
              <a:t> </a:t>
            </a:r>
            <a:r>
              <a:rPr lang="en-US" dirty="0">
                <a:hlinkClick r:id="rId2"/>
              </a:rPr>
              <a:t>https://www.bps.org.uk/what-psychology</a:t>
            </a:r>
            <a:r>
              <a:rPr lang="en-US" dirty="0"/>
              <a:t> </a:t>
            </a:r>
          </a:p>
        </p:txBody>
      </p:sp>
      <p:pic>
        <p:nvPicPr>
          <p:cNvPr id="2050" name="Picture 2" descr="British Psychological Society | joins ...">
            <a:extLst>
              <a:ext uri="{FF2B5EF4-FFF2-40B4-BE49-F238E27FC236}">
                <a16:creationId xmlns:a16="http://schemas.microsoft.com/office/drawing/2014/main" id="{00DF8F57-18CE-A0CD-6004-06DBC37EA1F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43750" y="212725"/>
            <a:ext cx="4750594" cy="161290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0353363C-C662-FA30-B199-9D51B201ED9E}"/>
              </a:ext>
            </a:extLst>
          </p:cNvPr>
          <p:cNvSpPr txBox="1"/>
          <p:nvPr/>
        </p:nvSpPr>
        <p:spPr>
          <a:xfrm>
            <a:off x="7586662" y="2440562"/>
            <a:ext cx="4307682" cy="3477875"/>
          </a:xfrm>
          <a:prstGeom prst="rect">
            <a:avLst/>
          </a:prstGeom>
          <a:gradFill>
            <a:gsLst>
              <a:gs pos="0">
                <a:schemeClr val="accent5">
                  <a:lumMod val="5000"/>
                  <a:lumOff val="95000"/>
                </a:schemeClr>
              </a:gs>
              <a:gs pos="74000">
                <a:schemeClr val="accent5">
                  <a:lumMod val="45000"/>
                  <a:lumOff val="55000"/>
                </a:schemeClr>
              </a:gs>
              <a:gs pos="83000">
                <a:schemeClr val="accent5">
                  <a:lumMod val="45000"/>
                  <a:lumOff val="55000"/>
                </a:schemeClr>
              </a:gs>
              <a:gs pos="100000">
                <a:schemeClr val="accent5">
                  <a:lumMod val="30000"/>
                  <a:lumOff val="70000"/>
                </a:schemeClr>
              </a:gs>
            </a:gsLst>
            <a:lin ang="5400000" scaled="1"/>
          </a:gradFill>
        </p:spPr>
        <p:txBody>
          <a:bodyPr wrap="square" rtlCol="0">
            <a:spAutoFit/>
          </a:bodyPr>
          <a:lstStyle/>
          <a:p>
            <a:pPr algn="ctr"/>
            <a:r>
              <a:rPr lang="en-US" sz="2000" dirty="0"/>
              <a:t>Clinical</a:t>
            </a:r>
          </a:p>
          <a:p>
            <a:pPr algn="ctr"/>
            <a:r>
              <a:rPr lang="en-US" sz="2000" dirty="0"/>
              <a:t>Forensic</a:t>
            </a:r>
          </a:p>
          <a:p>
            <a:pPr algn="ctr"/>
            <a:r>
              <a:rPr lang="en-US" sz="2000" dirty="0"/>
              <a:t>Educational</a:t>
            </a:r>
          </a:p>
          <a:p>
            <a:pPr algn="ctr"/>
            <a:r>
              <a:rPr lang="en-US" sz="2000" dirty="0"/>
              <a:t>Occupational</a:t>
            </a:r>
          </a:p>
          <a:p>
            <a:pPr algn="ctr"/>
            <a:r>
              <a:rPr lang="en-US" sz="2000" dirty="0"/>
              <a:t>Sports </a:t>
            </a:r>
          </a:p>
          <a:p>
            <a:pPr algn="ctr"/>
            <a:r>
              <a:rPr lang="en-US" sz="2000" dirty="0"/>
              <a:t>Health</a:t>
            </a:r>
          </a:p>
          <a:p>
            <a:pPr algn="ctr"/>
            <a:r>
              <a:rPr lang="en-US" sz="2000" dirty="0"/>
              <a:t>Neuropsychology</a:t>
            </a:r>
          </a:p>
          <a:p>
            <a:pPr algn="ctr"/>
            <a:r>
              <a:rPr lang="en-US" sz="2000" dirty="0"/>
              <a:t>Social</a:t>
            </a:r>
          </a:p>
          <a:p>
            <a:pPr algn="ctr"/>
            <a:r>
              <a:rPr lang="en-US" sz="2000" dirty="0"/>
              <a:t>Child</a:t>
            </a:r>
          </a:p>
          <a:p>
            <a:pPr algn="ctr"/>
            <a:r>
              <a:rPr lang="en-US" sz="2000" dirty="0"/>
              <a:t>Counselling</a:t>
            </a:r>
          </a:p>
          <a:p>
            <a:pPr algn="ctr"/>
            <a:r>
              <a:rPr lang="en-US" sz="2000" dirty="0"/>
              <a:t>Environmental</a:t>
            </a:r>
          </a:p>
        </p:txBody>
      </p:sp>
      <p:sp>
        <p:nvSpPr>
          <p:cNvPr id="4" name="TextBox 3">
            <a:extLst>
              <a:ext uri="{FF2B5EF4-FFF2-40B4-BE49-F238E27FC236}">
                <a16:creationId xmlns:a16="http://schemas.microsoft.com/office/drawing/2014/main" id="{2FB36F9B-2AFD-F04E-6C84-B00F895392B7}"/>
              </a:ext>
            </a:extLst>
          </p:cNvPr>
          <p:cNvSpPr txBox="1"/>
          <p:nvPr/>
        </p:nvSpPr>
        <p:spPr>
          <a:xfrm>
            <a:off x="6254595" y="6099717"/>
            <a:ext cx="5809785"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hlinkClick r:id="rId4"/>
              </a:rPr>
              <a:t>https://www.tutor2u.net/psychology/reference/why-study-a-level-psychology-open-day-evening-video</a:t>
            </a:r>
            <a:r>
              <a:rPr lang="en-US" dirty="0"/>
              <a:t> </a:t>
            </a:r>
            <a:endParaRPr lang="en-US"/>
          </a:p>
        </p:txBody>
      </p:sp>
    </p:spTree>
    <p:extLst>
      <p:ext uri="{BB962C8B-B14F-4D97-AF65-F5344CB8AC3E}">
        <p14:creationId xmlns:p14="http://schemas.microsoft.com/office/powerpoint/2010/main" val="9261431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A912D0-234A-D2DA-22C2-0C9D65CC8D12}"/>
              </a:ext>
            </a:extLst>
          </p:cNvPr>
          <p:cNvSpPr>
            <a:spLocks noGrp="1"/>
          </p:cNvSpPr>
          <p:nvPr>
            <p:ph type="title"/>
          </p:nvPr>
        </p:nvSpPr>
        <p:spPr/>
        <p:txBody>
          <a:bodyPr/>
          <a:lstStyle/>
          <a:p>
            <a:r>
              <a:rPr lang="en-US" dirty="0"/>
              <a:t>Questions to discuss (5 minutes)</a:t>
            </a:r>
          </a:p>
        </p:txBody>
      </p:sp>
      <p:sp>
        <p:nvSpPr>
          <p:cNvPr id="3" name="Content Placeholder 2">
            <a:extLst>
              <a:ext uri="{FF2B5EF4-FFF2-40B4-BE49-F238E27FC236}">
                <a16:creationId xmlns:a16="http://schemas.microsoft.com/office/drawing/2014/main" id="{BA91D35A-A59B-5C24-D0BA-79ACE9BF9878}"/>
              </a:ext>
            </a:extLst>
          </p:cNvPr>
          <p:cNvSpPr>
            <a:spLocks noGrp="1"/>
          </p:cNvSpPr>
          <p:nvPr>
            <p:ph idx="1"/>
          </p:nvPr>
        </p:nvSpPr>
        <p:spPr/>
        <p:txBody>
          <a:bodyPr/>
          <a:lstStyle/>
          <a:p>
            <a:r>
              <a:rPr lang="en-US" dirty="0"/>
              <a:t>Would you kill a person if told to by someone in authority?</a:t>
            </a:r>
          </a:p>
          <a:p>
            <a:r>
              <a:rPr lang="en-US" dirty="0"/>
              <a:t>Would you agree with a person to fit into a group?</a:t>
            </a:r>
          </a:p>
          <a:p>
            <a:r>
              <a:rPr lang="en-US" dirty="0"/>
              <a:t>Can you create a phobia?</a:t>
            </a:r>
          </a:p>
          <a:p>
            <a:r>
              <a:rPr lang="en-US" dirty="0"/>
              <a:t>Does your childhood determine the future you will have?</a:t>
            </a:r>
          </a:p>
          <a:p>
            <a:r>
              <a:rPr lang="en-US" dirty="0"/>
              <a:t>If a parent has OCD, will the child have it too?</a:t>
            </a:r>
          </a:p>
          <a:p>
            <a:r>
              <a:rPr lang="en-US" dirty="0"/>
              <a:t>Would you copy someone’s </a:t>
            </a:r>
            <a:r>
              <a:rPr lang="en-US" dirty="0" err="1"/>
              <a:t>behaviour</a:t>
            </a:r>
            <a:r>
              <a:rPr lang="en-US" dirty="0"/>
              <a:t> if you looked up to them?</a:t>
            </a:r>
          </a:p>
        </p:txBody>
      </p:sp>
    </p:spTree>
    <p:extLst>
      <p:ext uri="{BB962C8B-B14F-4D97-AF65-F5344CB8AC3E}">
        <p14:creationId xmlns:p14="http://schemas.microsoft.com/office/powerpoint/2010/main" val="37178862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76B14E-A27C-BCE9-C237-F413B265DD9C}"/>
              </a:ext>
            </a:extLst>
          </p:cNvPr>
          <p:cNvSpPr>
            <a:spLocks noGrp="1"/>
          </p:cNvSpPr>
          <p:nvPr>
            <p:ph type="title"/>
          </p:nvPr>
        </p:nvSpPr>
        <p:spPr>
          <a:xfrm>
            <a:off x="347543" y="220430"/>
            <a:ext cx="10515600" cy="1325563"/>
          </a:xfrm>
        </p:spPr>
        <p:txBody>
          <a:bodyPr/>
          <a:lstStyle/>
          <a:p>
            <a:r>
              <a:rPr lang="en-US" dirty="0"/>
              <a:t>What will you learn?</a:t>
            </a:r>
          </a:p>
        </p:txBody>
      </p:sp>
      <p:sp>
        <p:nvSpPr>
          <p:cNvPr id="7" name="TextBox 6">
            <a:extLst>
              <a:ext uri="{FF2B5EF4-FFF2-40B4-BE49-F238E27FC236}">
                <a16:creationId xmlns:a16="http://schemas.microsoft.com/office/drawing/2014/main" id="{9B75727B-264B-9857-9A3D-1D97D54F4DD0}"/>
              </a:ext>
            </a:extLst>
          </p:cNvPr>
          <p:cNvSpPr txBox="1"/>
          <p:nvPr/>
        </p:nvSpPr>
        <p:spPr>
          <a:xfrm>
            <a:off x="629759" y="2414032"/>
            <a:ext cx="3592418" cy="1938992"/>
          </a:xfrm>
          <a:prstGeom prst="rect">
            <a:avLst/>
          </a:prstGeom>
          <a:gradFill flip="none" rotWithShape="1">
            <a:gsLst>
              <a:gs pos="0">
                <a:schemeClr val="accent5">
                  <a:lumMod val="5000"/>
                  <a:lumOff val="95000"/>
                </a:schemeClr>
              </a:gs>
              <a:gs pos="74000">
                <a:schemeClr val="accent5">
                  <a:lumMod val="45000"/>
                  <a:lumOff val="55000"/>
                </a:schemeClr>
              </a:gs>
              <a:gs pos="83000">
                <a:schemeClr val="accent5">
                  <a:lumMod val="45000"/>
                  <a:lumOff val="55000"/>
                </a:schemeClr>
              </a:gs>
              <a:gs pos="100000">
                <a:schemeClr val="accent5">
                  <a:lumMod val="30000"/>
                  <a:lumOff val="70000"/>
                </a:schemeClr>
              </a:gs>
            </a:gsLst>
            <a:lin ang="5400000" scaled="1"/>
            <a:tileRect/>
          </a:gradFill>
        </p:spPr>
        <p:style>
          <a:lnRef idx="0">
            <a:schemeClr val="accent1"/>
          </a:lnRef>
          <a:fillRef idx="3">
            <a:schemeClr val="accent1"/>
          </a:fillRef>
          <a:effectRef idx="3">
            <a:schemeClr val="accent1"/>
          </a:effectRef>
          <a:fontRef idx="minor">
            <a:schemeClr val="lt1"/>
          </a:fontRef>
        </p:style>
        <p:txBody>
          <a:bodyPr wrap="square" rtlCol="0">
            <a:spAutoFit/>
          </a:bodyPr>
          <a:lstStyle/>
          <a:p>
            <a:pPr algn="ctr"/>
            <a:r>
              <a:rPr lang="en-GB" sz="2400" b="1" u="sng" kern="0" dirty="0">
                <a:solidFill>
                  <a:schemeClr val="tx1"/>
                </a:solidFill>
              </a:rPr>
              <a:t>Paper 1</a:t>
            </a:r>
          </a:p>
          <a:p>
            <a:r>
              <a:rPr lang="en-GB" sz="2400" kern="0" dirty="0">
                <a:solidFill>
                  <a:schemeClr val="tx1"/>
                </a:solidFill>
              </a:rPr>
              <a:t>Social Influence </a:t>
            </a:r>
          </a:p>
          <a:p>
            <a:r>
              <a:rPr lang="en-GB" sz="2400" kern="0" dirty="0">
                <a:solidFill>
                  <a:schemeClr val="tx1"/>
                </a:solidFill>
              </a:rPr>
              <a:t>Memory </a:t>
            </a:r>
            <a:br>
              <a:rPr lang="en-GB" sz="2400" kern="0" dirty="0">
                <a:solidFill>
                  <a:schemeClr val="tx1"/>
                </a:solidFill>
              </a:rPr>
            </a:br>
            <a:r>
              <a:rPr lang="en-GB" sz="2400" kern="0" dirty="0">
                <a:solidFill>
                  <a:schemeClr val="tx1"/>
                </a:solidFill>
              </a:rPr>
              <a:t>Attachment</a:t>
            </a:r>
          </a:p>
          <a:p>
            <a:r>
              <a:rPr lang="en-GB" sz="2400" kern="0" dirty="0">
                <a:solidFill>
                  <a:schemeClr val="tx1"/>
                </a:solidFill>
              </a:rPr>
              <a:t>Psychopathology</a:t>
            </a:r>
          </a:p>
        </p:txBody>
      </p:sp>
      <p:sp>
        <p:nvSpPr>
          <p:cNvPr id="8" name="Rectangle 7">
            <a:extLst>
              <a:ext uri="{FF2B5EF4-FFF2-40B4-BE49-F238E27FC236}">
                <a16:creationId xmlns:a16="http://schemas.microsoft.com/office/drawing/2014/main" id="{D26B48BA-C02A-3165-A853-A8EB8C894771}"/>
              </a:ext>
            </a:extLst>
          </p:cNvPr>
          <p:cNvSpPr/>
          <p:nvPr/>
        </p:nvSpPr>
        <p:spPr>
          <a:xfrm>
            <a:off x="4564224" y="2414032"/>
            <a:ext cx="3327985" cy="1569660"/>
          </a:xfrm>
          <a:prstGeom prst="rect">
            <a:avLst/>
          </a:prstGeom>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p:spPr>
        <p:style>
          <a:lnRef idx="0">
            <a:schemeClr val="accent3"/>
          </a:lnRef>
          <a:fillRef idx="3">
            <a:schemeClr val="accent3"/>
          </a:fillRef>
          <a:effectRef idx="3">
            <a:schemeClr val="accent3"/>
          </a:effectRef>
          <a:fontRef idx="minor">
            <a:schemeClr val="lt1"/>
          </a:fontRef>
        </p:style>
        <p:txBody>
          <a:bodyPr wrap="square">
            <a:spAutoFit/>
          </a:bodyPr>
          <a:lstStyle/>
          <a:p>
            <a:pPr algn="ctr"/>
            <a:r>
              <a:rPr lang="en-GB" sz="2400" b="1" u="sng" kern="0" dirty="0">
                <a:solidFill>
                  <a:schemeClr val="tx1"/>
                </a:solidFill>
              </a:rPr>
              <a:t>Paper 2</a:t>
            </a:r>
          </a:p>
          <a:p>
            <a:r>
              <a:rPr lang="en-GB" sz="2400" b="1" kern="0" dirty="0">
                <a:solidFill>
                  <a:schemeClr val="tx1"/>
                </a:solidFill>
              </a:rPr>
              <a:t>Research Methods </a:t>
            </a:r>
            <a:endParaRPr lang="en-GB" sz="2400" kern="0" dirty="0">
              <a:solidFill>
                <a:schemeClr val="tx1"/>
              </a:solidFill>
            </a:endParaRPr>
          </a:p>
          <a:p>
            <a:r>
              <a:rPr lang="en-GB" sz="2400" b="1" kern="0" dirty="0">
                <a:solidFill>
                  <a:schemeClr val="tx1"/>
                </a:solidFill>
              </a:rPr>
              <a:t>Biopsychology </a:t>
            </a:r>
          </a:p>
          <a:p>
            <a:r>
              <a:rPr lang="en-GB" sz="2400" b="1" kern="0" dirty="0">
                <a:solidFill>
                  <a:schemeClr val="tx1"/>
                </a:solidFill>
              </a:rPr>
              <a:t>Approaches</a:t>
            </a:r>
          </a:p>
        </p:txBody>
      </p:sp>
      <p:sp>
        <p:nvSpPr>
          <p:cNvPr id="9" name="Rectangle 8">
            <a:extLst>
              <a:ext uri="{FF2B5EF4-FFF2-40B4-BE49-F238E27FC236}">
                <a16:creationId xmlns:a16="http://schemas.microsoft.com/office/drawing/2014/main" id="{96C4B00A-80B1-8F82-A052-9FB72C339522}"/>
              </a:ext>
            </a:extLst>
          </p:cNvPr>
          <p:cNvSpPr/>
          <p:nvPr/>
        </p:nvSpPr>
        <p:spPr>
          <a:xfrm>
            <a:off x="8234256" y="2365906"/>
            <a:ext cx="3809355" cy="3416320"/>
          </a:xfrm>
          <a:prstGeom prst="rect">
            <a:avLst/>
          </a:prstGeom>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p:spPr>
        <p:style>
          <a:lnRef idx="0">
            <a:schemeClr val="accent5"/>
          </a:lnRef>
          <a:fillRef idx="3">
            <a:schemeClr val="accent5"/>
          </a:fillRef>
          <a:effectRef idx="3">
            <a:schemeClr val="accent5"/>
          </a:effectRef>
          <a:fontRef idx="minor">
            <a:schemeClr val="lt1"/>
          </a:fontRef>
        </p:style>
        <p:txBody>
          <a:bodyPr wrap="square">
            <a:spAutoFit/>
          </a:bodyPr>
          <a:lstStyle/>
          <a:p>
            <a:r>
              <a:rPr lang="en-GB" sz="2400" b="1" u="sng" kern="0" dirty="0">
                <a:solidFill>
                  <a:schemeClr val="tx1"/>
                </a:solidFill>
              </a:rPr>
              <a:t>Paper 3 </a:t>
            </a:r>
            <a:br>
              <a:rPr lang="en-GB" sz="2400" b="1" kern="0" dirty="0">
                <a:solidFill>
                  <a:srgbClr val="FFC000"/>
                </a:solidFill>
              </a:rPr>
            </a:br>
            <a:r>
              <a:rPr lang="en-GB" sz="2400" b="1" kern="0" dirty="0">
                <a:solidFill>
                  <a:schemeClr val="tx1"/>
                </a:solidFill>
              </a:rPr>
              <a:t>Issues and debates </a:t>
            </a:r>
            <a:endParaRPr lang="en-GB" sz="2400" b="1" kern="0" dirty="0">
              <a:solidFill>
                <a:srgbClr val="FFC000"/>
              </a:solidFill>
            </a:endParaRPr>
          </a:p>
          <a:p>
            <a:endParaRPr lang="en-GB" sz="2400" b="1" kern="0" dirty="0">
              <a:solidFill>
                <a:schemeClr val="tx1"/>
              </a:solidFill>
            </a:endParaRPr>
          </a:p>
          <a:p>
            <a:r>
              <a:rPr lang="en-GB" sz="2400" b="1" kern="0" dirty="0">
                <a:solidFill>
                  <a:schemeClr val="tx1"/>
                </a:solidFill>
              </a:rPr>
              <a:t>Plus 3 options…</a:t>
            </a:r>
          </a:p>
          <a:p>
            <a:endParaRPr lang="en-GB" sz="2400" b="1" kern="0" dirty="0">
              <a:solidFill>
                <a:schemeClr val="tx1"/>
              </a:solidFill>
            </a:endParaRPr>
          </a:p>
          <a:p>
            <a:pPr algn="ctr"/>
            <a:r>
              <a:rPr lang="en-GB" sz="2400" b="1" kern="0" dirty="0">
                <a:solidFill>
                  <a:schemeClr val="tx1"/>
                </a:solidFill>
              </a:rPr>
              <a:t>This year we did</a:t>
            </a:r>
          </a:p>
          <a:p>
            <a:r>
              <a:rPr lang="en-GB" sz="2400" b="1" kern="0" dirty="0">
                <a:solidFill>
                  <a:schemeClr val="tx1"/>
                </a:solidFill>
              </a:rPr>
              <a:t>Schizophrenia</a:t>
            </a:r>
          </a:p>
          <a:p>
            <a:r>
              <a:rPr lang="en-GB" sz="2400" b="1" kern="0" dirty="0">
                <a:solidFill>
                  <a:schemeClr val="tx1"/>
                </a:solidFill>
              </a:rPr>
              <a:t>Forensic Psychology</a:t>
            </a:r>
          </a:p>
          <a:p>
            <a:r>
              <a:rPr lang="en-GB" sz="2400" b="1" kern="0" dirty="0">
                <a:solidFill>
                  <a:schemeClr val="tx1"/>
                </a:solidFill>
              </a:rPr>
              <a:t>Relationships</a:t>
            </a:r>
          </a:p>
        </p:txBody>
      </p:sp>
      <p:sp>
        <p:nvSpPr>
          <p:cNvPr id="3" name="TextBox 2">
            <a:extLst>
              <a:ext uri="{FF2B5EF4-FFF2-40B4-BE49-F238E27FC236}">
                <a16:creationId xmlns:a16="http://schemas.microsoft.com/office/drawing/2014/main" id="{8365687B-1929-ECCD-735A-75749F61A0F6}"/>
              </a:ext>
            </a:extLst>
          </p:cNvPr>
          <p:cNvSpPr txBox="1"/>
          <p:nvPr/>
        </p:nvSpPr>
        <p:spPr>
          <a:xfrm>
            <a:off x="2708941" y="1544928"/>
            <a:ext cx="5792804" cy="461665"/>
          </a:xfrm>
          <a:prstGeom prst="rect">
            <a:avLst/>
          </a:prstGeom>
          <a:noFill/>
        </p:spPr>
        <p:txBody>
          <a:bodyPr wrap="none" rtlCol="0">
            <a:spAutoFit/>
          </a:bodyPr>
          <a:lstStyle/>
          <a:p>
            <a:r>
              <a:rPr lang="en-US" sz="2400" dirty="0"/>
              <a:t>3 exams at the end of year 2 (2 hours each)</a:t>
            </a:r>
          </a:p>
        </p:txBody>
      </p:sp>
      <p:sp>
        <p:nvSpPr>
          <p:cNvPr id="4" name="TextBox 3">
            <a:extLst>
              <a:ext uri="{FF2B5EF4-FFF2-40B4-BE49-F238E27FC236}">
                <a16:creationId xmlns:a16="http://schemas.microsoft.com/office/drawing/2014/main" id="{AFD63409-50EF-A49D-B512-C300F20B684D}"/>
              </a:ext>
            </a:extLst>
          </p:cNvPr>
          <p:cNvSpPr txBox="1"/>
          <p:nvPr/>
        </p:nvSpPr>
        <p:spPr>
          <a:xfrm>
            <a:off x="1255927" y="6141539"/>
            <a:ext cx="8698831" cy="584775"/>
          </a:xfrm>
          <a:prstGeom prst="rect">
            <a:avLst/>
          </a:prstGeom>
          <a:noFill/>
        </p:spPr>
        <p:txBody>
          <a:bodyPr wrap="square" rtlCol="0">
            <a:spAutoFit/>
          </a:bodyPr>
          <a:lstStyle/>
          <a:p>
            <a:pPr algn="ctr"/>
            <a:r>
              <a:rPr lang="en-US" sz="3200" dirty="0"/>
              <a:t>Research Methods within every paper</a:t>
            </a:r>
          </a:p>
        </p:txBody>
      </p:sp>
    </p:spTree>
    <p:extLst>
      <p:ext uri="{BB962C8B-B14F-4D97-AF65-F5344CB8AC3E}">
        <p14:creationId xmlns:p14="http://schemas.microsoft.com/office/powerpoint/2010/main" val="3207743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mage">
            <a:extLst>
              <a:ext uri="{FF2B5EF4-FFF2-40B4-BE49-F238E27FC236}">
                <a16:creationId xmlns:a16="http://schemas.microsoft.com/office/drawing/2014/main" id="{B9751E78-A20A-56E3-7D4F-996525DE041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25550" y="0"/>
            <a:ext cx="973931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46700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021899-519F-234B-6C97-2971D5CAE37C}"/>
              </a:ext>
            </a:extLst>
          </p:cNvPr>
          <p:cNvSpPr>
            <a:spLocks noGrp="1"/>
          </p:cNvSpPr>
          <p:nvPr>
            <p:ph type="title"/>
          </p:nvPr>
        </p:nvSpPr>
        <p:spPr>
          <a:xfrm>
            <a:off x="320336" y="2621"/>
            <a:ext cx="11551328" cy="1355155"/>
          </a:xfrm>
        </p:spPr>
        <p:txBody>
          <a:bodyPr/>
          <a:lstStyle/>
          <a:p>
            <a:r>
              <a:rPr lang="en-US" dirty="0"/>
              <a:t>Approaches: What might influence our </a:t>
            </a:r>
            <a:r>
              <a:rPr lang="en-US" dirty="0" err="1"/>
              <a:t>behaviour</a:t>
            </a:r>
            <a:r>
              <a:rPr lang="en-US" dirty="0"/>
              <a:t>? </a:t>
            </a:r>
          </a:p>
        </p:txBody>
      </p:sp>
      <p:sp>
        <p:nvSpPr>
          <p:cNvPr id="3" name="Content Placeholder 2">
            <a:extLst>
              <a:ext uri="{FF2B5EF4-FFF2-40B4-BE49-F238E27FC236}">
                <a16:creationId xmlns:a16="http://schemas.microsoft.com/office/drawing/2014/main" id="{7D5A4033-4C95-F6C2-EA13-0C6F9A2CCD92}"/>
              </a:ext>
            </a:extLst>
          </p:cNvPr>
          <p:cNvSpPr>
            <a:spLocks noGrp="1"/>
          </p:cNvSpPr>
          <p:nvPr>
            <p:ph idx="1"/>
          </p:nvPr>
        </p:nvSpPr>
        <p:spPr/>
        <p:txBody>
          <a:bodyPr/>
          <a:lstStyle/>
          <a:p>
            <a:endParaRPr lang="en-US"/>
          </a:p>
        </p:txBody>
      </p:sp>
      <p:pic>
        <p:nvPicPr>
          <p:cNvPr id="1026" name="Picture 2" descr="Economics and the debate on nature vs. nurture - Mapping Ignorance">
            <a:extLst>
              <a:ext uri="{FF2B5EF4-FFF2-40B4-BE49-F238E27FC236}">
                <a16:creationId xmlns:a16="http://schemas.microsoft.com/office/drawing/2014/main" id="{51D7AD3B-6486-BE38-B445-746159EBB53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1559" y="1193707"/>
            <a:ext cx="9525000" cy="5603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2507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6D9E4596-6064-1398-CEC3-6DB904C83323}"/>
              </a:ext>
            </a:extLst>
          </p:cNvPr>
          <p:cNvGraphicFramePr>
            <a:graphicFrameLocks noGrp="1"/>
          </p:cNvGraphicFramePr>
          <p:nvPr>
            <p:extLst>
              <p:ext uri="{D42A27DB-BD31-4B8C-83A1-F6EECF244321}">
                <p14:modId xmlns:p14="http://schemas.microsoft.com/office/powerpoint/2010/main" val="3116132342"/>
              </p:ext>
            </p:extLst>
          </p:nvPr>
        </p:nvGraphicFramePr>
        <p:xfrm>
          <a:off x="1106904" y="1323474"/>
          <a:ext cx="9577138" cy="4562849"/>
        </p:xfrm>
        <a:graphic>
          <a:graphicData uri="http://schemas.openxmlformats.org/drawingml/2006/table">
            <a:tbl>
              <a:tblPr firstRow="1" bandRow="1">
                <a:tableStyleId>{5940675A-B579-460E-94D1-54222C63F5DA}</a:tableStyleId>
              </a:tblPr>
              <a:tblGrid>
                <a:gridCol w="4788569">
                  <a:extLst>
                    <a:ext uri="{9D8B030D-6E8A-4147-A177-3AD203B41FA5}">
                      <a16:colId xmlns:a16="http://schemas.microsoft.com/office/drawing/2014/main" val="1358862504"/>
                    </a:ext>
                  </a:extLst>
                </a:gridCol>
                <a:gridCol w="4788569">
                  <a:extLst>
                    <a:ext uri="{9D8B030D-6E8A-4147-A177-3AD203B41FA5}">
                      <a16:colId xmlns:a16="http://schemas.microsoft.com/office/drawing/2014/main" val="3311743971"/>
                    </a:ext>
                  </a:extLst>
                </a:gridCol>
              </a:tblGrid>
              <a:tr h="1006922">
                <a:tc>
                  <a:txBody>
                    <a:bodyPr/>
                    <a:lstStyle/>
                    <a:p>
                      <a:r>
                        <a:rPr lang="en-US" dirty="0"/>
                        <a:t>Biological Approach</a:t>
                      </a:r>
                    </a:p>
                  </a:txBody>
                  <a:tcPr/>
                </a:tc>
                <a:tc>
                  <a:txBody>
                    <a:bodyPr/>
                    <a:lstStyle/>
                    <a:p>
                      <a:r>
                        <a:rPr lang="en-US" dirty="0"/>
                        <a:t>Assumes that all </a:t>
                      </a:r>
                      <a:r>
                        <a:rPr lang="en-US" err="1"/>
                        <a:t>behaviour</a:t>
                      </a:r>
                      <a:r>
                        <a:rPr lang="en-US" dirty="0"/>
                        <a:t> is due to </a:t>
                      </a:r>
                      <a:r>
                        <a:rPr lang="en-US" b="1" dirty="0"/>
                        <a:t>physiological factors</a:t>
                      </a:r>
                      <a:r>
                        <a:rPr lang="en-US" dirty="0"/>
                        <a:t> such as genes and neural (brain) factors</a:t>
                      </a:r>
                    </a:p>
                  </a:txBody>
                  <a:tcPr/>
                </a:tc>
                <a:extLst>
                  <a:ext uri="{0D108BD9-81ED-4DB2-BD59-A6C34878D82A}">
                    <a16:rowId xmlns:a16="http://schemas.microsoft.com/office/drawing/2014/main" val="1813886221"/>
                  </a:ext>
                </a:extLst>
              </a:tr>
              <a:tr h="938434">
                <a:tc>
                  <a:txBody>
                    <a:bodyPr/>
                    <a:lstStyle/>
                    <a:p>
                      <a:r>
                        <a:rPr lang="en-US" dirty="0"/>
                        <a:t>Cognitive Approach</a:t>
                      </a:r>
                    </a:p>
                  </a:txBody>
                  <a:tcPr/>
                </a:tc>
                <a:tc>
                  <a:txBody>
                    <a:bodyPr/>
                    <a:lstStyle/>
                    <a:p>
                      <a:r>
                        <a:rPr lang="en-US" dirty="0"/>
                        <a:t>Assumes that all </a:t>
                      </a:r>
                      <a:r>
                        <a:rPr lang="en-US" dirty="0" err="1"/>
                        <a:t>behaviour</a:t>
                      </a:r>
                      <a:r>
                        <a:rPr lang="en-US" dirty="0"/>
                        <a:t> is due to the way we</a:t>
                      </a:r>
                      <a:r>
                        <a:rPr lang="en-US" b="1" dirty="0"/>
                        <a:t> think </a:t>
                      </a:r>
                      <a:r>
                        <a:rPr lang="en-US" dirty="0"/>
                        <a:t>about/process the world</a:t>
                      </a:r>
                    </a:p>
                  </a:txBody>
                  <a:tcPr/>
                </a:tc>
                <a:extLst>
                  <a:ext uri="{0D108BD9-81ED-4DB2-BD59-A6C34878D82A}">
                    <a16:rowId xmlns:a16="http://schemas.microsoft.com/office/drawing/2014/main" val="3798703287"/>
                  </a:ext>
                </a:extLst>
              </a:tr>
              <a:tr h="938434">
                <a:tc>
                  <a:txBody>
                    <a:bodyPr/>
                    <a:lstStyle/>
                    <a:p>
                      <a:r>
                        <a:rPr lang="en-US" dirty="0"/>
                        <a:t>Psychodynamic Approach</a:t>
                      </a:r>
                    </a:p>
                  </a:txBody>
                  <a:tcPr/>
                </a:tc>
                <a:tc>
                  <a:txBody>
                    <a:bodyPr/>
                    <a:lstStyle/>
                    <a:p>
                      <a:r>
                        <a:rPr lang="en-US" dirty="0"/>
                        <a:t>Assumes that all </a:t>
                      </a:r>
                      <a:r>
                        <a:rPr lang="en-US" dirty="0" err="1"/>
                        <a:t>behaviour</a:t>
                      </a:r>
                      <a:r>
                        <a:rPr lang="en-US" dirty="0"/>
                        <a:t> is due to repressed emotions from </a:t>
                      </a:r>
                      <a:r>
                        <a:rPr lang="en-US" b="1" dirty="0"/>
                        <a:t>trauma </a:t>
                      </a:r>
                      <a:r>
                        <a:rPr lang="en-US" dirty="0"/>
                        <a:t>in our childhood</a:t>
                      </a:r>
                    </a:p>
                  </a:txBody>
                  <a:tcPr/>
                </a:tc>
                <a:extLst>
                  <a:ext uri="{0D108BD9-81ED-4DB2-BD59-A6C34878D82A}">
                    <a16:rowId xmlns:a16="http://schemas.microsoft.com/office/drawing/2014/main" val="2056827009"/>
                  </a:ext>
                </a:extLst>
              </a:tr>
              <a:tr h="938434">
                <a:tc>
                  <a:txBody>
                    <a:bodyPr/>
                    <a:lstStyle/>
                    <a:p>
                      <a:r>
                        <a:rPr lang="en-US" dirty="0" err="1"/>
                        <a:t>Behavioural</a:t>
                      </a:r>
                      <a:r>
                        <a:rPr lang="en-US" dirty="0"/>
                        <a:t> Approach</a:t>
                      </a:r>
                    </a:p>
                  </a:txBody>
                  <a:tcPr/>
                </a:tc>
                <a:tc>
                  <a:txBody>
                    <a:bodyPr/>
                    <a:lstStyle/>
                    <a:p>
                      <a:r>
                        <a:rPr lang="en-US" dirty="0"/>
                        <a:t>Assumes that all </a:t>
                      </a:r>
                      <a:r>
                        <a:rPr lang="en-US" err="1"/>
                        <a:t>behaviour</a:t>
                      </a:r>
                      <a:r>
                        <a:rPr lang="en-US" dirty="0"/>
                        <a:t> is due to </a:t>
                      </a:r>
                      <a:r>
                        <a:rPr lang="en-US" b="1" dirty="0"/>
                        <a:t>learning</a:t>
                      </a:r>
                      <a:r>
                        <a:rPr lang="en-US" dirty="0"/>
                        <a:t> from the environment </a:t>
                      </a:r>
                      <a:r>
                        <a:rPr lang="en-US" b="1" dirty="0"/>
                        <a:t>through reinforcement.</a:t>
                      </a:r>
                    </a:p>
                  </a:txBody>
                  <a:tcPr/>
                </a:tc>
                <a:extLst>
                  <a:ext uri="{0D108BD9-81ED-4DB2-BD59-A6C34878D82A}">
                    <a16:rowId xmlns:a16="http://schemas.microsoft.com/office/drawing/2014/main" val="1303280376"/>
                  </a:ext>
                </a:extLst>
              </a:tr>
              <a:tr h="740625">
                <a:tc>
                  <a:txBody>
                    <a:bodyPr/>
                    <a:lstStyle/>
                    <a:p>
                      <a:r>
                        <a:rPr lang="en-US" dirty="0"/>
                        <a:t>Social Learning Theory</a:t>
                      </a:r>
                    </a:p>
                  </a:txBody>
                  <a:tcPr/>
                </a:tc>
                <a:tc>
                  <a:txBody>
                    <a:bodyPr/>
                    <a:lstStyle/>
                    <a:p>
                      <a:r>
                        <a:rPr lang="en-US" dirty="0"/>
                        <a:t>Assumes that all </a:t>
                      </a:r>
                      <a:r>
                        <a:rPr lang="en-US" err="1"/>
                        <a:t>behaviour</a:t>
                      </a:r>
                      <a:r>
                        <a:rPr lang="en-US" dirty="0"/>
                        <a:t> is due to </a:t>
                      </a:r>
                      <a:r>
                        <a:rPr lang="en-US" b="1" dirty="0"/>
                        <a:t>observing and imitating role models.</a:t>
                      </a:r>
                    </a:p>
                  </a:txBody>
                  <a:tcPr/>
                </a:tc>
                <a:extLst>
                  <a:ext uri="{0D108BD9-81ED-4DB2-BD59-A6C34878D82A}">
                    <a16:rowId xmlns:a16="http://schemas.microsoft.com/office/drawing/2014/main" val="2763803834"/>
                  </a:ext>
                </a:extLst>
              </a:tr>
            </a:tbl>
          </a:graphicData>
        </a:graphic>
      </p:graphicFrame>
      <p:sp>
        <p:nvSpPr>
          <p:cNvPr id="3" name="TextBox 2">
            <a:extLst>
              <a:ext uri="{FF2B5EF4-FFF2-40B4-BE49-F238E27FC236}">
                <a16:creationId xmlns:a16="http://schemas.microsoft.com/office/drawing/2014/main" id="{4EC9C68E-7C84-DBAA-7075-76E6A5910F03}"/>
              </a:ext>
            </a:extLst>
          </p:cNvPr>
          <p:cNvSpPr txBox="1"/>
          <p:nvPr/>
        </p:nvSpPr>
        <p:spPr>
          <a:xfrm>
            <a:off x="2369534" y="6286500"/>
            <a:ext cx="7790466" cy="369332"/>
          </a:xfrm>
          <a:prstGeom prst="rect">
            <a:avLst/>
          </a:prstGeom>
          <a:noFill/>
        </p:spPr>
        <p:txBody>
          <a:bodyPr wrap="none" rtlCol="0">
            <a:spAutoFit/>
          </a:bodyPr>
          <a:lstStyle/>
          <a:p>
            <a:r>
              <a:rPr lang="en-US" dirty="0"/>
              <a:t>Where would each of these approaches fall on the nature nurture “spectrum”</a:t>
            </a:r>
          </a:p>
        </p:txBody>
      </p:sp>
      <p:sp>
        <p:nvSpPr>
          <p:cNvPr id="4" name="TextBox 3">
            <a:extLst>
              <a:ext uri="{FF2B5EF4-FFF2-40B4-BE49-F238E27FC236}">
                <a16:creationId xmlns:a16="http://schemas.microsoft.com/office/drawing/2014/main" id="{EA81CF4A-E8FA-8552-3D91-4419EF984D4A}"/>
              </a:ext>
            </a:extLst>
          </p:cNvPr>
          <p:cNvSpPr txBox="1"/>
          <p:nvPr/>
        </p:nvSpPr>
        <p:spPr>
          <a:xfrm>
            <a:off x="2201036" y="275538"/>
            <a:ext cx="6846105" cy="646331"/>
          </a:xfrm>
          <a:prstGeom prst="rect">
            <a:avLst/>
          </a:prstGeom>
          <a:noFill/>
        </p:spPr>
        <p:txBody>
          <a:bodyPr wrap="none" lIns="91440" tIns="45720" rIns="91440" bIns="45720" rtlCol="0" anchor="t">
            <a:spAutoFit/>
          </a:bodyPr>
          <a:lstStyle/>
          <a:p>
            <a:pPr algn="ctr"/>
            <a:r>
              <a:rPr lang="en-US" dirty="0"/>
              <a:t>These are 5 of the approaches we use in psychology. </a:t>
            </a:r>
          </a:p>
          <a:p>
            <a:pPr algn="ctr"/>
            <a:r>
              <a:rPr lang="en-US" dirty="0"/>
              <a:t>Each of these state that our </a:t>
            </a:r>
            <a:r>
              <a:rPr lang="en-US" dirty="0" err="1"/>
              <a:t>behaviour</a:t>
            </a:r>
            <a:r>
              <a:rPr lang="en-US" dirty="0"/>
              <a:t> is caused by different factors</a:t>
            </a:r>
            <a:endParaRPr lang="en-US"/>
          </a:p>
        </p:txBody>
      </p:sp>
    </p:spTree>
    <p:extLst>
      <p:ext uri="{BB962C8B-B14F-4D97-AF65-F5344CB8AC3E}">
        <p14:creationId xmlns:p14="http://schemas.microsoft.com/office/powerpoint/2010/main" val="12350036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4A8D1F-CEC5-8590-A682-08B33DF165C0}"/>
              </a:ext>
            </a:extLst>
          </p:cNvPr>
          <p:cNvSpPr>
            <a:spLocks noGrp="1"/>
          </p:cNvSpPr>
          <p:nvPr>
            <p:ph type="title"/>
          </p:nvPr>
        </p:nvSpPr>
        <p:spPr>
          <a:xfrm>
            <a:off x="6417733" y="464706"/>
            <a:ext cx="5291663" cy="1112165"/>
          </a:xfrm>
          <a:solidFill>
            <a:srgbClr val="FFC000"/>
          </a:solidFill>
        </p:spPr>
        <p:txBody>
          <a:bodyPr anchor="b">
            <a:normAutofit/>
          </a:bodyPr>
          <a:lstStyle/>
          <a:p>
            <a:pPr algn="ctr"/>
            <a:r>
              <a:rPr lang="en-US" sz="4000" dirty="0"/>
              <a:t>Task</a:t>
            </a:r>
            <a:endParaRPr lang="en-US" dirty="0"/>
          </a:p>
        </p:txBody>
      </p:sp>
      <p:pic>
        <p:nvPicPr>
          <p:cNvPr id="4" name="Picture 3" descr="A person with long hair and a sweater&#10;&#10;Description automatically generated">
            <a:extLst>
              <a:ext uri="{FF2B5EF4-FFF2-40B4-BE49-F238E27FC236}">
                <a16:creationId xmlns:a16="http://schemas.microsoft.com/office/drawing/2014/main" id="{2FEB763D-ADF5-45D9-A3DD-C7F74119F17D}"/>
              </a:ext>
            </a:extLst>
          </p:cNvPr>
          <p:cNvPicPr>
            <a:picLocks noChangeAspect="1"/>
          </p:cNvPicPr>
          <p:nvPr/>
        </p:nvPicPr>
        <p:blipFill rotWithShape="1">
          <a:blip r:embed="rId3"/>
          <a:srcRect l="25422" r="19011" b="1"/>
          <a:stretch/>
        </p:blipFill>
        <p:spPr>
          <a:xfrm>
            <a:off x="2" y="1587"/>
            <a:ext cx="6095999" cy="6856413"/>
          </a:xfrm>
          <a:custGeom>
            <a:avLst/>
            <a:gdLst/>
            <a:ahLst/>
            <a:cxnLst/>
            <a:rect l="l" t="t" r="r" b="b"/>
            <a:pathLst>
              <a:path w="6649908" h="6856413">
                <a:moveTo>
                  <a:pt x="0" y="0"/>
                </a:moveTo>
                <a:lnTo>
                  <a:pt x="6559859" y="0"/>
                </a:lnTo>
                <a:lnTo>
                  <a:pt x="6572145" y="79394"/>
                </a:lnTo>
                <a:cubicBezTo>
                  <a:pt x="6857782" y="2230562"/>
                  <a:pt x="6243159" y="4473353"/>
                  <a:pt x="6528796" y="6624522"/>
                </a:cubicBezTo>
                <a:lnTo>
                  <a:pt x="6564680" y="6856413"/>
                </a:lnTo>
                <a:lnTo>
                  <a:pt x="0" y="6856413"/>
                </a:lnTo>
                <a:close/>
              </a:path>
            </a:pathLst>
          </a:custGeom>
        </p:spPr>
      </p:pic>
      <p:sp>
        <p:nvSpPr>
          <p:cNvPr id="3" name="Content Placeholder 2">
            <a:extLst>
              <a:ext uri="{FF2B5EF4-FFF2-40B4-BE49-F238E27FC236}">
                <a16:creationId xmlns:a16="http://schemas.microsoft.com/office/drawing/2014/main" id="{988A9B2E-EEE2-3411-2379-AE3BEAD9A313}"/>
              </a:ext>
            </a:extLst>
          </p:cNvPr>
          <p:cNvSpPr>
            <a:spLocks noGrp="1"/>
          </p:cNvSpPr>
          <p:nvPr>
            <p:ph idx="1"/>
          </p:nvPr>
        </p:nvSpPr>
        <p:spPr>
          <a:xfrm>
            <a:off x="6417734" y="1943019"/>
            <a:ext cx="5291663" cy="4424442"/>
          </a:xfrm>
          <a:solidFill>
            <a:srgbClr val="FFC000"/>
          </a:solidFill>
        </p:spPr>
        <p:txBody>
          <a:bodyPr vert="horz" lIns="91440" tIns="45720" rIns="91440" bIns="45720" rtlCol="0" anchor="t">
            <a:normAutofit/>
          </a:bodyPr>
          <a:lstStyle/>
          <a:p>
            <a:r>
              <a:rPr lang="en-US" sz="2000" dirty="0"/>
              <a:t>Watch the clip on James who has OCD (Obsessive compulsive disorder)</a:t>
            </a:r>
          </a:p>
          <a:p>
            <a:endParaRPr lang="en-US" sz="2000" dirty="0"/>
          </a:p>
          <a:p>
            <a:r>
              <a:rPr lang="en-US" sz="2000" dirty="0"/>
              <a:t>What factors may have caused James to develop the condition? Use the 5 approaches to help you.</a:t>
            </a:r>
          </a:p>
          <a:p>
            <a:endParaRPr lang="en-US" sz="2000" dirty="0"/>
          </a:p>
          <a:p>
            <a:r>
              <a:rPr lang="en-US" sz="2000" dirty="0"/>
              <a:t>You can "guess" at the details of James' life if this helps with your answer. </a:t>
            </a:r>
          </a:p>
          <a:p>
            <a:r>
              <a:rPr lang="en-US" sz="2000" dirty="0"/>
              <a:t>Write a short summary of your ideas. </a:t>
            </a:r>
          </a:p>
        </p:txBody>
      </p:sp>
      <p:sp>
        <p:nvSpPr>
          <p:cNvPr id="5" name="TextBox 4">
            <a:extLst>
              <a:ext uri="{FF2B5EF4-FFF2-40B4-BE49-F238E27FC236}">
                <a16:creationId xmlns:a16="http://schemas.microsoft.com/office/drawing/2014/main" id="{DF48A769-7161-A41E-A768-F3A90505257F}"/>
              </a:ext>
            </a:extLst>
          </p:cNvPr>
          <p:cNvSpPr txBox="1"/>
          <p:nvPr/>
        </p:nvSpPr>
        <p:spPr>
          <a:xfrm>
            <a:off x="6418556" y="6366769"/>
            <a:ext cx="613151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ea typeface="+mn-lt"/>
                <a:cs typeface="+mn-lt"/>
                <a:hlinkClick r:id="rId4"/>
              </a:rPr>
              <a:t>https://www.youtube.com/watch?v=E2W9guFmheI</a:t>
            </a:r>
            <a:r>
              <a:rPr lang="en-US" dirty="0">
                <a:ea typeface="+mn-lt"/>
                <a:cs typeface="+mn-lt"/>
              </a:rPr>
              <a:t> </a:t>
            </a:r>
          </a:p>
        </p:txBody>
      </p:sp>
    </p:spTree>
    <p:extLst>
      <p:ext uri="{BB962C8B-B14F-4D97-AF65-F5344CB8AC3E}">
        <p14:creationId xmlns:p14="http://schemas.microsoft.com/office/powerpoint/2010/main" val="26201061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A person with long hair and a sweater&#10;&#10;Description automatically generated">
            <a:extLst>
              <a:ext uri="{FF2B5EF4-FFF2-40B4-BE49-F238E27FC236}">
                <a16:creationId xmlns:a16="http://schemas.microsoft.com/office/drawing/2014/main" id="{2FEB763D-ADF5-45D9-A3DD-C7F74119F17D}"/>
              </a:ext>
            </a:extLst>
          </p:cNvPr>
          <p:cNvPicPr>
            <a:picLocks noChangeAspect="1"/>
          </p:cNvPicPr>
          <p:nvPr/>
        </p:nvPicPr>
        <p:blipFill rotWithShape="1">
          <a:blip r:embed="rId2"/>
          <a:srcRect l="25422" r="19011" b="1"/>
          <a:stretch/>
        </p:blipFill>
        <p:spPr>
          <a:xfrm>
            <a:off x="2" y="1587"/>
            <a:ext cx="6095999" cy="6856413"/>
          </a:xfrm>
          <a:custGeom>
            <a:avLst/>
            <a:gdLst/>
            <a:ahLst/>
            <a:cxnLst/>
            <a:rect l="l" t="t" r="r" b="b"/>
            <a:pathLst>
              <a:path w="6649908" h="6856413">
                <a:moveTo>
                  <a:pt x="0" y="0"/>
                </a:moveTo>
                <a:lnTo>
                  <a:pt x="6559859" y="0"/>
                </a:lnTo>
                <a:lnTo>
                  <a:pt x="6572145" y="79394"/>
                </a:lnTo>
                <a:cubicBezTo>
                  <a:pt x="6857782" y="2230562"/>
                  <a:pt x="6243159" y="4473353"/>
                  <a:pt x="6528796" y="6624522"/>
                </a:cubicBezTo>
                <a:lnTo>
                  <a:pt x="6564680" y="6856413"/>
                </a:lnTo>
                <a:lnTo>
                  <a:pt x="0" y="6856413"/>
                </a:lnTo>
                <a:close/>
              </a:path>
            </a:pathLst>
          </a:custGeom>
        </p:spPr>
      </p:pic>
      <p:sp>
        <p:nvSpPr>
          <p:cNvPr id="3" name="Content Placeholder 2">
            <a:extLst>
              <a:ext uri="{FF2B5EF4-FFF2-40B4-BE49-F238E27FC236}">
                <a16:creationId xmlns:a16="http://schemas.microsoft.com/office/drawing/2014/main" id="{988A9B2E-EEE2-3411-2379-AE3BEAD9A313}"/>
              </a:ext>
            </a:extLst>
          </p:cNvPr>
          <p:cNvSpPr>
            <a:spLocks noGrp="1"/>
          </p:cNvSpPr>
          <p:nvPr>
            <p:ph idx="1"/>
          </p:nvPr>
        </p:nvSpPr>
        <p:spPr>
          <a:xfrm>
            <a:off x="6288582" y="367358"/>
            <a:ext cx="5704951" cy="6096966"/>
          </a:xfrm>
          <a:solidFill>
            <a:srgbClr val="FFC000"/>
          </a:solidFill>
        </p:spPr>
        <p:txBody>
          <a:bodyPr vert="horz" lIns="91440" tIns="45720" rIns="91440" bIns="45720" rtlCol="0" anchor="t">
            <a:normAutofit/>
          </a:bodyPr>
          <a:lstStyle/>
          <a:p>
            <a:pPr>
              <a:buNone/>
            </a:pPr>
            <a:r>
              <a:rPr lang="en-US" sz="1800" dirty="0">
                <a:solidFill>
                  <a:srgbClr val="2B3137"/>
                </a:solidFill>
                <a:ea typeface="+mn-lt"/>
                <a:cs typeface="+mn-lt"/>
              </a:rPr>
              <a:t>At 23, university student James is bright and engaging but has spent most of his teenage years in and out of psychiatric institutions suffering from extreme OCD.</a:t>
            </a:r>
            <a:endParaRPr lang="en-US" sz="1800">
              <a:solidFill>
                <a:srgbClr val="000000"/>
              </a:solidFill>
              <a:ea typeface="+mn-lt"/>
              <a:cs typeface="+mn-lt"/>
            </a:endParaRPr>
          </a:p>
          <a:p>
            <a:pPr>
              <a:buNone/>
            </a:pPr>
            <a:r>
              <a:rPr lang="en-US" sz="1800" dirty="0">
                <a:solidFill>
                  <a:srgbClr val="2B3137"/>
                </a:solidFill>
                <a:ea typeface="+mn-lt"/>
                <a:cs typeface="+mn-lt"/>
              </a:rPr>
              <a:t> He lives on an isolated farm in the </a:t>
            </a:r>
            <a:r>
              <a:rPr lang="en-US" sz="1800" dirty="0" err="1">
                <a:solidFill>
                  <a:srgbClr val="2B3137"/>
                </a:solidFill>
                <a:ea typeface="+mn-lt"/>
                <a:cs typeface="+mn-lt"/>
              </a:rPr>
              <a:t>Cotswolds</a:t>
            </a:r>
            <a:r>
              <a:rPr lang="en-US" sz="1800" dirty="0">
                <a:solidFill>
                  <a:srgbClr val="2B3137"/>
                </a:solidFill>
                <a:ea typeface="+mn-lt"/>
                <a:cs typeface="+mn-lt"/>
              </a:rPr>
              <a:t> with his mum Penny who's seen her son’s life torn apart by an irrational fear that he cannot control his bowel movements. He has spent up to seven hours at a time in the toilet - too scared to leave in case he has an accident. Last year James' anxiety became so severe that he had to drop out of university. </a:t>
            </a:r>
            <a:endParaRPr lang="en-US" sz="1800" dirty="0">
              <a:solidFill>
                <a:srgbClr val="000000"/>
              </a:solidFill>
              <a:ea typeface="+mn-lt"/>
              <a:cs typeface="+mn-lt"/>
            </a:endParaRPr>
          </a:p>
          <a:p>
            <a:pPr>
              <a:buNone/>
            </a:pPr>
            <a:r>
              <a:rPr lang="en-US" sz="1800" dirty="0">
                <a:solidFill>
                  <a:srgbClr val="2B3137"/>
                </a:solidFill>
                <a:ea typeface="+mn-lt"/>
                <a:cs typeface="+mn-lt"/>
              </a:rPr>
              <a:t>Penny talks about how she’s lost the little boy she once knew and how she’s desperate for him to live a normal life again. The rituals and </a:t>
            </a:r>
            <a:r>
              <a:rPr lang="en-US" sz="1800" dirty="0" err="1">
                <a:solidFill>
                  <a:srgbClr val="2B3137"/>
                </a:solidFill>
                <a:ea typeface="+mn-lt"/>
                <a:cs typeface="+mn-lt"/>
              </a:rPr>
              <a:t>behaviour</a:t>
            </a:r>
            <a:r>
              <a:rPr lang="en-US" sz="1800" dirty="0">
                <a:solidFill>
                  <a:srgbClr val="2B3137"/>
                </a:solidFill>
                <a:ea typeface="+mn-lt"/>
                <a:cs typeface="+mn-lt"/>
              </a:rPr>
              <a:t> of people like James can often seem odd or bizarre but they are driven by a less well-known aspect of OCD called intrusive thoughts.  </a:t>
            </a:r>
            <a:endParaRPr lang="en-US" sz="1800" dirty="0">
              <a:solidFill>
                <a:srgbClr val="000000"/>
              </a:solidFill>
              <a:ea typeface="+mn-lt"/>
              <a:cs typeface="+mn-lt"/>
            </a:endParaRPr>
          </a:p>
          <a:p>
            <a:pPr>
              <a:buNone/>
            </a:pPr>
            <a:r>
              <a:rPr lang="en-US" sz="1800" dirty="0">
                <a:solidFill>
                  <a:srgbClr val="2B3137"/>
                </a:solidFill>
                <a:ea typeface="+mn-lt"/>
                <a:cs typeface="+mn-lt"/>
              </a:rPr>
              <a:t>James was treated at </a:t>
            </a:r>
            <a:r>
              <a:rPr lang="en-US" sz="1800" dirty="0" err="1">
                <a:solidFill>
                  <a:srgbClr val="2B3137"/>
                </a:solidFill>
                <a:ea typeface="+mn-lt"/>
                <a:cs typeface="+mn-lt"/>
              </a:rPr>
              <a:t>Bethlem</a:t>
            </a:r>
            <a:r>
              <a:rPr lang="en-US" sz="1800" dirty="0">
                <a:solidFill>
                  <a:srgbClr val="2B3137"/>
                </a:solidFill>
                <a:ea typeface="+mn-lt"/>
                <a:cs typeface="+mn-lt"/>
              </a:rPr>
              <a:t> Royal Psychiatric Hospital’s specialist residential anxiety unit and responded well to the 12-week therapy </a:t>
            </a:r>
            <a:r>
              <a:rPr lang="en-US" sz="1800" dirty="0" err="1">
                <a:solidFill>
                  <a:srgbClr val="2B3137"/>
                </a:solidFill>
                <a:ea typeface="+mn-lt"/>
                <a:cs typeface="+mn-lt"/>
              </a:rPr>
              <a:t>programme</a:t>
            </a:r>
            <a:r>
              <a:rPr lang="en-US" sz="1800" dirty="0">
                <a:solidFill>
                  <a:srgbClr val="2B3137"/>
                </a:solidFill>
                <a:ea typeface="+mn-lt"/>
                <a:cs typeface="+mn-lt"/>
              </a:rPr>
              <a:t>. He has since been able to return to university.</a:t>
            </a:r>
            <a:endParaRPr lang="en-US" sz="1800">
              <a:ea typeface="+mn-lt"/>
              <a:cs typeface="+mn-lt"/>
            </a:endParaRPr>
          </a:p>
          <a:p>
            <a:pPr marL="0" indent="0">
              <a:buNone/>
            </a:pPr>
            <a:endParaRPr lang="en-US" sz="2000" dirty="0"/>
          </a:p>
        </p:txBody>
      </p:sp>
      <p:sp>
        <p:nvSpPr>
          <p:cNvPr id="6" name="Title 5">
            <a:extLst>
              <a:ext uri="{FF2B5EF4-FFF2-40B4-BE49-F238E27FC236}">
                <a16:creationId xmlns:a16="http://schemas.microsoft.com/office/drawing/2014/main" id="{C591B96C-953B-DD99-2A2A-907E9045C5E1}"/>
              </a:ext>
            </a:extLst>
          </p:cNvPr>
          <p:cNvSpPr>
            <a:spLocks noGrp="1"/>
          </p:cNvSpPr>
          <p:nvPr>
            <p:ph type="title"/>
          </p:nvPr>
        </p:nvSpPr>
        <p:spPr/>
        <p:txBody>
          <a:bodyPr/>
          <a:lstStyle/>
          <a:p>
            <a:endParaRPr lang="en-US"/>
          </a:p>
        </p:txBody>
      </p:sp>
    </p:spTree>
    <p:extLst>
      <p:ext uri="{BB962C8B-B14F-4D97-AF65-F5344CB8AC3E}">
        <p14:creationId xmlns:p14="http://schemas.microsoft.com/office/powerpoint/2010/main" val="888483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C64C3B0-848A-2AA1-E7DF-6E07670CD111}"/>
              </a:ext>
            </a:extLst>
          </p:cNvPr>
          <p:cNvSpPr>
            <a:spLocks noGrp="1"/>
          </p:cNvSpPr>
          <p:nvPr>
            <p:ph type="title"/>
          </p:nvPr>
        </p:nvSpPr>
        <p:spPr>
          <a:xfrm>
            <a:off x="2106661" y="365125"/>
            <a:ext cx="6300738" cy="1325563"/>
          </a:xfrm>
        </p:spPr>
        <p:txBody>
          <a:bodyPr/>
          <a:lstStyle/>
          <a:p>
            <a:r>
              <a:rPr lang="en-GB" b="1" dirty="0"/>
              <a:t>Independent Task</a:t>
            </a:r>
          </a:p>
        </p:txBody>
      </p:sp>
      <p:sp>
        <p:nvSpPr>
          <p:cNvPr id="5" name="Content Placeholder 4">
            <a:extLst>
              <a:ext uri="{FF2B5EF4-FFF2-40B4-BE49-F238E27FC236}">
                <a16:creationId xmlns:a16="http://schemas.microsoft.com/office/drawing/2014/main" id="{AE801CC0-0F65-FD48-4B02-2AB63601D613}"/>
              </a:ext>
            </a:extLst>
          </p:cNvPr>
          <p:cNvSpPr>
            <a:spLocks noGrp="1"/>
          </p:cNvSpPr>
          <p:nvPr>
            <p:ph idx="1"/>
          </p:nvPr>
        </p:nvSpPr>
        <p:spPr>
          <a:xfrm>
            <a:off x="838200" y="1825625"/>
            <a:ext cx="7569200" cy="2783320"/>
          </a:xfrm>
          <a:solidFill>
            <a:schemeClr val="accent6">
              <a:lumMod val="20000"/>
              <a:lumOff val="80000"/>
            </a:schemeClr>
          </a:solidFill>
        </p:spPr>
        <p:style>
          <a:lnRef idx="2">
            <a:schemeClr val="dk1"/>
          </a:lnRef>
          <a:fillRef idx="1">
            <a:schemeClr val="lt1"/>
          </a:fillRef>
          <a:effectRef idx="0">
            <a:schemeClr val="dk1"/>
          </a:effectRef>
          <a:fontRef idx="minor">
            <a:schemeClr val="dk1"/>
          </a:fontRef>
        </p:style>
        <p:txBody>
          <a:bodyPr vert="horz" lIns="91440" tIns="45720" rIns="91440" bIns="45720" rtlCol="0" anchor="t">
            <a:normAutofit fontScale="85000" lnSpcReduction="10000"/>
          </a:bodyPr>
          <a:lstStyle/>
          <a:p>
            <a:pPr marL="0" indent="0">
              <a:buNone/>
            </a:pPr>
            <a:r>
              <a:rPr lang="en-GB" dirty="0"/>
              <a:t>Your task is:</a:t>
            </a:r>
          </a:p>
          <a:p>
            <a:pPr>
              <a:buFont typeface="Arial"/>
              <a:buChar char="•"/>
            </a:pPr>
            <a:r>
              <a:rPr lang="en-US" sz="2000">
                <a:latin typeface="Arial"/>
                <a:cs typeface="Arial"/>
              </a:rPr>
              <a:t>Watch the clip on James who has OCD (Obsessive compulsive disorder)</a:t>
            </a:r>
            <a:endParaRPr lang="en-US" sz="2000" dirty="0">
              <a:latin typeface="Arial"/>
              <a:cs typeface="Arial"/>
            </a:endParaRPr>
          </a:p>
          <a:p>
            <a:pPr>
              <a:buFont typeface="Arial"/>
              <a:buChar char="•"/>
            </a:pPr>
            <a:endParaRPr lang="en-US" sz="2000" dirty="0">
              <a:latin typeface="Arial"/>
              <a:cs typeface="Arial"/>
            </a:endParaRPr>
          </a:p>
          <a:p>
            <a:pPr>
              <a:buFont typeface="Arial"/>
              <a:buChar char="•"/>
            </a:pPr>
            <a:r>
              <a:rPr lang="en-US" sz="2000">
                <a:latin typeface="Arial"/>
                <a:cs typeface="Arial"/>
              </a:rPr>
              <a:t>What factors may have caused James to develop the condition? Use the 5 approaches to help you.</a:t>
            </a:r>
            <a:endParaRPr lang="en-US" sz="2000" dirty="0">
              <a:latin typeface="Arial"/>
              <a:cs typeface="Arial"/>
            </a:endParaRPr>
          </a:p>
          <a:p>
            <a:pPr>
              <a:buFont typeface="Arial"/>
              <a:buChar char="•"/>
            </a:pPr>
            <a:endParaRPr lang="en-US" sz="2000" dirty="0">
              <a:latin typeface="Arial"/>
              <a:cs typeface="Arial"/>
            </a:endParaRPr>
          </a:p>
          <a:p>
            <a:pPr>
              <a:buFont typeface="Arial"/>
              <a:buChar char="•"/>
            </a:pPr>
            <a:r>
              <a:rPr lang="en-US" sz="2000">
                <a:latin typeface="Arial"/>
                <a:cs typeface="Arial"/>
              </a:rPr>
              <a:t>You can "guess" at the details of James' life if this helps with your answer. </a:t>
            </a:r>
            <a:endParaRPr lang="en-US" sz="2000" dirty="0">
              <a:latin typeface="Arial"/>
              <a:cs typeface="Arial"/>
            </a:endParaRPr>
          </a:p>
          <a:p>
            <a:pPr>
              <a:buFont typeface="Arial"/>
              <a:buChar char="•"/>
            </a:pPr>
            <a:r>
              <a:rPr lang="en-US" sz="2000">
                <a:latin typeface="Arial"/>
                <a:cs typeface="Arial"/>
              </a:rPr>
              <a:t>Write a short summary of your ideas. </a:t>
            </a:r>
            <a:endParaRPr lang="en-US" sz="2000" dirty="0">
              <a:latin typeface="Arial"/>
              <a:cs typeface="Arial"/>
            </a:endParaRPr>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sp>
        <p:nvSpPr>
          <p:cNvPr id="6" name="Content Placeholder 4">
            <a:extLst>
              <a:ext uri="{FF2B5EF4-FFF2-40B4-BE49-F238E27FC236}">
                <a16:creationId xmlns:a16="http://schemas.microsoft.com/office/drawing/2014/main" id="{340AD6FD-E736-732F-50C6-F2A383247BD3}"/>
              </a:ext>
            </a:extLst>
          </p:cNvPr>
          <p:cNvSpPr txBox="1">
            <a:spLocks/>
          </p:cNvSpPr>
          <p:nvPr/>
        </p:nvSpPr>
        <p:spPr>
          <a:xfrm>
            <a:off x="838201" y="4784689"/>
            <a:ext cx="7569198" cy="1756209"/>
          </a:xfrm>
          <a:prstGeom prst="rect">
            <a:avLst/>
          </a:prstGeom>
          <a:solidFill>
            <a:schemeClr val="accent6">
              <a:lumMod val="20000"/>
              <a:lumOff val="80000"/>
            </a:schemeClr>
          </a:solidFill>
        </p:spPr>
        <p:style>
          <a:lnRef idx="2">
            <a:schemeClr val="dk1"/>
          </a:lnRef>
          <a:fillRef idx="1">
            <a:schemeClr val="lt1"/>
          </a:fillRef>
          <a:effectRef idx="0">
            <a:schemeClr val="dk1"/>
          </a:effectRef>
          <a:fontRef idx="minor">
            <a:schemeClr val="dk1"/>
          </a:fontRef>
        </p:style>
        <p:txBody>
          <a:bodyPr vert="horz" lIns="91440" tIns="45720" rIns="91440" bIns="45720" rtlCol="0" anchor="t">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dirty="0"/>
              <a:t>This task should take </a:t>
            </a:r>
            <a:r>
              <a:rPr lang="en-GB" b="1" dirty="0"/>
              <a:t>25 minutes</a:t>
            </a:r>
            <a:r>
              <a:rPr lang="en-GB" dirty="0"/>
              <a:t>. You should complete it in the post 16 study area.</a:t>
            </a:r>
          </a:p>
          <a:p>
            <a:pPr marL="0" indent="0">
              <a:buNone/>
            </a:pPr>
            <a:r>
              <a:rPr lang="en-GB" dirty="0"/>
              <a:t>Once complete, submit your task to Mrs </a:t>
            </a:r>
            <a:r>
              <a:rPr lang="en-GB" dirty="0" err="1"/>
              <a:t>Dulson</a:t>
            </a:r>
          </a:p>
          <a:p>
            <a:pPr marL="0" indent="0">
              <a:buNone/>
            </a:pPr>
            <a:r>
              <a:rPr lang="en-GB" b="1" dirty="0"/>
              <a:t>Deadline</a:t>
            </a:r>
            <a:r>
              <a:rPr lang="en-GB" dirty="0"/>
              <a:t>: Today     </a:t>
            </a:r>
            <a:r>
              <a:rPr lang="en-GB" b="1" dirty="0"/>
              <a:t>Time</a:t>
            </a:r>
            <a:r>
              <a:rPr lang="en-GB" dirty="0"/>
              <a:t>: 3.00</a:t>
            </a:r>
          </a:p>
        </p:txBody>
      </p:sp>
      <p:sp>
        <p:nvSpPr>
          <p:cNvPr id="7" name="TextBox 6">
            <a:extLst>
              <a:ext uri="{FF2B5EF4-FFF2-40B4-BE49-F238E27FC236}">
                <a16:creationId xmlns:a16="http://schemas.microsoft.com/office/drawing/2014/main" id="{F088C122-0423-3CF2-564D-BCC1327476DF}"/>
              </a:ext>
            </a:extLst>
          </p:cNvPr>
          <p:cNvSpPr txBox="1"/>
          <p:nvPr/>
        </p:nvSpPr>
        <p:spPr>
          <a:xfrm>
            <a:off x="8602133" y="365125"/>
            <a:ext cx="3393594" cy="6186309"/>
          </a:xfrm>
          <a:prstGeom prst="rect">
            <a:avLst/>
          </a:prstGeom>
          <a:solidFill>
            <a:schemeClr val="accent6">
              <a:lumMod val="20000"/>
              <a:lumOff val="80000"/>
            </a:schemeClr>
          </a:solidFill>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r>
              <a:rPr lang="en-GB" dirty="0"/>
              <a:t>You also have a task/tasks to complete over the summer. This task must be handed in on your first lesson in September. Completing the task is part of your conditions of acceptance on the course.</a:t>
            </a:r>
          </a:p>
          <a:p>
            <a:endParaRPr lang="en-GB" dirty="0"/>
          </a:p>
          <a:p>
            <a:r>
              <a:rPr lang="en-GB" dirty="0"/>
              <a:t>The task will be available on the school website from today.</a:t>
            </a:r>
          </a:p>
          <a:p>
            <a:endParaRPr lang="en-GB" dirty="0"/>
          </a:p>
          <a:p>
            <a:r>
              <a:rPr lang="en-GB" b="1" dirty="0"/>
              <a:t>Task details</a:t>
            </a:r>
            <a:r>
              <a:rPr lang="en-GB" dirty="0"/>
              <a:t>:</a:t>
            </a:r>
          </a:p>
          <a:p>
            <a:endParaRPr lang="en-GB" dirty="0"/>
          </a:p>
          <a:p>
            <a:r>
              <a:rPr lang="en-GB" dirty="0"/>
              <a:t>Using the booklet uploaded, research and complete the </a:t>
            </a:r>
            <a:r>
              <a:rPr lang="en-GB" dirty="0" err="1"/>
              <a:t>workskeets</a:t>
            </a:r>
            <a:r>
              <a:rPr lang="en-GB" dirty="0"/>
              <a:t> on issues and debates (IDAs) that we cover in psychology. There are links to the online book plus some useful websites to help. Or you </a:t>
            </a:r>
            <a:r>
              <a:rPr lang="en-GB"/>
              <a:t>can google the key terms.</a:t>
            </a:r>
            <a:endParaRPr lang="en-GB" dirty="0"/>
          </a:p>
        </p:txBody>
      </p:sp>
      <p:pic>
        <p:nvPicPr>
          <p:cNvPr id="1026" name="Picture 2" descr="Student studying, illustration - Stock Image - F019/9506 - Science Photo  Library">
            <a:extLst>
              <a:ext uri="{FF2B5EF4-FFF2-40B4-BE49-F238E27FC236}">
                <a16:creationId xmlns:a16="http://schemas.microsoft.com/office/drawing/2014/main" id="{468CCC8B-CA84-74C7-17CD-6E60E11257B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5735" y="159762"/>
            <a:ext cx="1530926" cy="153092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oombe Dean Post 16 Centre (@CDSplus16) / X">
            <a:extLst>
              <a:ext uri="{FF2B5EF4-FFF2-40B4-BE49-F238E27FC236}">
                <a16:creationId xmlns:a16="http://schemas.microsoft.com/office/drawing/2014/main" id="{90A1856C-9CC4-D9C2-38F2-AE343B08A0A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71854" y="287051"/>
            <a:ext cx="1301918" cy="13019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48371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77343-E9E8-3D75-5D3E-3F6AAA352082}"/>
              </a:ext>
            </a:extLst>
          </p:cNvPr>
          <p:cNvSpPr>
            <a:spLocks noGrp="1"/>
          </p:cNvSpPr>
          <p:nvPr>
            <p:ph type="title"/>
          </p:nvPr>
        </p:nvSpPr>
        <p:spPr/>
        <p:txBody>
          <a:bodyPr/>
          <a:lstStyle/>
          <a:p>
            <a:pPr algn="ctr"/>
            <a:r>
              <a:rPr lang="en-US" b="1" dirty="0"/>
              <a:t>Advice from Year 12 psychology students:</a:t>
            </a:r>
          </a:p>
        </p:txBody>
      </p:sp>
      <p:graphicFrame>
        <p:nvGraphicFramePr>
          <p:cNvPr id="5" name="Content Placeholder 4">
            <a:extLst>
              <a:ext uri="{FF2B5EF4-FFF2-40B4-BE49-F238E27FC236}">
                <a16:creationId xmlns:a16="http://schemas.microsoft.com/office/drawing/2014/main" id="{F988ED66-21E7-FAFD-E3F3-30CC3601A63C}"/>
              </a:ext>
            </a:extLst>
          </p:cNvPr>
          <p:cNvGraphicFramePr>
            <a:graphicFrameLocks noGrp="1"/>
          </p:cNvGraphicFramePr>
          <p:nvPr>
            <p:ph idx="1"/>
            <p:extLst>
              <p:ext uri="{D42A27DB-BD31-4B8C-83A1-F6EECF244321}">
                <p14:modId xmlns:p14="http://schemas.microsoft.com/office/powerpoint/2010/main" val="4183365468"/>
              </p:ext>
            </p:extLst>
          </p:nvPr>
        </p:nvGraphicFramePr>
        <p:xfrm>
          <a:off x="838200" y="1825625"/>
          <a:ext cx="10379363" cy="4450080"/>
        </p:xfrm>
        <a:graphic>
          <a:graphicData uri="http://schemas.openxmlformats.org/drawingml/2006/table">
            <a:tbl>
              <a:tblPr bandRow="1">
                <a:tableStyleId>{5940675A-B579-460E-94D1-54222C63F5DA}</a:tableStyleId>
              </a:tblPr>
              <a:tblGrid>
                <a:gridCol w="10379363">
                  <a:extLst>
                    <a:ext uri="{9D8B030D-6E8A-4147-A177-3AD203B41FA5}">
                      <a16:colId xmlns:a16="http://schemas.microsoft.com/office/drawing/2014/main" val="4181372510"/>
                    </a:ext>
                  </a:extLst>
                </a:gridCol>
              </a:tblGrid>
              <a:tr h="1162050">
                <a:tc>
                  <a:txBody>
                    <a:bodyPr/>
                    <a:lstStyle/>
                    <a:p>
                      <a:pPr fontAlgn="b"/>
                      <a:r>
                        <a:rPr lang="en-US" sz="2800" b="1" dirty="0">
                          <a:solidFill>
                            <a:srgbClr val="FFFFFF"/>
                          </a:solidFill>
                          <a:effectLst/>
                        </a:rPr>
                        <a:t>What advice would you give to a Year 12 student at the start of their A Level psychology journey?</a:t>
                      </a:r>
                    </a:p>
                  </a:txBody>
                  <a:tcPr marL="9525" marR="9525" marT="9525" anchor="b"/>
                </a:tc>
                <a:extLst>
                  <a:ext uri="{0D108BD9-81ED-4DB2-BD59-A6C34878D82A}">
                    <a16:rowId xmlns:a16="http://schemas.microsoft.com/office/drawing/2014/main" val="1172574922"/>
                  </a:ext>
                </a:extLst>
              </a:tr>
              <a:tr h="971550">
                <a:tc>
                  <a:txBody>
                    <a:bodyPr/>
                    <a:lstStyle/>
                    <a:p>
                      <a:pPr marL="457200" indent="-457200" fontAlgn="b">
                        <a:buFont typeface="Arial"/>
                        <a:buChar char="•"/>
                      </a:pPr>
                      <a:r>
                        <a:rPr lang="en-US" sz="2800" dirty="0">
                          <a:effectLst/>
                        </a:rPr>
                        <a:t>There’s a lot of info to take in, although it’s really fun and a great subject to take, if you can write essays </a:t>
                      </a:r>
                    </a:p>
                  </a:txBody>
                  <a:tcPr marL="9525" marR="9525" marT="9525" anchor="b"/>
                </a:tc>
                <a:extLst>
                  <a:ext uri="{0D108BD9-81ED-4DB2-BD59-A6C34878D82A}">
                    <a16:rowId xmlns:a16="http://schemas.microsoft.com/office/drawing/2014/main" val="3912351134"/>
                  </a:ext>
                </a:extLst>
              </a:tr>
              <a:tr h="771525">
                <a:tc>
                  <a:txBody>
                    <a:bodyPr/>
                    <a:lstStyle/>
                    <a:p>
                      <a:pPr marL="457200" indent="-457200" fontAlgn="b">
                        <a:buFont typeface="Arial"/>
                        <a:buChar char="•"/>
                      </a:pPr>
                      <a:r>
                        <a:rPr lang="en-US" sz="2800" dirty="0">
                          <a:effectLst/>
                        </a:rPr>
                        <a:t>Go over information you don’t understand as soon as possible </a:t>
                      </a:r>
                    </a:p>
                  </a:txBody>
                  <a:tcPr marL="9525" marR="9525" marT="9525" anchor="b"/>
                </a:tc>
                <a:extLst>
                  <a:ext uri="{0D108BD9-81ED-4DB2-BD59-A6C34878D82A}">
                    <a16:rowId xmlns:a16="http://schemas.microsoft.com/office/drawing/2014/main" val="823834324"/>
                  </a:ext>
                </a:extLst>
              </a:tr>
              <a:tr h="581025">
                <a:tc>
                  <a:txBody>
                    <a:bodyPr/>
                    <a:lstStyle/>
                    <a:p>
                      <a:pPr marL="457200" indent="-457200" fontAlgn="b">
                        <a:buFont typeface="Arial"/>
                        <a:buChar char="•"/>
                      </a:pPr>
                      <a:r>
                        <a:rPr lang="en-US" sz="2800" dirty="0">
                          <a:effectLst/>
                        </a:rPr>
                        <a:t>Keep on top of your notes and be </a:t>
                      </a:r>
                      <a:r>
                        <a:rPr lang="en-US" sz="2800" dirty="0" err="1">
                          <a:effectLst/>
                        </a:rPr>
                        <a:t>organised</a:t>
                      </a:r>
                      <a:endParaRPr lang="en-US" sz="2800" dirty="0">
                        <a:effectLst/>
                      </a:endParaRPr>
                    </a:p>
                  </a:txBody>
                  <a:tcPr marL="9525" marR="9525" marT="9525" anchor="b"/>
                </a:tc>
                <a:extLst>
                  <a:ext uri="{0D108BD9-81ED-4DB2-BD59-A6C34878D82A}">
                    <a16:rowId xmlns:a16="http://schemas.microsoft.com/office/drawing/2014/main" val="2652375152"/>
                  </a:ext>
                </a:extLst>
              </a:tr>
              <a:tr h="390525">
                <a:tc>
                  <a:txBody>
                    <a:bodyPr/>
                    <a:lstStyle/>
                    <a:p>
                      <a:pPr marL="457200" indent="-457200" fontAlgn="b">
                        <a:buFont typeface="Arial"/>
                        <a:buChar char="•"/>
                      </a:pPr>
                      <a:r>
                        <a:rPr lang="en-US" sz="2800">
                          <a:effectLst/>
                        </a:rPr>
                        <a:t>Get ready for lots of content </a:t>
                      </a:r>
                    </a:p>
                  </a:txBody>
                  <a:tcPr marL="9525" marR="9525" marT="9525" anchor="b"/>
                </a:tc>
                <a:extLst>
                  <a:ext uri="{0D108BD9-81ED-4DB2-BD59-A6C34878D82A}">
                    <a16:rowId xmlns:a16="http://schemas.microsoft.com/office/drawing/2014/main" val="28978069"/>
                  </a:ext>
                </a:extLst>
              </a:tr>
              <a:tr h="190500">
                <a:tc>
                  <a:txBody>
                    <a:bodyPr/>
                    <a:lstStyle/>
                    <a:p>
                      <a:pPr marL="457200" indent="-457200" fontAlgn="b">
                        <a:buFont typeface="Arial"/>
                        <a:buChar char="•"/>
                      </a:pPr>
                      <a:r>
                        <a:rPr lang="en-US" sz="2800" dirty="0">
                          <a:effectLst/>
                        </a:rPr>
                        <a:t>Revise from the start.</a:t>
                      </a:r>
                    </a:p>
                  </a:txBody>
                  <a:tcPr marL="9525" marR="9525" marT="9525" anchor="b"/>
                </a:tc>
                <a:extLst>
                  <a:ext uri="{0D108BD9-81ED-4DB2-BD59-A6C34878D82A}">
                    <a16:rowId xmlns:a16="http://schemas.microsoft.com/office/drawing/2014/main" val="257582840"/>
                  </a:ext>
                </a:extLst>
              </a:tr>
            </a:tbl>
          </a:graphicData>
        </a:graphic>
      </p:graphicFrame>
    </p:spTree>
    <p:extLst>
      <p:ext uri="{BB962C8B-B14F-4D97-AF65-F5344CB8AC3E}">
        <p14:creationId xmlns:p14="http://schemas.microsoft.com/office/powerpoint/2010/main" val="55792686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369e9b99-12c1-4e15-aac8-3dd6f2f561a0">
      <Terms xmlns="http://schemas.microsoft.com/office/infopath/2007/PartnerControls"/>
    </lcf76f155ced4ddcb4097134ff3c332f>
    <TaxCatchAll xmlns="37fe56ab-308d-4734-b74b-a558c810fcbe"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0E12D76C76354740B7CBBF2665045396" ma:contentTypeVersion="16" ma:contentTypeDescription="Create a new document." ma:contentTypeScope="" ma:versionID="5b3fbb9b8859c26e375e2fbd8dc46564">
  <xsd:schema xmlns:xsd="http://www.w3.org/2001/XMLSchema" xmlns:xs="http://www.w3.org/2001/XMLSchema" xmlns:p="http://schemas.microsoft.com/office/2006/metadata/properties" xmlns:ns2="37fe56ab-308d-4734-b74b-a558c810fcbe" xmlns:ns3="369e9b99-12c1-4e15-aac8-3dd6f2f561a0" targetNamespace="http://schemas.microsoft.com/office/2006/metadata/properties" ma:root="true" ma:fieldsID="aa382c965f7b93e1f365364eb4d4d4f9" ns2:_="" ns3:_="">
    <xsd:import namespace="37fe56ab-308d-4734-b74b-a558c810fcbe"/>
    <xsd:import namespace="369e9b99-12c1-4e15-aac8-3dd6f2f561a0"/>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ObjectDetectorVersions" minOccurs="0"/>
                <xsd:element ref="ns3:MediaServiceGenerationTime" minOccurs="0"/>
                <xsd:element ref="ns3:MediaServiceEventHashCode" minOccurs="0"/>
                <xsd:element ref="ns3:MediaLengthInSeconds" minOccurs="0"/>
                <xsd:element ref="ns3:MediaServiceDateTaken" minOccurs="0"/>
                <xsd:element ref="ns3:lcf76f155ced4ddcb4097134ff3c332f" minOccurs="0"/>
                <xsd:element ref="ns2:TaxCatchAll" minOccurs="0"/>
                <xsd:element ref="ns3:MediaServiceOCR" minOccurs="0"/>
                <xsd:element ref="ns3:MediaServiceSearchProperties" minOccurs="0"/>
                <xsd:element ref="ns3:MediaServiceLocation"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7fe56ab-308d-4734-b74b-a558c810fcbe"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19" nillable="true" ma:displayName="Taxonomy Catch All Column" ma:hidden="true" ma:list="{041848ed-3784-454a-92c8-43fa528d5e0b}" ma:internalName="TaxCatchAll" ma:showField="CatchAllData" ma:web="37fe56ab-308d-4734-b74b-a558c810fcbe">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369e9b99-12c1-4e15-aac8-3dd6f2f561a0"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cb8c777a-c869-4013-8208-f2d218cb7a60"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Location" ma:index="22" nillable="true" ma:displayName="Location" ma:indexed="true" ma:internalName="MediaServiceLocation" ma:readOnly="true">
      <xsd:simpleType>
        <xsd:restriction base="dms:Text"/>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7DADF45-43DD-468A-9ED9-BDF7C9768297}">
  <ds:schemaRefs>
    <ds:schemaRef ds:uri="http://schemas.microsoft.com/office/2006/metadata/properties"/>
    <ds:schemaRef ds:uri="http://schemas.microsoft.com/office/infopath/2007/PartnerControls"/>
    <ds:schemaRef ds:uri="369e9b99-12c1-4e15-aac8-3dd6f2f561a0"/>
    <ds:schemaRef ds:uri="37fe56ab-308d-4734-b74b-a558c810fcbe"/>
  </ds:schemaRefs>
</ds:datastoreItem>
</file>

<file path=customXml/itemProps2.xml><?xml version="1.0" encoding="utf-8"?>
<ds:datastoreItem xmlns:ds="http://schemas.openxmlformats.org/officeDocument/2006/customXml" ds:itemID="{6230FB2F-8A24-46D8-9F13-B77ED0958122}">
  <ds:schemaRefs>
    <ds:schemaRef ds:uri="http://schemas.microsoft.com/sharepoint/v3/contenttype/forms"/>
  </ds:schemaRefs>
</ds:datastoreItem>
</file>

<file path=customXml/itemProps3.xml><?xml version="1.0" encoding="utf-8"?>
<ds:datastoreItem xmlns:ds="http://schemas.openxmlformats.org/officeDocument/2006/customXml" ds:itemID="{5C8B1031-826F-4CA3-92AD-69BBAA56E08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7fe56ab-308d-4734-b74b-a558c810fcbe"/>
    <ds:schemaRef ds:uri="369e9b99-12c1-4e15-aac8-3dd6f2f561a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25951</TotalTime>
  <Words>370</Words>
  <Application>Microsoft Office PowerPoint</Application>
  <PresentationFormat>Widescreen</PresentationFormat>
  <Paragraphs>73</Paragraphs>
  <Slides>11</Slides>
  <Notes>1</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Year 12 Psychology Transition Session</vt:lpstr>
      <vt:lpstr>Psychology is….</vt:lpstr>
      <vt:lpstr>Questions to discuss (5 minutes)</vt:lpstr>
      <vt:lpstr>What will you learn?</vt:lpstr>
      <vt:lpstr>PowerPoint Presentation</vt:lpstr>
      <vt:lpstr>Approaches: What might influence our behaviour? </vt:lpstr>
      <vt:lpstr>PowerPoint Presentation</vt:lpstr>
      <vt:lpstr>Task</vt:lpstr>
      <vt:lpstr>PowerPoint Presentation</vt:lpstr>
      <vt:lpstr>Independent Task</vt:lpstr>
      <vt:lpstr>Advice from Year 12 psychology students: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12 Psychology Transition Session</dc:title>
  <dc:creator>18DULSON</dc:creator>
  <cp:lastModifiedBy>18DULSON</cp:lastModifiedBy>
  <cp:revision>117</cp:revision>
  <dcterms:created xsi:type="dcterms:W3CDTF">2024-06-05T19:23:57Z</dcterms:created>
  <dcterms:modified xsi:type="dcterms:W3CDTF">2025-06-19T06:40:13Z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0x0101000E12D76C76354740B7CBBF2665045396</vt:lpwstr>
  </property>
  <property fmtid="{D5CDD505-2E9C-101B-9397-08002B2CF9AE}" pid="3" name="MediaServiceImageTags">
    <vt:lpwstr/>
  </property>
</Properties>
</file>