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148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1"/>
  </p:normalViewPr>
  <p:slideViewPr>
    <p:cSldViewPr snapToGrid="0">
      <p:cViewPr varScale="1">
        <p:scale>
          <a:sx n="88" d="100"/>
          <a:sy n="88" d="100"/>
        </p:scale>
        <p:origin x="184" y="6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DB652-5B77-CD23-6093-B41F0BBEC2E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F00C562-B915-00DF-22C5-53F14382AD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AA722D-F22D-D2C8-8431-A32E1DE57A67}"/>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5C511E72-6950-1632-DC2E-60A26C0D81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63801C-9256-EB88-6859-68B76FA7F175}"/>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1236255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FB2B9-BE6E-F755-4B4F-FC405568700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9EE7375-E05B-9BBF-7ACD-D88D687391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9A04D1F-F2A0-B999-2E75-B56C32CAB4BC}"/>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D5040AB8-9DA3-DBE2-7BDE-489F02E66C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CA9E4C-88D5-F444-385C-A30C0F417D40}"/>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2588037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8844-DB72-B3EB-1F41-DF443208716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58602C0-B641-47E5-95B4-A011DA63C3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AADD431-00B3-D591-B76E-D63A1151D778}"/>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D51F465C-FB40-8CAE-D2AA-AB81FBD9E8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205A7-A8F9-7110-697D-C060123B04AE}"/>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1802356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90AF7-1EEC-16B4-750E-F703FFAC707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69398A-A28D-0D65-7CEA-C3577E9A45C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A70B1F6-3305-0202-3B4E-D0D13EB7003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DC6FBB3-8E46-7D68-1055-7CF825D218D4}"/>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6" name="Footer Placeholder 5">
            <a:extLst>
              <a:ext uri="{FF2B5EF4-FFF2-40B4-BE49-F238E27FC236}">
                <a16:creationId xmlns:a16="http://schemas.microsoft.com/office/drawing/2014/main" id="{062FD5DF-804A-A71F-F3A6-D0C3979167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933173-494B-A4EC-B24E-ECD801B5FD5B}"/>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763762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529DE-7DEA-A291-3C3A-C325767DE21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AA43B11-2EFE-90D3-BABF-849B69D0D2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F79A7D2-EF9D-0DAC-D84F-E42A505E917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C191E5B-0860-64AF-7B18-81D7562474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86E7862-509F-C7BF-B57E-DF3AC1B7785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254361E-E933-C5FF-FD23-3926F1389C4C}"/>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8" name="Footer Placeholder 7">
            <a:extLst>
              <a:ext uri="{FF2B5EF4-FFF2-40B4-BE49-F238E27FC236}">
                <a16:creationId xmlns:a16="http://schemas.microsoft.com/office/drawing/2014/main" id="{CFCCFF8F-1447-616A-F90B-810BD41CABF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8EA115-F02E-3E34-0EC7-682B13E8F088}"/>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1951512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D45B0-49FD-16F8-338E-546D7A0591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72B5C47-66A1-AE36-E26A-83E76BFCB417}"/>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4" name="Footer Placeholder 3">
            <a:extLst>
              <a:ext uri="{FF2B5EF4-FFF2-40B4-BE49-F238E27FC236}">
                <a16:creationId xmlns:a16="http://schemas.microsoft.com/office/drawing/2014/main" id="{90E3C2B2-F53E-AF89-72A0-2F6834319A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B62820B-B2AD-9454-09AA-833520403F93}"/>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3431337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D1AE1A-A0DD-7B7D-5716-9640EC1559B0}"/>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3" name="Footer Placeholder 2">
            <a:extLst>
              <a:ext uri="{FF2B5EF4-FFF2-40B4-BE49-F238E27FC236}">
                <a16:creationId xmlns:a16="http://schemas.microsoft.com/office/drawing/2014/main" id="{B241003D-3314-4826-124C-9F09C67B0B5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248105-801E-D05D-BEF2-ABD7535A9EA1}"/>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2803019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ACDE-9486-0E07-B423-C1BF2E7052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60CFB5D-0188-B159-44AE-E21CB3B38E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E58E6CE-F325-D0C8-2C85-9CDDEE527D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BD414ED-02FD-F8DB-45E5-4D0671CF4584}"/>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6" name="Footer Placeholder 5">
            <a:extLst>
              <a:ext uri="{FF2B5EF4-FFF2-40B4-BE49-F238E27FC236}">
                <a16:creationId xmlns:a16="http://schemas.microsoft.com/office/drawing/2014/main" id="{17BB24CB-A5F9-07AD-CAAC-F3E0CF571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B42B7F-C890-E9CD-314D-814A03FFBED0}"/>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37050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AE4D1-ADE1-43EA-9559-B73FCD68271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9E980AA-82D5-7799-E4C5-7D9299AA69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F4AA99-537D-DD19-6B8E-6C0DAC383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939ED8-3BBB-A643-3BD1-0F1017978AED}"/>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6" name="Footer Placeholder 5">
            <a:extLst>
              <a:ext uri="{FF2B5EF4-FFF2-40B4-BE49-F238E27FC236}">
                <a16:creationId xmlns:a16="http://schemas.microsoft.com/office/drawing/2014/main" id="{D0FF3135-6653-2CD3-29F0-2A8E293AA7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7A0F77-E19A-51A8-CB9F-7FCB70271AF0}"/>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3559504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7B357-6D99-D5E2-DBEF-15E838FC0E3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FE58F50-0ACA-96A0-F5EF-E6B6274961B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A47980-8D62-4711-CC5B-FAD89F8DD4DB}"/>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FC744743-EECA-0CD6-AA4F-967108E754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0C945F-E2B0-CD35-7379-8FD5DD3E2CE0}"/>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2581765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A3284A-08A2-DB2E-E3FD-33D379C573E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7C4590E-E06D-BE96-8A8D-C9C1D4C7EE3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29512D-254C-2398-32AD-6162F397C342}"/>
              </a:ext>
            </a:extLst>
          </p:cNvPr>
          <p:cNvSpPr>
            <a:spLocks noGrp="1"/>
          </p:cNvSpPr>
          <p:nvPr>
            <p:ph type="dt" sz="half" idx="10"/>
          </p:nvPr>
        </p:nvSpPr>
        <p:spPr/>
        <p:txBody>
          <a:body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E35708FB-90AE-70F0-B24F-EFFE2749F5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DF5B20-0A6F-3AE1-6333-AFA4808AE831}"/>
              </a:ext>
            </a:extLst>
          </p:cNvPr>
          <p:cNvSpPr>
            <a:spLocks noGrp="1"/>
          </p:cNvSpPr>
          <p:nvPr>
            <p:ph type="sldNum" sz="quarter" idx="12"/>
          </p:nvPr>
        </p:nvSpPr>
        <p:spPr/>
        <p:txBody>
          <a:bodyPr/>
          <a:lstStyle/>
          <a:p>
            <a:fld id="{2D90B729-1DD5-234D-AA67-A583CE2E21C5}" type="slidenum">
              <a:rPr lang="en-US" smtClean="0"/>
              <a:t>‹#›</a:t>
            </a:fld>
            <a:endParaRPr lang="en-US"/>
          </a:p>
        </p:txBody>
      </p:sp>
    </p:spTree>
    <p:extLst>
      <p:ext uri="{BB962C8B-B14F-4D97-AF65-F5344CB8AC3E}">
        <p14:creationId xmlns:p14="http://schemas.microsoft.com/office/powerpoint/2010/main" val="661073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249DBB-C197-5765-9E46-E081378EA7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7962A32-0D6B-74EA-42E9-CA47003E00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F03E80-B283-FB52-719D-4479CEDFCB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3062BD-3B43-1D41-938D-2177CCCD6A02}" type="datetimeFigureOut">
              <a:rPr lang="en-US" smtClean="0"/>
              <a:t>6/15/25</a:t>
            </a:fld>
            <a:endParaRPr lang="en-US"/>
          </a:p>
        </p:txBody>
      </p:sp>
      <p:sp>
        <p:nvSpPr>
          <p:cNvPr id="5" name="Footer Placeholder 4">
            <a:extLst>
              <a:ext uri="{FF2B5EF4-FFF2-40B4-BE49-F238E27FC236}">
                <a16:creationId xmlns:a16="http://schemas.microsoft.com/office/drawing/2014/main" id="{BC6C7679-A9A4-684B-F12D-1178D8DA77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931CE83-D4C7-5916-FE99-7864AF92D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D90B729-1DD5-234D-AA67-A583CE2E21C5}" type="slidenum">
              <a:rPr lang="en-US" smtClean="0"/>
              <a:t>‹#›</a:t>
            </a:fld>
            <a:endParaRPr lang="en-US"/>
          </a:p>
        </p:txBody>
      </p:sp>
    </p:spTree>
    <p:extLst>
      <p:ext uri="{BB962C8B-B14F-4D97-AF65-F5344CB8AC3E}">
        <p14:creationId xmlns:p14="http://schemas.microsoft.com/office/powerpoint/2010/main" val="2376572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30B00C8-7BFE-3F4B-9471-EFD358F11DE1}"/>
              </a:ext>
            </a:extLst>
          </p:cNvPr>
          <p:cNvSpPr/>
          <p:nvPr/>
        </p:nvSpPr>
        <p:spPr>
          <a:xfrm>
            <a:off x="0" y="6239435"/>
            <a:ext cx="12192000" cy="618565"/>
          </a:xfrm>
          <a:prstGeom prst="rect">
            <a:avLst/>
          </a:prstGeom>
          <a:solidFill>
            <a:srgbClr val="A79A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6D29717F-66CB-2AA1-B399-BFFDD8A56B07}"/>
              </a:ext>
            </a:extLst>
          </p:cNvPr>
          <p:cNvSpPr/>
          <p:nvPr/>
        </p:nvSpPr>
        <p:spPr>
          <a:xfrm>
            <a:off x="838201" y="318003"/>
            <a:ext cx="10515600" cy="889132"/>
          </a:xfrm>
          <a:prstGeom prst="rect">
            <a:avLst/>
          </a:prstGeom>
          <a:solidFill>
            <a:schemeClr val="accent4">
              <a:lumMod val="20000"/>
              <a:lumOff val="80000"/>
            </a:schemeClr>
          </a:soli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189" marR="0" lvl="1" indent="0" algn="ctr" defTabSz="914377" rtl="0" eaLnBrk="1" fontAlgn="auto" latinLnBrk="0" hangingPunct="1">
              <a:lnSpc>
                <a:spcPct val="100000"/>
              </a:lnSpc>
              <a:spcBef>
                <a:spcPts val="0"/>
              </a:spcBef>
              <a:spcAft>
                <a:spcPts val="0"/>
              </a:spcAft>
              <a:buClrTx/>
              <a:buSzTx/>
              <a:buFontTx/>
              <a:buNone/>
              <a:tabLst/>
              <a:defRPr/>
            </a:pPr>
            <a:r>
              <a:rPr lang="en-US" sz="3000" b="1" dirty="0">
                <a:solidFill>
                  <a:prstClr val="black"/>
                </a:solidFill>
                <a:latin typeface="Calibri" panose="020F0502020204030204"/>
              </a:rPr>
              <a:t>Victimology </a:t>
            </a:r>
            <a:r>
              <a:rPr kumimoji="0" lang="en-US" sz="3000" b="1"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13" name="Freeform: Shape 12">
            <a:extLst>
              <a:ext uri="{FF2B5EF4-FFF2-40B4-BE49-F238E27FC236}">
                <a16:creationId xmlns:a16="http://schemas.microsoft.com/office/drawing/2014/main" id="{9C9682B3-5298-7738-C0C2-6923FFD6C37B}"/>
              </a:ext>
            </a:extLst>
          </p:cNvPr>
          <p:cNvSpPr/>
          <p:nvPr/>
        </p:nvSpPr>
        <p:spPr>
          <a:xfrm>
            <a:off x="4529957" y="6239435"/>
            <a:ext cx="7662043" cy="618565"/>
          </a:xfrm>
          <a:custGeom>
            <a:avLst/>
            <a:gdLst>
              <a:gd name="connsiteX0" fmla="*/ 223964 w 7662043"/>
              <a:gd name="connsiteY0" fmla="*/ 0 h 618565"/>
              <a:gd name="connsiteX1" fmla="*/ 2764222 w 7662043"/>
              <a:gd name="connsiteY1" fmla="*/ 0 h 618565"/>
              <a:gd name="connsiteX2" fmla="*/ 7325711 w 7662043"/>
              <a:gd name="connsiteY2" fmla="*/ 0 h 618565"/>
              <a:gd name="connsiteX3" fmla="*/ 7662043 w 7662043"/>
              <a:gd name="connsiteY3" fmla="*/ 0 h 618565"/>
              <a:gd name="connsiteX4" fmla="*/ 7662043 w 7662043"/>
              <a:gd name="connsiteY4" fmla="*/ 618565 h 618565"/>
              <a:gd name="connsiteX5" fmla="*/ 7101747 w 7662043"/>
              <a:gd name="connsiteY5" fmla="*/ 618565 h 618565"/>
              <a:gd name="connsiteX6" fmla="*/ 2764222 w 7662043"/>
              <a:gd name="connsiteY6" fmla="*/ 618565 h 618565"/>
              <a:gd name="connsiteX7" fmla="*/ 0 w 7662043"/>
              <a:gd name="connsiteY7" fmla="*/ 618565 h 61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2043" h="618565">
                <a:moveTo>
                  <a:pt x="223964" y="0"/>
                </a:moveTo>
                <a:lnTo>
                  <a:pt x="2764222" y="0"/>
                </a:lnTo>
                <a:lnTo>
                  <a:pt x="7325711" y="0"/>
                </a:lnTo>
                <a:lnTo>
                  <a:pt x="7662043" y="0"/>
                </a:lnTo>
                <a:lnTo>
                  <a:pt x="7662043" y="618565"/>
                </a:lnTo>
                <a:lnTo>
                  <a:pt x="7101747" y="618565"/>
                </a:lnTo>
                <a:lnTo>
                  <a:pt x="2764222" y="618565"/>
                </a:lnTo>
                <a:lnTo>
                  <a:pt x="0" y="618565"/>
                </a:lnTo>
                <a:close/>
              </a:path>
            </a:pathLst>
          </a:custGeom>
          <a:solidFill>
            <a:srgbClr val="AFABA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19CF400E-3A14-BC27-21A9-F49343F4602B}"/>
              </a:ext>
            </a:extLst>
          </p:cNvPr>
          <p:cNvSpPr txBox="1"/>
          <p:nvPr/>
        </p:nvSpPr>
        <p:spPr>
          <a:xfrm>
            <a:off x="263348" y="6296922"/>
            <a:ext cx="3339070" cy="503590"/>
          </a:xfrm>
          <a:prstGeom prst="rect">
            <a:avLst/>
          </a:prstGeom>
          <a:noFill/>
        </p:spPr>
        <p:txBody>
          <a:bodyPr wrap="square" lIns="108000" tIns="36000" rIns="108000" bIns="36000" rtlCol="0"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Bebas Neue" panose="020B0606020202050201" pitchFamily="34" charset="0"/>
                <a:ea typeface="+mn-ea"/>
                <a:cs typeface="+mn-cs"/>
              </a:rPr>
              <a:t>TUTOR2U.NET/SOCIOLOGY</a:t>
            </a:r>
          </a:p>
        </p:txBody>
      </p:sp>
      <p:sp>
        <p:nvSpPr>
          <p:cNvPr id="3" name="TextBox 2">
            <a:extLst>
              <a:ext uri="{FF2B5EF4-FFF2-40B4-BE49-F238E27FC236}">
                <a16:creationId xmlns:a16="http://schemas.microsoft.com/office/drawing/2014/main" id="{BFA47C61-FEFD-238D-0BA2-9C41DBE60978}"/>
              </a:ext>
            </a:extLst>
          </p:cNvPr>
          <p:cNvSpPr txBox="1"/>
          <p:nvPr/>
        </p:nvSpPr>
        <p:spPr>
          <a:xfrm>
            <a:off x="7015149" y="1414961"/>
            <a:ext cx="4338652" cy="4524315"/>
          </a:xfrm>
          <a:prstGeom prst="rect">
            <a:avLst/>
          </a:prstGeom>
          <a:noFill/>
          <a:ln>
            <a:solidFill>
              <a:srgbClr val="7030A0"/>
            </a:solidFill>
          </a:ln>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Read the extract to the left. Outline what the following approaches might suggest about why the person has become a victim of crime </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alibri" panose="020F0502020204030204"/>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Positivist victimology </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2400" b="1" dirty="0">
              <a:solidFill>
                <a:prstClr val="black"/>
              </a:solidFill>
              <a:latin typeface="Calibri" panose="020F0502020204030204"/>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Critical victimology </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sz="2400" b="1" dirty="0">
              <a:solidFill>
                <a:prstClr val="black"/>
              </a:solidFill>
              <a:latin typeface="Calibri" panose="020F0502020204030204"/>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algn="r">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10 minutes</a:t>
            </a:r>
          </a:p>
        </p:txBody>
      </p:sp>
      <p:sp>
        <p:nvSpPr>
          <p:cNvPr id="4" name="Rectangle: Rounded Corners 3">
            <a:extLst>
              <a:ext uri="{FF2B5EF4-FFF2-40B4-BE49-F238E27FC236}">
                <a16:creationId xmlns:a16="http://schemas.microsoft.com/office/drawing/2014/main" id="{85BD910F-EAD9-8264-B066-F8858A100561}"/>
              </a:ext>
            </a:extLst>
          </p:cNvPr>
          <p:cNvSpPr/>
          <p:nvPr/>
        </p:nvSpPr>
        <p:spPr>
          <a:xfrm>
            <a:off x="595087" y="1414961"/>
            <a:ext cx="6023428" cy="4385388"/>
          </a:xfrm>
          <a:prstGeom prst="roundRect">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r>
              <a:rPr lang="en-GB" dirty="0"/>
              <a:t>Mariam was walking home after working a late shift in a restaurant when she was verbally assaulted and robbed by two males. It was a route she had walked many times before, being unable to afford the taxi fare home. She was walking through an area that was dimly lit and showed signs of neglect.  Mariam was speaking on her iPhone at the time of the attack and alerted her brother, who she was speaking to, that she was feeling scared as the men approached. She described the men as being in their late teens to early twenties, dressed casually in hoodies. Both men were described as tall and quite muscular. After the attack, Mariam’s brother came to escort her home where she contacted the police.   </a:t>
            </a:r>
          </a:p>
        </p:txBody>
      </p:sp>
    </p:spTree>
    <p:extLst>
      <p:ext uri="{BB962C8B-B14F-4D97-AF65-F5344CB8AC3E}">
        <p14:creationId xmlns:p14="http://schemas.microsoft.com/office/powerpoint/2010/main" val="775499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02D9BD8A-65FB-4EB6-9419-E38402986157}"/>
</file>

<file path=customXml/itemProps2.xml><?xml version="1.0" encoding="utf-8"?>
<ds:datastoreItem xmlns:ds="http://schemas.openxmlformats.org/officeDocument/2006/customXml" ds:itemID="{002A4C1D-C7AA-4717-8C6D-111781CD18B4}"/>
</file>

<file path=customXml/itemProps3.xml><?xml version="1.0" encoding="utf-8"?>
<ds:datastoreItem xmlns:ds="http://schemas.openxmlformats.org/officeDocument/2006/customXml" ds:itemID="{2FCA490D-21CC-4949-9B64-2F489E59B983}"/>
</file>

<file path=docProps/app.xml><?xml version="1.0" encoding="utf-8"?>
<Properties xmlns="http://schemas.openxmlformats.org/officeDocument/2006/extended-properties" xmlns:vt="http://schemas.openxmlformats.org/officeDocument/2006/docPropsVTypes">
  <TotalTime>0</TotalTime>
  <Words>174</Words>
  <Application>Microsoft Macintosh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Bebas Neue</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Susan Isaac</dc:creator>
  <cp:lastModifiedBy>Susan Isaac</cp:lastModifiedBy>
  <cp:revision>1</cp:revision>
  <dcterms:created xsi:type="dcterms:W3CDTF">2025-06-15T19:08:00Z</dcterms:created>
  <dcterms:modified xsi:type="dcterms:W3CDTF">2025-06-15T19:08:53Z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