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5.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6" r:id="rId4"/>
  </p:sldMasterIdLst>
  <p:notesMasterIdLst>
    <p:notesMasterId r:id="rId30"/>
  </p:notesMasterIdLst>
  <p:handoutMasterIdLst>
    <p:handoutMasterId r:id="rId31"/>
  </p:handoutMasterIdLst>
  <p:sldIdLst>
    <p:sldId id="499" r:id="rId5"/>
    <p:sldId id="500" r:id="rId6"/>
    <p:sldId id="530" r:id="rId7"/>
    <p:sldId id="513" r:id="rId8"/>
    <p:sldId id="540" r:id="rId9"/>
    <p:sldId id="541" r:id="rId10"/>
    <p:sldId id="485" r:id="rId11"/>
    <p:sldId id="518" r:id="rId12"/>
    <p:sldId id="516" r:id="rId13"/>
    <p:sldId id="521" r:id="rId14"/>
    <p:sldId id="527" r:id="rId15"/>
    <p:sldId id="529" r:id="rId16"/>
    <p:sldId id="519" r:id="rId17"/>
    <p:sldId id="510" r:id="rId18"/>
    <p:sldId id="547" r:id="rId19"/>
    <p:sldId id="533" r:id="rId20"/>
    <p:sldId id="534" r:id="rId21"/>
    <p:sldId id="537" r:id="rId22"/>
    <p:sldId id="538" r:id="rId23"/>
    <p:sldId id="535" r:id="rId24"/>
    <p:sldId id="536" r:id="rId25"/>
    <p:sldId id="545" r:id="rId26"/>
    <p:sldId id="546" r:id="rId27"/>
    <p:sldId id="548" r:id="rId28"/>
    <p:sldId id="447" r:id="rId29"/>
  </p:sldIdLst>
  <p:sldSz cx="9144000" cy="6858000" type="screen4x3"/>
  <p:notesSz cx="6858000" cy="9674225"/>
  <p:custDataLst>
    <p:tags r:id="rId32"/>
  </p:custDataLst>
  <p:defaultTextStyle>
    <a:defPPr>
      <a:defRPr lang="en-GB"/>
    </a:defPPr>
    <a:lvl1pPr algn="l" rtl="0" fontAlgn="base">
      <a:spcBef>
        <a:spcPct val="0"/>
      </a:spcBef>
      <a:spcAft>
        <a:spcPct val="0"/>
      </a:spcAft>
      <a:defRPr sz="2000" kern="1200">
        <a:solidFill>
          <a:schemeClr val="tx1"/>
        </a:solidFill>
        <a:latin typeface="Times New Roman" pitchFamily="18" charset="0"/>
        <a:ea typeface="+mn-ea"/>
        <a:cs typeface="+mn-cs"/>
      </a:defRPr>
    </a:lvl1pPr>
    <a:lvl2pPr marL="457200" algn="l" rtl="0" fontAlgn="base">
      <a:spcBef>
        <a:spcPct val="0"/>
      </a:spcBef>
      <a:spcAft>
        <a:spcPct val="0"/>
      </a:spcAft>
      <a:defRPr sz="2000" kern="1200">
        <a:solidFill>
          <a:schemeClr val="tx1"/>
        </a:solidFill>
        <a:latin typeface="Times New Roman" pitchFamily="18" charset="0"/>
        <a:ea typeface="+mn-ea"/>
        <a:cs typeface="+mn-cs"/>
      </a:defRPr>
    </a:lvl2pPr>
    <a:lvl3pPr marL="914400" algn="l" rtl="0" fontAlgn="base">
      <a:spcBef>
        <a:spcPct val="0"/>
      </a:spcBef>
      <a:spcAft>
        <a:spcPct val="0"/>
      </a:spcAft>
      <a:defRPr sz="2000" kern="1200">
        <a:solidFill>
          <a:schemeClr val="tx1"/>
        </a:solidFill>
        <a:latin typeface="Times New Roman" pitchFamily="18" charset="0"/>
        <a:ea typeface="+mn-ea"/>
        <a:cs typeface="+mn-cs"/>
      </a:defRPr>
    </a:lvl3pPr>
    <a:lvl4pPr marL="1371600" algn="l" rtl="0" fontAlgn="base">
      <a:spcBef>
        <a:spcPct val="0"/>
      </a:spcBef>
      <a:spcAft>
        <a:spcPct val="0"/>
      </a:spcAft>
      <a:defRPr sz="2000" kern="1200">
        <a:solidFill>
          <a:schemeClr val="tx1"/>
        </a:solidFill>
        <a:latin typeface="Times New Roman" pitchFamily="18" charset="0"/>
        <a:ea typeface="+mn-ea"/>
        <a:cs typeface="+mn-cs"/>
      </a:defRPr>
    </a:lvl4pPr>
    <a:lvl5pPr marL="1828800" algn="l" rtl="0" fontAlgn="base">
      <a:spcBef>
        <a:spcPct val="0"/>
      </a:spcBef>
      <a:spcAft>
        <a:spcPct val="0"/>
      </a:spcAft>
      <a:defRPr sz="2000" kern="1200">
        <a:solidFill>
          <a:schemeClr val="tx1"/>
        </a:solidFill>
        <a:latin typeface="Times New Roman" pitchFamily="18" charset="0"/>
        <a:ea typeface="+mn-ea"/>
        <a:cs typeface="+mn-cs"/>
      </a:defRPr>
    </a:lvl5pPr>
    <a:lvl6pPr marL="2286000" algn="l" defTabSz="914400" rtl="0" eaLnBrk="1" latinLnBrk="0" hangingPunct="1">
      <a:defRPr sz="2000" kern="1200">
        <a:solidFill>
          <a:schemeClr val="tx1"/>
        </a:solidFill>
        <a:latin typeface="Times New Roman" pitchFamily="18" charset="0"/>
        <a:ea typeface="+mn-ea"/>
        <a:cs typeface="+mn-cs"/>
      </a:defRPr>
    </a:lvl6pPr>
    <a:lvl7pPr marL="2743200" algn="l" defTabSz="914400" rtl="0" eaLnBrk="1" latinLnBrk="0" hangingPunct="1">
      <a:defRPr sz="2000" kern="1200">
        <a:solidFill>
          <a:schemeClr val="tx1"/>
        </a:solidFill>
        <a:latin typeface="Times New Roman" pitchFamily="18" charset="0"/>
        <a:ea typeface="+mn-ea"/>
        <a:cs typeface="+mn-cs"/>
      </a:defRPr>
    </a:lvl7pPr>
    <a:lvl8pPr marL="3200400" algn="l" defTabSz="914400" rtl="0" eaLnBrk="1" latinLnBrk="0" hangingPunct="1">
      <a:defRPr sz="2000" kern="1200">
        <a:solidFill>
          <a:schemeClr val="tx1"/>
        </a:solidFill>
        <a:latin typeface="Times New Roman" pitchFamily="18" charset="0"/>
        <a:ea typeface="+mn-ea"/>
        <a:cs typeface="+mn-cs"/>
      </a:defRPr>
    </a:lvl8pPr>
    <a:lvl9pPr marL="3657600" algn="l" defTabSz="914400" rtl="0" eaLnBrk="1" latinLnBrk="0" hangingPunct="1">
      <a:defRPr sz="20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000066"/>
    <a:srgbClr val="66FFFF"/>
    <a:srgbClr val="FFFF00"/>
    <a:srgbClr val="990033"/>
    <a:srgbClr val="B2B2B2"/>
    <a:srgbClr val="F8F8F8"/>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63" autoAdjust="0"/>
    <p:restoredTop sz="86414" autoAdjust="0"/>
  </p:normalViewPr>
  <p:slideViewPr>
    <p:cSldViewPr snapToGrid="0">
      <p:cViewPr varScale="1">
        <p:scale>
          <a:sx n="53" d="100"/>
          <a:sy n="53" d="100"/>
        </p:scale>
        <p:origin x="54" y="8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hdr" sz="quarter"/>
          </p:nvPr>
        </p:nvSpPr>
        <p:spPr bwMode="auto">
          <a:xfrm>
            <a:off x="0" y="0"/>
            <a:ext cx="297021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ltLang="en-US" dirty="0"/>
          </a:p>
        </p:txBody>
      </p:sp>
      <p:sp>
        <p:nvSpPr>
          <p:cNvPr id="74755" name="Rectangle 3"/>
          <p:cNvSpPr>
            <a:spLocks noGrp="1" noChangeArrowheads="1"/>
          </p:cNvSpPr>
          <p:nvPr>
            <p:ph type="dt" sz="quarter" idx="1"/>
          </p:nvPr>
        </p:nvSpPr>
        <p:spPr bwMode="auto">
          <a:xfrm>
            <a:off x="3884613" y="0"/>
            <a:ext cx="2970212"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ltLang="en-US" dirty="0"/>
          </a:p>
        </p:txBody>
      </p:sp>
      <p:sp>
        <p:nvSpPr>
          <p:cNvPr id="74756" name="Rectangle 4"/>
          <p:cNvSpPr>
            <a:spLocks noGrp="1" noChangeArrowheads="1"/>
          </p:cNvSpPr>
          <p:nvPr>
            <p:ph type="ftr" sz="quarter" idx="2"/>
          </p:nvPr>
        </p:nvSpPr>
        <p:spPr bwMode="auto">
          <a:xfrm>
            <a:off x="0" y="9263063"/>
            <a:ext cx="2970213"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ltLang="en-US" dirty="0"/>
          </a:p>
        </p:txBody>
      </p:sp>
      <p:sp>
        <p:nvSpPr>
          <p:cNvPr id="74757" name="Rectangle 5"/>
          <p:cNvSpPr>
            <a:spLocks noGrp="1" noChangeArrowheads="1"/>
          </p:cNvSpPr>
          <p:nvPr>
            <p:ph type="sldNum" sz="quarter" idx="3"/>
          </p:nvPr>
        </p:nvSpPr>
        <p:spPr bwMode="auto">
          <a:xfrm>
            <a:off x="3884613" y="9263063"/>
            <a:ext cx="2970212"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DA441072-0C79-4BB2-A0C2-035B2933DEB8}" type="slidenum">
              <a:rPr lang="en-GB" altLang="en-US"/>
              <a:pPr>
                <a:defRPr/>
              </a:pPr>
              <a:t>‹#›</a:t>
            </a:fld>
            <a:endParaRPr lang="en-GB" altLang="en-US" dirty="0"/>
          </a:p>
        </p:txBody>
      </p:sp>
    </p:spTree>
    <p:extLst>
      <p:ext uri="{BB962C8B-B14F-4D97-AF65-F5344CB8AC3E}">
        <p14:creationId xmlns:p14="http://schemas.microsoft.com/office/powerpoint/2010/main" val="19262732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84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84188"/>
          </a:xfrm>
          <a:prstGeom prst="rect">
            <a:avLst/>
          </a:prstGeom>
        </p:spPr>
        <p:txBody>
          <a:bodyPr vert="horz" lIns="91440" tIns="45720" rIns="91440" bIns="45720" rtlCol="0"/>
          <a:lstStyle>
            <a:lvl1pPr algn="r">
              <a:defRPr sz="1200"/>
            </a:lvl1pPr>
          </a:lstStyle>
          <a:p>
            <a:fld id="{3464A41C-3138-437B-888D-4BEB2F67CCB9}" type="datetimeFigureOut">
              <a:rPr lang="en-GB" smtClean="0"/>
              <a:t>13/06/2025</a:t>
            </a:fld>
            <a:endParaRPr lang="en-GB"/>
          </a:p>
        </p:txBody>
      </p:sp>
      <p:sp>
        <p:nvSpPr>
          <p:cNvPr id="4" name="Slide Image Placeholder 3"/>
          <p:cNvSpPr>
            <a:spLocks noGrp="1" noRot="1" noChangeAspect="1"/>
          </p:cNvSpPr>
          <p:nvPr>
            <p:ph type="sldImg" idx="2"/>
          </p:nvPr>
        </p:nvSpPr>
        <p:spPr>
          <a:xfrm>
            <a:off x="1011238" y="725488"/>
            <a:ext cx="4835525" cy="36274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595813"/>
            <a:ext cx="5486400" cy="43529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88450"/>
            <a:ext cx="2971800" cy="4841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188450"/>
            <a:ext cx="2971800" cy="484188"/>
          </a:xfrm>
          <a:prstGeom prst="rect">
            <a:avLst/>
          </a:prstGeom>
        </p:spPr>
        <p:txBody>
          <a:bodyPr vert="horz" lIns="91440" tIns="45720" rIns="91440" bIns="45720" rtlCol="0" anchor="b"/>
          <a:lstStyle>
            <a:lvl1pPr algn="r">
              <a:defRPr sz="1200"/>
            </a:lvl1pPr>
          </a:lstStyle>
          <a:p>
            <a:fld id="{720EBAFB-B801-4421-9218-29E45CCF0F66}" type="slidenum">
              <a:rPr lang="en-GB" smtClean="0"/>
              <a:t>‹#›</a:t>
            </a:fld>
            <a:endParaRPr lang="en-GB"/>
          </a:p>
        </p:txBody>
      </p:sp>
    </p:spTree>
    <p:extLst>
      <p:ext uri="{BB962C8B-B14F-4D97-AF65-F5344CB8AC3E}">
        <p14:creationId xmlns:p14="http://schemas.microsoft.com/office/powerpoint/2010/main" val="214553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a:t>
            </a:fld>
            <a:endParaRPr lang="en-GB"/>
          </a:p>
        </p:txBody>
      </p:sp>
    </p:spTree>
    <p:extLst>
      <p:ext uri="{BB962C8B-B14F-4D97-AF65-F5344CB8AC3E}">
        <p14:creationId xmlns:p14="http://schemas.microsoft.com/office/powerpoint/2010/main" val="924691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2</a:t>
            </a:fld>
            <a:endParaRPr lang="en-GB"/>
          </a:p>
        </p:txBody>
      </p:sp>
    </p:spTree>
    <p:extLst>
      <p:ext uri="{BB962C8B-B14F-4D97-AF65-F5344CB8AC3E}">
        <p14:creationId xmlns:p14="http://schemas.microsoft.com/office/powerpoint/2010/main" val="39962006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3</a:t>
            </a:fld>
            <a:endParaRPr lang="en-GB"/>
          </a:p>
        </p:txBody>
      </p:sp>
    </p:spTree>
    <p:extLst>
      <p:ext uri="{BB962C8B-B14F-4D97-AF65-F5344CB8AC3E}">
        <p14:creationId xmlns:p14="http://schemas.microsoft.com/office/powerpoint/2010/main" val="3418641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4</a:t>
            </a:fld>
            <a:endParaRPr lang="en-GB"/>
          </a:p>
        </p:txBody>
      </p:sp>
    </p:spTree>
    <p:extLst>
      <p:ext uri="{BB962C8B-B14F-4D97-AF65-F5344CB8AC3E}">
        <p14:creationId xmlns:p14="http://schemas.microsoft.com/office/powerpoint/2010/main" val="4250266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5</a:t>
            </a:fld>
            <a:endParaRPr lang="en-GB"/>
          </a:p>
        </p:txBody>
      </p:sp>
    </p:spTree>
    <p:extLst>
      <p:ext uri="{BB962C8B-B14F-4D97-AF65-F5344CB8AC3E}">
        <p14:creationId xmlns:p14="http://schemas.microsoft.com/office/powerpoint/2010/main" val="3689599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6</a:t>
            </a:fld>
            <a:endParaRPr lang="en-GB"/>
          </a:p>
        </p:txBody>
      </p:sp>
    </p:spTree>
    <p:extLst>
      <p:ext uri="{BB962C8B-B14F-4D97-AF65-F5344CB8AC3E}">
        <p14:creationId xmlns:p14="http://schemas.microsoft.com/office/powerpoint/2010/main" val="1002059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7</a:t>
            </a:fld>
            <a:endParaRPr lang="en-GB"/>
          </a:p>
        </p:txBody>
      </p:sp>
    </p:spTree>
    <p:extLst>
      <p:ext uri="{BB962C8B-B14F-4D97-AF65-F5344CB8AC3E}">
        <p14:creationId xmlns:p14="http://schemas.microsoft.com/office/powerpoint/2010/main" val="36538240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8</a:t>
            </a:fld>
            <a:endParaRPr lang="en-GB"/>
          </a:p>
        </p:txBody>
      </p:sp>
    </p:spTree>
    <p:extLst>
      <p:ext uri="{BB962C8B-B14F-4D97-AF65-F5344CB8AC3E}">
        <p14:creationId xmlns:p14="http://schemas.microsoft.com/office/powerpoint/2010/main" val="2579491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9</a:t>
            </a:fld>
            <a:endParaRPr lang="en-GB"/>
          </a:p>
        </p:txBody>
      </p:sp>
    </p:spTree>
    <p:extLst>
      <p:ext uri="{BB962C8B-B14F-4D97-AF65-F5344CB8AC3E}">
        <p14:creationId xmlns:p14="http://schemas.microsoft.com/office/powerpoint/2010/main" val="40493925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10</a:t>
            </a:fld>
            <a:endParaRPr lang="en-GB"/>
          </a:p>
        </p:txBody>
      </p:sp>
    </p:spTree>
    <p:extLst>
      <p:ext uri="{BB962C8B-B14F-4D97-AF65-F5344CB8AC3E}">
        <p14:creationId xmlns:p14="http://schemas.microsoft.com/office/powerpoint/2010/main" val="21641889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11</a:t>
            </a:fld>
            <a:endParaRPr lang="en-GB"/>
          </a:p>
        </p:txBody>
      </p:sp>
    </p:spTree>
    <p:extLst>
      <p:ext uri="{BB962C8B-B14F-4D97-AF65-F5344CB8AC3E}">
        <p14:creationId xmlns:p14="http://schemas.microsoft.com/office/powerpoint/2010/main" val="35980822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12</a:t>
            </a:fld>
            <a:endParaRPr lang="en-GB"/>
          </a:p>
        </p:txBody>
      </p:sp>
    </p:spTree>
    <p:extLst>
      <p:ext uri="{BB962C8B-B14F-4D97-AF65-F5344CB8AC3E}">
        <p14:creationId xmlns:p14="http://schemas.microsoft.com/office/powerpoint/2010/main" val="3025635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13</a:t>
            </a:fld>
            <a:endParaRPr lang="en-GB"/>
          </a:p>
        </p:txBody>
      </p:sp>
    </p:spTree>
    <p:extLst>
      <p:ext uri="{BB962C8B-B14F-4D97-AF65-F5344CB8AC3E}">
        <p14:creationId xmlns:p14="http://schemas.microsoft.com/office/powerpoint/2010/main" val="24745292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14</a:t>
            </a:fld>
            <a:endParaRPr lang="en-GB"/>
          </a:p>
        </p:txBody>
      </p:sp>
    </p:spTree>
    <p:extLst>
      <p:ext uri="{BB962C8B-B14F-4D97-AF65-F5344CB8AC3E}">
        <p14:creationId xmlns:p14="http://schemas.microsoft.com/office/powerpoint/2010/main" val="1033027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16</a:t>
            </a:fld>
            <a:endParaRPr lang="en-GB"/>
          </a:p>
        </p:txBody>
      </p:sp>
    </p:spTree>
    <p:extLst>
      <p:ext uri="{BB962C8B-B14F-4D97-AF65-F5344CB8AC3E}">
        <p14:creationId xmlns:p14="http://schemas.microsoft.com/office/powerpoint/2010/main" val="18180949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17</a:t>
            </a:fld>
            <a:endParaRPr lang="en-GB"/>
          </a:p>
        </p:txBody>
      </p:sp>
    </p:spTree>
    <p:extLst>
      <p:ext uri="{BB962C8B-B14F-4D97-AF65-F5344CB8AC3E}">
        <p14:creationId xmlns:p14="http://schemas.microsoft.com/office/powerpoint/2010/main" val="21802765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18</a:t>
            </a:fld>
            <a:endParaRPr lang="en-GB"/>
          </a:p>
        </p:txBody>
      </p:sp>
    </p:spTree>
    <p:extLst>
      <p:ext uri="{BB962C8B-B14F-4D97-AF65-F5344CB8AC3E}">
        <p14:creationId xmlns:p14="http://schemas.microsoft.com/office/powerpoint/2010/main" val="7774687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19</a:t>
            </a:fld>
            <a:endParaRPr lang="en-GB"/>
          </a:p>
        </p:txBody>
      </p:sp>
    </p:spTree>
    <p:extLst>
      <p:ext uri="{BB962C8B-B14F-4D97-AF65-F5344CB8AC3E}">
        <p14:creationId xmlns:p14="http://schemas.microsoft.com/office/powerpoint/2010/main" val="2762940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20</a:t>
            </a:fld>
            <a:endParaRPr lang="en-GB"/>
          </a:p>
        </p:txBody>
      </p:sp>
    </p:spTree>
    <p:extLst>
      <p:ext uri="{BB962C8B-B14F-4D97-AF65-F5344CB8AC3E}">
        <p14:creationId xmlns:p14="http://schemas.microsoft.com/office/powerpoint/2010/main" val="4040781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21</a:t>
            </a:fld>
            <a:endParaRPr lang="en-GB"/>
          </a:p>
        </p:txBody>
      </p:sp>
    </p:spTree>
    <p:extLst>
      <p:ext uri="{BB962C8B-B14F-4D97-AF65-F5344CB8AC3E}">
        <p14:creationId xmlns:p14="http://schemas.microsoft.com/office/powerpoint/2010/main" val="33529387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20EBAFB-B801-4421-9218-29E45CCF0F66}" type="slidenum">
              <a:rPr lang="en-GB" smtClean="0"/>
              <a:t>25</a:t>
            </a:fld>
            <a:endParaRPr lang="en-GB"/>
          </a:p>
        </p:txBody>
      </p:sp>
    </p:spTree>
    <p:extLst>
      <p:ext uri="{BB962C8B-B14F-4D97-AF65-F5344CB8AC3E}">
        <p14:creationId xmlns:p14="http://schemas.microsoft.com/office/powerpoint/2010/main" val="2673836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ltLang="en-US" dirty="0">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GB" altLang="en-US" dirty="0">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2CB6A88-0C38-4353-8CE7-4CAC8C9AB659}" type="slidenum">
              <a:rPr lang="en-GB" altLang="en-US">
                <a:solidFill>
                  <a:srgbClr val="000000"/>
                </a:solidFill>
              </a:rPr>
              <a:pPr>
                <a:defRPr/>
              </a:pPr>
              <a:t>‹#›</a:t>
            </a:fld>
            <a:endParaRPr lang="en-GB" altLang="en-US" dirty="0">
              <a:solidFill>
                <a:srgbClr val="000000"/>
              </a:solidFill>
            </a:endParaRPr>
          </a:p>
        </p:txBody>
      </p:sp>
      <p:sp>
        <p:nvSpPr>
          <p:cNvPr id="5" name="Title 1"/>
          <p:cNvSpPr>
            <a:spLocks noGrp="1"/>
          </p:cNvSpPr>
          <p:nvPr>
            <p:ph type="title"/>
          </p:nvPr>
        </p:nvSpPr>
        <p:spPr>
          <a:xfrm>
            <a:off x="0" y="0"/>
            <a:ext cx="9144000" cy="584775"/>
          </a:xfrm>
        </p:spPr>
        <p:txBody>
          <a:bodyPr/>
          <a:lstStyle/>
          <a:p>
            <a:r>
              <a:rPr lang="en-US"/>
              <a:t>Click to edit Master title style</a:t>
            </a:r>
            <a:endParaRPr lang="en-GB"/>
          </a:p>
        </p:txBody>
      </p:sp>
    </p:spTree>
    <p:extLst>
      <p:ext uri="{BB962C8B-B14F-4D97-AF65-F5344CB8AC3E}">
        <p14:creationId xmlns:p14="http://schemas.microsoft.com/office/powerpoint/2010/main" val="2039115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Rectangle 4"/>
          <p:cNvSpPr>
            <a:spLocks noGrp="1" noChangeArrowheads="1"/>
          </p:cNvSpPr>
          <p:nvPr>
            <p:ph type="dt" sz="half" idx="10"/>
          </p:nvPr>
        </p:nvSpPr>
        <p:spPr>
          <a:ln/>
        </p:spPr>
        <p:txBody>
          <a:bodyPr/>
          <a:lstStyle>
            <a:lvl1pPr>
              <a:defRPr/>
            </a:lvl1pPr>
          </a:lstStyle>
          <a:p>
            <a:pPr>
              <a:defRPr/>
            </a:pPr>
            <a:endParaRPr lang="en-GB" altLang="en-US" dirty="0">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en-US" dirty="0">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62AA289-EB11-494C-A587-65B24A7EE158}" type="slidenum">
              <a:rPr lang="en-GB" altLang="en-US">
                <a:solidFill>
                  <a:srgbClr val="000000"/>
                </a:solidFill>
              </a:rPr>
              <a:pPr>
                <a:defRPr/>
              </a:pPr>
              <a:t>‹#›</a:t>
            </a:fld>
            <a:endParaRPr lang="en-GB" altLang="en-US" dirty="0">
              <a:solidFill>
                <a:srgbClr val="000000"/>
              </a:solidFill>
            </a:endParaRPr>
          </a:p>
        </p:txBody>
      </p:sp>
      <p:sp>
        <p:nvSpPr>
          <p:cNvPr id="7" name="Title 1"/>
          <p:cNvSpPr>
            <a:spLocks noGrp="1"/>
          </p:cNvSpPr>
          <p:nvPr>
            <p:ph type="title"/>
          </p:nvPr>
        </p:nvSpPr>
        <p:spPr>
          <a:xfrm>
            <a:off x="0" y="0"/>
            <a:ext cx="9144000" cy="584775"/>
          </a:xfrm>
        </p:spPr>
        <p:txBody>
          <a:bodyPr/>
          <a:lstStyle/>
          <a:p>
            <a:r>
              <a:rPr lang="en-US"/>
              <a:t>Click to edit Master title style</a:t>
            </a:r>
            <a:endParaRPr lang="en-GB"/>
          </a:p>
        </p:txBody>
      </p:sp>
    </p:spTree>
    <p:extLst>
      <p:ext uri="{BB962C8B-B14F-4D97-AF65-F5344CB8AC3E}">
        <p14:creationId xmlns:p14="http://schemas.microsoft.com/office/powerpoint/2010/main" val="10700307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0" y="0"/>
            <a:ext cx="9144000" cy="584775"/>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eaLnBrk="1" hangingPunct="1">
              <a:spcBef>
                <a:spcPct val="50000"/>
              </a:spcBef>
              <a:buFontTx/>
              <a:buNone/>
            </a:pPr>
            <a:r>
              <a:rPr lang="en-GB" altLang="en-US"/>
              <a:t>Click to edit Master title style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GB" altLang="en-US" dirty="0">
              <a:solidFill>
                <a:srgbClr val="000000"/>
              </a:solidFill>
              <a:latin typeface="Times New Roman" charset="0"/>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GB" altLang="en-US" dirty="0">
              <a:solidFill>
                <a:srgbClr val="000000"/>
              </a:solidFill>
              <a:latin typeface="Times New Roman" charset="0"/>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AA453411-8815-4C23-8A4E-77DE0D80115E}" type="slidenum">
              <a:rPr lang="en-GB" altLang="en-US">
                <a:solidFill>
                  <a:srgbClr val="000000"/>
                </a:solidFill>
                <a:latin typeface="Times New Roman" charset="0"/>
              </a:rPr>
              <a:pPr>
                <a:defRPr/>
              </a:pPr>
              <a:t>‹#›</a:t>
            </a:fld>
            <a:endParaRPr lang="en-GB" altLang="en-US" dirty="0">
              <a:solidFill>
                <a:srgbClr val="000000"/>
              </a:solidFill>
              <a:latin typeface="Times New Roman" charset="0"/>
            </a:endParaRPr>
          </a:p>
        </p:txBody>
      </p:sp>
    </p:spTree>
    <p:extLst>
      <p:ext uri="{BB962C8B-B14F-4D97-AF65-F5344CB8AC3E}">
        <p14:creationId xmlns:p14="http://schemas.microsoft.com/office/powerpoint/2010/main" val="1329942830"/>
      </p:ext>
    </p:extLst>
  </p:cSld>
  <p:clrMap bg1="lt1" tx1="dk1" bg2="lt2" tx2="dk2" accent1="accent1" accent2="accent2" accent3="accent3" accent4="accent4" accent5="accent5" accent6="accent6" hlink="hlink" folHlink="folHlink"/>
  <p:sldLayoutIdLst>
    <p:sldLayoutId id="2147483810" r:id="rId1"/>
    <p:sldLayoutId id="2147483811" r:id="rId2"/>
  </p:sldLayoutIdLst>
  <p:txStyles>
    <p:titleStyle>
      <a:lvl1pPr algn="ctr" rtl="0" eaLnBrk="0" fontAlgn="base" hangingPunct="0">
        <a:spcBef>
          <a:spcPct val="0"/>
        </a:spcBef>
        <a:spcAft>
          <a:spcPct val="0"/>
        </a:spcAft>
        <a:defRPr lang="en-GB" altLang="en-US" sz="3200" b="1" kern="1200" smtClean="0">
          <a:solidFill>
            <a:srgbClr val="FFFFFF"/>
          </a:solidFill>
          <a:latin typeface="Times New Roman" charset="0"/>
          <a:ea typeface="+mn-ea"/>
          <a:cs typeface="+mn-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6.png"/><Relationship Id="rId3" Type="http://schemas.openxmlformats.org/officeDocument/2006/relationships/audio" Target="../media/media3.m4a"/><Relationship Id="rId7" Type="http://schemas.openxmlformats.org/officeDocument/2006/relationships/image" Target="../media/image11.png"/><Relationship Id="rId12" Type="http://schemas.openxmlformats.org/officeDocument/2006/relationships/image" Target="../media/image16.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notesSlide" Target="../notesSlides/notesSlide5.xml"/><Relationship Id="rId10" Type="http://schemas.openxmlformats.org/officeDocument/2006/relationships/image" Target="../media/image14.png"/><Relationship Id="rId4" Type="http://schemas.openxmlformats.org/officeDocument/2006/relationships/slideLayout" Target="../slideLayouts/slideLayout2.xml"/><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17.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1.xml"/><Relationship Id="rId7" Type="http://schemas.openxmlformats.org/officeDocument/2006/relationships/image" Target="../media/image20.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9.png"/><Relationship Id="rId11" Type="http://schemas.openxmlformats.org/officeDocument/2006/relationships/image" Target="../media/image6.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notesSlide" Target="../notesSlides/notesSlide7.xml"/><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29.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3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27.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5.xml"/><Relationship Id="rId5" Type="http://schemas.openxmlformats.org/officeDocument/2006/relationships/image" Target="../media/image37.png"/><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image" Target="../media/image45.png"/></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6.pn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5660" y="5198990"/>
            <a:ext cx="9144000" cy="1015663"/>
          </a:xfr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scene3d>
              <a:camera prst="orthographicFront"/>
              <a:lightRig rig="glow" dir="tl">
                <a:rot lat="0" lon="0" rev="5400000"/>
              </a:lightRig>
            </a:scene3d>
            <a:sp3d>
              <a:bevelT w="25400" h="25400"/>
              <a:contourClr>
                <a:schemeClr val="accent6">
                  <a:shade val="73000"/>
                </a:schemeClr>
              </a:contourClr>
            </a:sp3d>
          </a:bodyPr>
          <a:lstStyle/>
          <a:p>
            <a:r>
              <a:rPr lang="en-GB" sz="6000" dirty="0">
                <a:ln w="11430">
                  <a:solidFill>
                    <a:srgbClr val="FFFFFF">
                      <a:lumMod val="25000"/>
                    </a:srgbClr>
                  </a:solidFill>
                </a:ln>
                <a:solidFill>
                  <a:srgbClr val="007BF6"/>
                </a:solidFill>
                <a:effectLst>
                  <a:glow rad="101600">
                    <a:srgbClr val="FFFFFF"/>
                  </a:glow>
                  <a:outerShdw blurRad="80000" dist="40000" dir="5040000" algn="tl">
                    <a:srgbClr val="000000">
                      <a:alpha val="30000"/>
                    </a:srgbClr>
                  </a:outerShdw>
                </a:effectLst>
                <a:latin typeface="+mj-lt"/>
              </a:rPr>
              <a:t>Biological Drawings</a:t>
            </a:r>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9873" y="34921"/>
            <a:ext cx="2294020" cy="405876"/>
          </a:xfrm>
          <a:prstGeom prst="rect">
            <a:avLst/>
          </a:prstGeom>
          <a:effectLst>
            <a:outerShdw blurRad="127000" sx="107000" sy="107000" algn="ctr" rotWithShape="0">
              <a:schemeClr val="bg1"/>
            </a:outerShdw>
          </a:effectLst>
        </p:spPr>
      </p:pic>
      <p:pic>
        <p:nvPicPr>
          <p:cNvPr id="6" name="Picture 7" descr="Daphnia x 25 crustacea"/>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2075" y="237859"/>
            <a:ext cx="2276049" cy="2437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38308" y="467280"/>
            <a:ext cx="1437149" cy="2745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 Box 4"/>
          <p:cNvSpPr txBox="1">
            <a:spLocks noChangeArrowheads="1"/>
          </p:cNvSpPr>
          <p:nvPr/>
        </p:nvSpPr>
        <p:spPr bwMode="auto">
          <a:xfrm>
            <a:off x="955116" y="440797"/>
            <a:ext cx="7696200" cy="6740307"/>
          </a:xfrm>
          <a:prstGeom prst="rect">
            <a:avLst/>
          </a:prstGeom>
          <a:noFill/>
        </p:spPr>
        <p:txBody>
          <a:bodyPr wrap="square" lIns="91440" tIns="45720" rIns="91440" bIns="45720">
            <a:spAutoFit/>
            <a:scene3d>
              <a:camera prst="orthographicFront"/>
              <a:lightRig rig="glow" dir="tl">
                <a:rot lat="0" lon="0" rev="5400000"/>
              </a:lightRig>
            </a:scene3d>
            <a:sp3d>
              <a:bevelT w="25400" h="25400"/>
              <a:contourClr>
                <a:schemeClr val="accent6">
                  <a:shade val="73000"/>
                </a:schemeClr>
              </a:contourClr>
            </a:sp3d>
          </a:bodyPr>
          <a:lstStyle>
            <a:defPPr>
              <a:defRPr lang="en-GB"/>
            </a:defPPr>
            <a:lvl1pPr algn="ctr">
              <a:defRPr sz="9600" b="1">
                <a:ln w="11430">
                  <a:solidFill>
                    <a:srgbClr val="FFFFFF">
                      <a:lumMod val="25000"/>
                    </a:srgbClr>
                  </a:solidFill>
                </a:ln>
                <a:solidFill>
                  <a:srgbClr val="007BF6"/>
                </a:solidFill>
                <a:effectLst>
                  <a:glow rad="101600">
                    <a:srgbClr val="FFFFFF"/>
                  </a:glow>
                  <a:outerShdw blurRad="80000" dist="40000" dir="5040000" algn="tl">
                    <a:srgbClr val="000000">
                      <a:alpha val="30000"/>
                    </a:srgbClr>
                  </a:outerShdw>
                </a:effectLst>
                <a:latin typeface="Arial Rounded MT Bold" panose="020F0704030504030204" pitchFamily="34" charset="0"/>
              </a:defRPr>
            </a:lvl1pPr>
          </a:lstStyle>
          <a:p>
            <a:r>
              <a:rPr lang="en-GB" altLang="en-US" dirty="0">
                <a:latin typeface="Times New Roman"/>
              </a:rPr>
              <a:t>Intro to </a:t>
            </a:r>
          </a:p>
          <a:p>
            <a:r>
              <a:rPr lang="en-GB" altLang="en-US">
                <a:latin typeface="Times New Roman"/>
              </a:rPr>
              <a:t>A’ </a:t>
            </a:r>
            <a:r>
              <a:rPr lang="en-GB" altLang="en-US" dirty="0">
                <a:latin typeface="Times New Roman"/>
              </a:rPr>
              <a:t>level Biology</a:t>
            </a:r>
            <a:br>
              <a:rPr lang="en-GB" altLang="en-US" dirty="0">
                <a:latin typeface="Times New Roman"/>
              </a:rPr>
            </a:br>
            <a:endParaRPr lang="en-GB" altLang="en-US" dirty="0">
              <a:latin typeface="Times New Roman"/>
            </a:endParaRPr>
          </a:p>
          <a:p>
            <a:endParaRPr lang="en-GB" altLang="en-US" sz="4800" dirty="0">
              <a:latin typeface="Times New Roman"/>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6422" name="Text Box 1030"/>
          <p:cNvSpPr txBox="1">
            <a:spLocks noChangeArrowheads="1"/>
          </p:cNvSpPr>
          <p:nvPr/>
        </p:nvSpPr>
        <p:spPr bwMode="auto">
          <a:xfrm>
            <a:off x="152400" y="825939"/>
            <a:ext cx="5803900"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Biology is a science and as such requires accurate observations of both living and preserved specimens.</a:t>
            </a:r>
          </a:p>
        </p:txBody>
      </p:sp>
      <p:sp>
        <p:nvSpPr>
          <p:cNvPr id="316423" name="Text Box 1031"/>
          <p:cNvSpPr txBox="1">
            <a:spLocks noChangeArrowheads="1"/>
          </p:cNvSpPr>
          <p:nvPr/>
        </p:nvSpPr>
        <p:spPr bwMode="auto">
          <a:xfrm>
            <a:off x="152400" y="2464813"/>
            <a:ext cx="567690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Drawings can present massive amounts of information that are very difficult to express in words, i.e. relative proportions, numbers and locations of structures.</a:t>
            </a:r>
          </a:p>
        </p:txBody>
      </p:sp>
      <p:pic>
        <p:nvPicPr>
          <p:cNvPr id="27656" name="Picture 8" descr="C:\Users\ROBERT~1\AppData\Local\Temp\Pickled frog 1.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56300" y="957263"/>
            <a:ext cx="2827338"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0" y="0"/>
            <a:ext cx="9144000" cy="584775"/>
          </a:xfrm>
        </p:spPr>
        <p:txBody>
          <a:bodyPr/>
          <a:lstStyle/>
          <a:p>
            <a:r>
              <a:rPr lang="en-GB" altLang="en-US" dirty="0"/>
              <a:t>Why Are Drawings Important? (1)</a:t>
            </a:r>
          </a:p>
        </p:txBody>
      </p:sp>
      <p:pic>
        <p:nvPicPr>
          <p:cNvPr id="4" name="Recorded Sound">
            <a:hlinkClick r:id="" action="ppaction://media"/>
            <a:extLst>
              <a:ext uri="{FF2B5EF4-FFF2-40B4-BE49-F238E27FC236}">
                <a16:creationId xmlns:a16="http://schemas.microsoft.com/office/drawing/2014/main" id="{A8E2DC0F-7F68-C56C-3716-78FF6D57990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6078" y="6032061"/>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6422">
                                            <p:txEl>
                                              <p:pRg st="0" end="0"/>
                                            </p:txEl>
                                          </p:spTgt>
                                        </p:tgtEl>
                                        <p:attrNameLst>
                                          <p:attrName>style.visibility</p:attrName>
                                        </p:attrNameLst>
                                      </p:cBhvr>
                                      <p:to>
                                        <p:strVal val="visible"/>
                                      </p:to>
                                    </p:set>
                                    <p:animEffect transition="in" filter="wipe(left)">
                                      <p:cBhvr>
                                        <p:cTn id="7" dur="500"/>
                                        <p:tgtEl>
                                          <p:spTgt spid="31642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6423">
                                            <p:txEl>
                                              <p:pRg st="0" end="0"/>
                                            </p:txEl>
                                          </p:spTgt>
                                        </p:tgtEl>
                                        <p:attrNameLst>
                                          <p:attrName>style.visibility</p:attrName>
                                        </p:attrNameLst>
                                      </p:cBhvr>
                                      <p:to>
                                        <p:strVal val="visible"/>
                                      </p:to>
                                    </p:set>
                                    <p:animEffect transition="in" filter="wipe(left)">
                                      <p:cBhvr>
                                        <p:cTn id="12" dur="500"/>
                                        <p:tgtEl>
                                          <p:spTgt spid="3164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2204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4"/>
                </p:tgtEl>
              </p:cMediaNode>
            </p:audio>
          </p:childTnLst>
        </p:cTn>
      </p:par>
    </p:tnLst>
    <p:bldLst>
      <p:bldP spid="316422" grpId="0" build="p" autoUpdateAnimBg="0"/>
      <p:bldP spid="316423"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674"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48450" y="2352675"/>
            <a:ext cx="2176463" cy="41576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56358" name="Text Box 1030"/>
          <p:cNvSpPr txBox="1">
            <a:spLocks noChangeArrowheads="1"/>
          </p:cNvSpPr>
          <p:nvPr/>
        </p:nvSpPr>
        <p:spPr bwMode="auto">
          <a:xfrm>
            <a:off x="120650" y="2352675"/>
            <a:ext cx="7186613" cy="132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Drawings should also provide a very useful aid to exam revision - actually studying and drawing a specimen will help you understand its structure and function and you will benefit when examination questions are based on a drawing or diagram.</a:t>
            </a:r>
          </a:p>
        </p:txBody>
      </p:sp>
      <p:sp>
        <p:nvSpPr>
          <p:cNvPr id="356360" name="Text Box 1032"/>
          <p:cNvSpPr txBox="1">
            <a:spLocks noChangeArrowheads="1"/>
          </p:cNvSpPr>
          <p:nvPr/>
        </p:nvSpPr>
        <p:spPr bwMode="auto">
          <a:xfrm>
            <a:off x="120650" y="721393"/>
            <a:ext cx="8839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Drawings should therefore be a viewed as a very efficient means of summarising and displaying academic biological information in an</a:t>
            </a:r>
            <a:br>
              <a:rPr lang="en-GB" altLang="en-US" sz="2000" b="1" dirty="0">
                <a:solidFill>
                  <a:srgbClr val="000066"/>
                </a:solidFill>
              </a:rPr>
            </a:br>
            <a:r>
              <a:rPr lang="en-GB" altLang="en-US" sz="2000" b="1" dirty="0">
                <a:solidFill>
                  <a:srgbClr val="000066"/>
                </a:solidFill>
              </a:rPr>
              <a:t>accessible and personal way.</a:t>
            </a:r>
          </a:p>
        </p:txBody>
      </p:sp>
      <p:pic>
        <p:nvPicPr>
          <p:cNvPr id="28682" name="Picture 10"/>
          <p:cNvPicPr>
            <a:picLocks noChangeAspect="1" noChangeArrowheads="1"/>
          </p:cNvPicPr>
          <p:nvPr/>
        </p:nvPicPr>
        <p:blipFill>
          <a:blip r:embed="rId6"/>
          <a:srcRect/>
          <a:stretch>
            <a:fillRect/>
          </a:stretch>
        </p:blipFill>
        <p:spPr bwMode="auto">
          <a:xfrm>
            <a:off x="1884363" y="3840163"/>
            <a:ext cx="3659187" cy="2744787"/>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3" name="Title 2"/>
          <p:cNvSpPr>
            <a:spLocks noGrp="1"/>
          </p:cNvSpPr>
          <p:nvPr>
            <p:ph type="title"/>
          </p:nvPr>
        </p:nvSpPr>
        <p:spPr/>
        <p:txBody>
          <a:bodyPr/>
          <a:lstStyle/>
          <a:p>
            <a:r>
              <a:rPr lang="en-GB" altLang="en-US" dirty="0"/>
              <a:t>Why Are Drawings Important? (2)</a:t>
            </a:r>
            <a:endParaRPr lang="en-GB" dirty="0"/>
          </a:p>
        </p:txBody>
      </p:sp>
      <p:pic>
        <p:nvPicPr>
          <p:cNvPr id="28680" name="Picture 8" descr="C:\Users\ROBERT~1\AppData\Local\Temp\Pickled frog 1.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35888" y="212725"/>
            <a:ext cx="104775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Recorded Sound">
            <a:hlinkClick r:id="" action="ppaction://media"/>
            <a:extLst>
              <a:ext uri="{FF2B5EF4-FFF2-40B4-BE49-F238E27FC236}">
                <a16:creationId xmlns:a16="http://schemas.microsoft.com/office/drawing/2014/main" id="{1063CC6B-CDC2-7459-13A6-9DA3F641C63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64496" y="5931445"/>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6360">
                                            <p:txEl>
                                              <p:pRg st="0" end="0"/>
                                            </p:txEl>
                                          </p:spTgt>
                                        </p:tgtEl>
                                        <p:attrNameLst>
                                          <p:attrName>style.visibility</p:attrName>
                                        </p:attrNameLst>
                                      </p:cBhvr>
                                      <p:to>
                                        <p:strVal val="visible"/>
                                      </p:to>
                                    </p:set>
                                    <p:animEffect transition="in" filter="wipe(left)">
                                      <p:cBhvr>
                                        <p:cTn id="7" dur="500"/>
                                        <p:tgtEl>
                                          <p:spTgt spid="3563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6358">
                                            <p:txEl>
                                              <p:pRg st="0" end="0"/>
                                            </p:txEl>
                                          </p:spTgt>
                                        </p:tgtEl>
                                        <p:attrNameLst>
                                          <p:attrName>style.visibility</p:attrName>
                                        </p:attrNameLst>
                                      </p:cBhvr>
                                      <p:to>
                                        <p:strVal val="visible"/>
                                      </p:to>
                                    </p:set>
                                    <p:animEffect transition="in" filter="wipe(left)">
                                      <p:cBhvr>
                                        <p:cTn id="12" dur="500"/>
                                        <p:tgtEl>
                                          <p:spTgt spid="35635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3488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2"/>
                </p:tgtEl>
              </p:cMediaNode>
            </p:audio>
          </p:childTnLst>
        </p:cTn>
      </p:par>
    </p:tnLst>
    <p:bldLst>
      <p:bldP spid="356358" grpId="0" build="p" autoUpdateAnimBg="0"/>
      <p:bldP spid="356360" grpId="0" build="p" autoUpdateAnimBg="0" advAuto="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9730" name="Text Box 2"/>
          <p:cNvSpPr txBox="1">
            <a:spLocks noChangeArrowheads="1"/>
          </p:cNvSpPr>
          <p:nvPr/>
        </p:nvSpPr>
        <p:spPr bwMode="auto">
          <a:xfrm>
            <a:off x="152400" y="1066800"/>
            <a:ext cx="88392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Photographs and photomicrographs contain massive amounts of information about a specimen - you often ‘cannot see the wood for the trees’.  A drawing should highlight the key structures in a specimen and can be a composite of different aspects, different focal depths and extended observation. </a:t>
            </a:r>
          </a:p>
        </p:txBody>
      </p:sp>
      <p:sp>
        <p:nvSpPr>
          <p:cNvPr id="329732" name="Rectangle 4"/>
          <p:cNvSpPr>
            <a:spLocks noChangeArrowheads="1"/>
          </p:cNvSpPr>
          <p:nvPr/>
        </p:nvSpPr>
        <p:spPr bwMode="auto">
          <a:xfrm>
            <a:off x="152400" y="685800"/>
            <a:ext cx="4332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dirty="0">
                <a:solidFill>
                  <a:srgbClr val="990033"/>
                </a:solidFill>
                <a:latin typeface="Verdana" pitchFamily="34" charset="0"/>
              </a:rPr>
              <a:t>Why not just label photographs?</a:t>
            </a:r>
          </a:p>
        </p:txBody>
      </p:sp>
      <p:pic>
        <p:nvPicPr>
          <p:cNvPr id="329737" name="Picture 9" descr="C:\Documents and Settings\Robert George\Desktop\Photos Students\cicada 3.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3429000"/>
            <a:ext cx="3219450"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9738" name="Text Box 10"/>
          <p:cNvSpPr txBox="1">
            <a:spLocks noChangeArrowheads="1"/>
          </p:cNvSpPr>
          <p:nvPr/>
        </p:nvSpPr>
        <p:spPr bwMode="auto">
          <a:xfrm>
            <a:off x="3905250" y="3071813"/>
            <a:ext cx="45735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This photograph of a cicada has a shallow depth of focus - the thorax and abdomen are both out of focus.</a:t>
            </a:r>
          </a:p>
        </p:txBody>
      </p:sp>
      <p:sp>
        <p:nvSpPr>
          <p:cNvPr id="2" name="Title 1"/>
          <p:cNvSpPr>
            <a:spLocks noGrp="1"/>
          </p:cNvSpPr>
          <p:nvPr>
            <p:ph type="title"/>
          </p:nvPr>
        </p:nvSpPr>
        <p:spPr/>
        <p:txBody>
          <a:bodyPr/>
          <a:lstStyle/>
          <a:p>
            <a:r>
              <a:rPr lang="en-GB" dirty="0"/>
              <a:t>Biological Drawings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9732">
                                            <p:txEl>
                                              <p:pRg st="0" end="0"/>
                                            </p:txEl>
                                          </p:spTgt>
                                        </p:tgtEl>
                                        <p:attrNameLst>
                                          <p:attrName>style.visibility</p:attrName>
                                        </p:attrNameLst>
                                      </p:cBhvr>
                                      <p:to>
                                        <p:strVal val="visible"/>
                                      </p:to>
                                    </p:set>
                                    <p:animEffect transition="in" filter="wipe(left)">
                                      <p:cBhvr>
                                        <p:cTn id="7" dur="500"/>
                                        <p:tgtEl>
                                          <p:spTgt spid="32973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29737"/>
                                        </p:tgtEl>
                                        <p:attrNameLst>
                                          <p:attrName>style.visibility</p:attrName>
                                        </p:attrNameLst>
                                      </p:cBhvr>
                                      <p:to>
                                        <p:strVal val="visible"/>
                                      </p:to>
                                    </p:set>
                                    <p:animEffect transition="in" filter="dissolve">
                                      <p:cBhvr>
                                        <p:cTn id="12" dur="500"/>
                                        <p:tgtEl>
                                          <p:spTgt spid="3297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29730">
                                            <p:txEl>
                                              <p:pRg st="0" end="0"/>
                                            </p:txEl>
                                          </p:spTgt>
                                        </p:tgtEl>
                                        <p:attrNameLst>
                                          <p:attrName>style.visibility</p:attrName>
                                        </p:attrNameLst>
                                      </p:cBhvr>
                                      <p:to>
                                        <p:strVal val="visible"/>
                                      </p:to>
                                    </p:set>
                                    <p:animEffect transition="in" filter="wipe(left)">
                                      <p:cBhvr>
                                        <p:cTn id="17" dur="500"/>
                                        <p:tgtEl>
                                          <p:spTgt spid="329730">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29738">
                                            <p:txEl>
                                              <p:pRg st="0" end="0"/>
                                            </p:txEl>
                                          </p:spTgt>
                                        </p:tgtEl>
                                        <p:attrNameLst>
                                          <p:attrName>style.visibility</p:attrName>
                                        </p:attrNameLst>
                                      </p:cBhvr>
                                      <p:to>
                                        <p:strVal val="visible"/>
                                      </p:to>
                                    </p:set>
                                    <p:animEffect transition="in" filter="wipe(left)">
                                      <p:cBhvr>
                                        <p:cTn id="22" dur="500"/>
                                        <p:tgtEl>
                                          <p:spTgt spid="3297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0" grpId="0" build="p" autoUpdateAnimBg="0"/>
      <p:bldP spid="329732" grpId="0" build="p" autoUpdateAnimBg="0"/>
      <p:bldP spid="329738"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8872" name="Picture 24" descr="C:\Documents and Settings\Robert George\Desktop\woman with magnifying glass L2.t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438" y="2438400"/>
            <a:ext cx="3154362"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61" name="Picture 13" descr="C:\Documents and Settings\Robert George\Desktop\Photos Students\cicada 7.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76450" y="2266950"/>
            <a:ext cx="2905125" cy="143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8873" name="Group 25"/>
          <p:cNvGrpSpPr>
            <a:grpSpLocks/>
          </p:cNvGrpSpPr>
          <p:nvPr/>
        </p:nvGrpSpPr>
        <p:grpSpPr bwMode="auto">
          <a:xfrm>
            <a:off x="3783013" y="4176713"/>
            <a:ext cx="1563687" cy="2452687"/>
            <a:chOff x="2383" y="2631"/>
            <a:chExt cx="985" cy="1545"/>
          </a:xfrm>
        </p:grpSpPr>
        <p:pic>
          <p:nvPicPr>
            <p:cNvPr id="30734" name="Picture 4" descr="Daphnia x 25 crustace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83" y="2631"/>
              <a:ext cx="985"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5" name="Rectangle 5"/>
            <p:cNvSpPr>
              <a:spLocks noChangeArrowheads="1"/>
            </p:cNvSpPr>
            <p:nvPr/>
          </p:nvSpPr>
          <p:spPr bwMode="auto">
            <a:xfrm>
              <a:off x="2427" y="3772"/>
              <a:ext cx="72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800" b="1" dirty="0">
                  <a:solidFill>
                    <a:srgbClr val="000000"/>
                  </a:solidFill>
                  <a:latin typeface="Arial" charset="0"/>
                </a:rPr>
                <a:t>Original </a:t>
              </a:r>
              <a:br>
                <a:rPr lang="en-GB" altLang="en-US" sz="1800" b="1" dirty="0">
                  <a:solidFill>
                    <a:srgbClr val="000000"/>
                  </a:solidFill>
                  <a:latin typeface="Arial" charset="0"/>
                </a:rPr>
              </a:br>
              <a:r>
                <a:rPr lang="en-GB" altLang="en-US" sz="1800" b="1" dirty="0">
                  <a:solidFill>
                    <a:srgbClr val="000000"/>
                  </a:solidFill>
                  <a:latin typeface="Arial" charset="0"/>
                </a:rPr>
                <a:t>object </a:t>
              </a:r>
              <a:r>
                <a:rPr lang="en-GB" altLang="en-US" sz="1400" b="1" dirty="0">
                  <a:solidFill>
                    <a:srgbClr val="000000"/>
                  </a:solidFill>
                  <a:latin typeface="Arial" charset="0"/>
                </a:rPr>
                <a:t>x</a:t>
              </a:r>
              <a:r>
                <a:rPr lang="en-GB" altLang="en-US" sz="1800" b="1" dirty="0">
                  <a:solidFill>
                    <a:srgbClr val="000000"/>
                  </a:solidFill>
                  <a:latin typeface="Arial" charset="0"/>
                </a:rPr>
                <a:t>1</a:t>
              </a:r>
            </a:p>
          </p:txBody>
        </p:sp>
      </p:grpSp>
      <p:grpSp>
        <p:nvGrpSpPr>
          <p:cNvPr id="78874" name="Group 26"/>
          <p:cNvGrpSpPr>
            <a:grpSpLocks/>
          </p:cNvGrpSpPr>
          <p:nvPr/>
        </p:nvGrpSpPr>
        <p:grpSpPr bwMode="auto">
          <a:xfrm>
            <a:off x="5476875" y="3425825"/>
            <a:ext cx="3192463" cy="3221038"/>
            <a:chOff x="3450" y="2158"/>
            <a:chExt cx="2011" cy="2029"/>
          </a:xfrm>
        </p:grpSpPr>
        <p:pic>
          <p:nvPicPr>
            <p:cNvPr id="30732" name="Picture 7" descr="Daphnia x 25 crustacea"/>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50" y="2158"/>
              <a:ext cx="1725" cy="2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3" name="Rectangle 8"/>
            <p:cNvSpPr>
              <a:spLocks noChangeArrowheads="1"/>
            </p:cNvSpPr>
            <p:nvPr/>
          </p:nvSpPr>
          <p:spPr bwMode="auto">
            <a:xfrm>
              <a:off x="4417" y="3783"/>
              <a:ext cx="104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800" b="1" dirty="0">
                  <a:solidFill>
                    <a:srgbClr val="000000"/>
                  </a:solidFill>
                  <a:latin typeface="Arial" charset="0"/>
                </a:rPr>
                <a:t>Magnification</a:t>
              </a:r>
              <a:br>
                <a:rPr lang="en-GB" altLang="en-US" sz="1800" b="1" dirty="0">
                  <a:solidFill>
                    <a:srgbClr val="000000"/>
                  </a:solidFill>
                  <a:latin typeface="Arial" charset="0"/>
                </a:rPr>
              </a:br>
              <a:r>
                <a:rPr lang="en-GB" altLang="en-US" sz="1400" b="1" dirty="0">
                  <a:solidFill>
                    <a:srgbClr val="000000"/>
                  </a:solidFill>
                  <a:latin typeface="Arial" charset="0"/>
                </a:rPr>
                <a:t>x</a:t>
              </a:r>
              <a:r>
                <a:rPr lang="en-GB" altLang="en-US" sz="1800" b="1" dirty="0">
                  <a:solidFill>
                    <a:srgbClr val="000000"/>
                  </a:solidFill>
                  <a:latin typeface="Arial" charset="0"/>
                </a:rPr>
                <a:t>2</a:t>
              </a:r>
            </a:p>
          </p:txBody>
        </p:sp>
      </p:grpSp>
      <p:pic>
        <p:nvPicPr>
          <p:cNvPr id="30726"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59663" y="706438"/>
            <a:ext cx="1331912" cy="308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8859" name="Rectangle 11"/>
          <p:cNvSpPr>
            <a:spLocks noChangeArrowheads="1"/>
          </p:cNvSpPr>
          <p:nvPr/>
        </p:nvSpPr>
        <p:spPr bwMode="auto">
          <a:xfrm>
            <a:off x="228600" y="825500"/>
            <a:ext cx="869156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rgbClr val="000066"/>
                </a:solidFill>
              </a:rPr>
              <a:t>Magnification is the term that describes the </a:t>
            </a:r>
            <a:r>
              <a:rPr lang="en-GB" altLang="en-US" sz="2000" b="1" dirty="0">
                <a:solidFill>
                  <a:srgbClr val="A50021"/>
                </a:solidFill>
              </a:rPr>
              <a:t>apparent</a:t>
            </a:r>
            <a:r>
              <a:rPr lang="en-GB" altLang="en-US" sz="2000" b="1" dirty="0">
                <a:solidFill>
                  <a:srgbClr val="000066"/>
                </a:solidFill>
              </a:rPr>
              <a:t> </a:t>
            </a:r>
            <a:r>
              <a:rPr lang="en-GB" altLang="en-US" sz="2000" b="1" dirty="0">
                <a:solidFill>
                  <a:srgbClr val="A50021"/>
                </a:solidFill>
              </a:rPr>
              <a:t>enlargement</a:t>
            </a:r>
            <a:br>
              <a:rPr lang="en-GB" altLang="en-US" sz="2000" b="1" dirty="0">
                <a:solidFill>
                  <a:srgbClr val="000066"/>
                </a:solidFill>
              </a:rPr>
            </a:br>
            <a:r>
              <a:rPr lang="en-GB" altLang="en-US" sz="2000" b="1" dirty="0">
                <a:solidFill>
                  <a:srgbClr val="000066"/>
                </a:solidFill>
              </a:rPr>
              <a:t>of an </a:t>
            </a:r>
            <a:r>
              <a:rPr lang="en-GB" altLang="en-US" sz="2000" b="1" dirty="0">
                <a:solidFill>
                  <a:srgbClr val="A50021"/>
                </a:solidFill>
              </a:rPr>
              <a:t>object</a:t>
            </a:r>
            <a:r>
              <a:rPr lang="en-GB" altLang="en-US" sz="2000" b="1" dirty="0">
                <a:solidFill>
                  <a:srgbClr val="000066"/>
                </a:solidFill>
              </a:rPr>
              <a:t> by a lens or microscope. </a:t>
            </a:r>
          </a:p>
        </p:txBody>
      </p:sp>
      <p:pic>
        <p:nvPicPr>
          <p:cNvPr id="78868" name="Picture 20" descr="C:\Documents and Settings\Robert George\Desktop\Image6.tif"/>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173538" y="1557338"/>
            <a:ext cx="3141662" cy="172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8870" name="Picture 22" descr="C:\Documents and Settings\Robert George\Desktop\Image8.tif"/>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398963" y="1916113"/>
            <a:ext cx="1182687"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Magnification (1)</a:t>
            </a:r>
          </a:p>
        </p:txBody>
      </p:sp>
      <p:pic>
        <p:nvPicPr>
          <p:cNvPr id="3" name="Recorded Sound">
            <a:hlinkClick r:id="" action="ppaction://media"/>
            <a:extLst>
              <a:ext uri="{FF2B5EF4-FFF2-40B4-BE49-F238E27FC236}">
                <a16:creationId xmlns:a16="http://schemas.microsoft.com/office/drawing/2014/main" id="{F27CD56B-9882-18ED-4B1B-0692187513D6}"/>
              </a:ext>
            </a:extLst>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8455026" y="215900"/>
            <a:ext cx="609600" cy="609600"/>
          </a:xfrm>
          <a:prstGeom prst="rect">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78872"/>
                                        </p:tgtEl>
                                        <p:attrNameLst>
                                          <p:attrName>style.visibility</p:attrName>
                                        </p:attrNameLst>
                                      </p:cBhvr>
                                      <p:to>
                                        <p:strVal val="visible"/>
                                      </p:to>
                                    </p:set>
                                    <p:animEffect transition="in" filter="dissolve">
                                      <p:cBhvr>
                                        <p:cTn id="7" dur="500"/>
                                        <p:tgtEl>
                                          <p:spTgt spid="788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8859">
                                            <p:txEl>
                                              <p:pRg st="0" end="0"/>
                                            </p:txEl>
                                          </p:spTgt>
                                        </p:tgtEl>
                                        <p:attrNameLst>
                                          <p:attrName>style.visibility</p:attrName>
                                        </p:attrNameLst>
                                      </p:cBhvr>
                                      <p:to>
                                        <p:strVal val="visible"/>
                                      </p:to>
                                    </p:set>
                                    <p:animEffect transition="in" filter="dissolve">
                                      <p:cBhvr>
                                        <p:cTn id="12" dur="500"/>
                                        <p:tgtEl>
                                          <p:spTgt spid="7885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78861"/>
                                        </p:tgtEl>
                                        <p:attrNameLst>
                                          <p:attrName>style.visibility</p:attrName>
                                        </p:attrNameLst>
                                      </p:cBhvr>
                                      <p:to>
                                        <p:strVal val="visible"/>
                                      </p:to>
                                    </p:set>
                                    <p:animEffect transition="in" filter="wipe(left)">
                                      <p:cBhvr>
                                        <p:cTn id="17" dur="500"/>
                                        <p:tgtEl>
                                          <p:spTgt spid="788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3" presetClass="entr" presetSubtype="32" fill="hold" nodeType="clickEffect">
                                  <p:stCondLst>
                                    <p:cond delay="0"/>
                                  </p:stCondLst>
                                  <p:childTnLst>
                                    <p:set>
                                      <p:cBhvr>
                                        <p:cTn id="21" dur="1" fill="hold">
                                          <p:stCondLst>
                                            <p:cond delay="0"/>
                                          </p:stCondLst>
                                        </p:cTn>
                                        <p:tgtEl>
                                          <p:spTgt spid="78868"/>
                                        </p:tgtEl>
                                        <p:attrNameLst>
                                          <p:attrName>style.visibility</p:attrName>
                                        </p:attrNameLst>
                                      </p:cBhvr>
                                      <p:to>
                                        <p:strVal val="visible"/>
                                      </p:to>
                                    </p:set>
                                    <p:anim calcmode="lin" valueType="num">
                                      <p:cBhvr>
                                        <p:cTn id="22" dur="500" fill="hold"/>
                                        <p:tgtEl>
                                          <p:spTgt spid="78868"/>
                                        </p:tgtEl>
                                        <p:attrNameLst>
                                          <p:attrName>ppt_w</p:attrName>
                                        </p:attrNameLst>
                                      </p:cBhvr>
                                      <p:tavLst>
                                        <p:tav tm="0">
                                          <p:val>
                                            <p:strVal val="4*#ppt_w"/>
                                          </p:val>
                                        </p:tav>
                                        <p:tav tm="100000">
                                          <p:val>
                                            <p:strVal val="#ppt_w"/>
                                          </p:val>
                                        </p:tav>
                                      </p:tavLst>
                                    </p:anim>
                                    <p:anim calcmode="lin" valueType="num">
                                      <p:cBhvr>
                                        <p:cTn id="23" dur="500" fill="hold"/>
                                        <p:tgtEl>
                                          <p:spTgt spid="78868"/>
                                        </p:tgtEl>
                                        <p:attrNameLst>
                                          <p:attrName>ppt_h</p:attrName>
                                        </p:attrNameLst>
                                      </p:cBhvr>
                                      <p:tavLst>
                                        <p:tav tm="0">
                                          <p:val>
                                            <p:strVal val="4*#ppt_h"/>
                                          </p:val>
                                        </p:tav>
                                        <p:tav tm="100000">
                                          <p:val>
                                            <p:strVal val="#ppt_h"/>
                                          </p:val>
                                        </p:tav>
                                      </p:tavLst>
                                    </p:anim>
                                  </p:childTnLst>
                                </p:cTn>
                              </p:par>
                            </p:childTnLst>
                          </p:cTn>
                        </p:par>
                        <p:par>
                          <p:cTn id="24" fill="hold" nodeType="afterGroup">
                            <p:stCondLst>
                              <p:cond delay="500"/>
                            </p:stCondLst>
                            <p:childTnLst>
                              <p:par>
                                <p:cTn id="25" presetID="9" presetClass="entr" presetSubtype="0" fill="hold" nodeType="afterEffect">
                                  <p:stCondLst>
                                    <p:cond delay="0"/>
                                  </p:stCondLst>
                                  <p:childTnLst>
                                    <p:set>
                                      <p:cBhvr>
                                        <p:cTn id="26" dur="1" fill="hold">
                                          <p:stCondLst>
                                            <p:cond delay="0"/>
                                          </p:stCondLst>
                                        </p:cTn>
                                        <p:tgtEl>
                                          <p:spTgt spid="78870"/>
                                        </p:tgtEl>
                                        <p:attrNameLst>
                                          <p:attrName>style.visibility</p:attrName>
                                        </p:attrNameLst>
                                      </p:cBhvr>
                                      <p:to>
                                        <p:strVal val="visible"/>
                                      </p:to>
                                    </p:set>
                                    <p:animEffect transition="in" filter="dissolve">
                                      <p:cBhvr>
                                        <p:cTn id="27" dur="500"/>
                                        <p:tgtEl>
                                          <p:spTgt spid="7887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78873"/>
                                        </p:tgtEl>
                                        <p:attrNameLst>
                                          <p:attrName>style.visibility</p:attrName>
                                        </p:attrNameLst>
                                      </p:cBhvr>
                                      <p:to>
                                        <p:strVal val="visible"/>
                                      </p:to>
                                    </p:set>
                                    <p:animEffect transition="in" filter="dissolve">
                                      <p:cBhvr>
                                        <p:cTn id="32" dur="500"/>
                                        <p:tgtEl>
                                          <p:spTgt spid="7887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nodeType="clickEffect">
                                  <p:stCondLst>
                                    <p:cond delay="0"/>
                                  </p:stCondLst>
                                  <p:childTnLst>
                                    <p:set>
                                      <p:cBhvr>
                                        <p:cTn id="36" dur="1" fill="hold">
                                          <p:stCondLst>
                                            <p:cond delay="0"/>
                                          </p:stCondLst>
                                        </p:cTn>
                                        <p:tgtEl>
                                          <p:spTgt spid="78874"/>
                                        </p:tgtEl>
                                        <p:attrNameLst>
                                          <p:attrName>style.visibility</p:attrName>
                                        </p:attrNameLst>
                                      </p:cBhvr>
                                      <p:to>
                                        <p:strVal val="visible"/>
                                      </p:to>
                                    </p:set>
                                    <p:animEffect transition="in" filter="dissolve">
                                      <p:cBhvr>
                                        <p:cTn id="37" dur="500"/>
                                        <p:tgtEl>
                                          <p:spTgt spid="78874"/>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mediacall" presetSubtype="0" fill="hold" nodeType="clickEffect">
                                  <p:stCondLst>
                                    <p:cond delay="0"/>
                                  </p:stCondLst>
                                  <p:childTnLst>
                                    <p:cmd type="call" cmd="playFrom(0.0)">
                                      <p:cBhvr>
                                        <p:cTn id="41" dur="3021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2" fill="hold" display="0">
                  <p:stCondLst>
                    <p:cond delay="indefinite"/>
                  </p:stCondLst>
                  <p:endCondLst>
                    <p:cond evt="onStopAudio" delay="0">
                      <p:tgtEl>
                        <p:sldTgt/>
                      </p:tgtEl>
                    </p:cond>
                  </p:endCondLst>
                </p:cTn>
                <p:tgtEl>
                  <p:spTgt spid="3"/>
                </p:tgtEl>
              </p:cMediaNode>
            </p:audio>
          </p:childTnLst>
        </p:cTn>
      </p:par>
    </p:tnLst>
    <p:bldLst>
      <p:bldP spid="78859"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8873" name="Group 25"/>
          <p:cNvGrpSpPr>
            <a:grpSpLocks/>
          </p:cNvGrpSpPr>
          <p:nvPr/>
        </p:nvGrpSpPr>
        <p:grpSpPr bwMode="auto">
          <a:xfrm>
            <a:off x="1331913" y="2355850"/>
            <a:ext cx="2379662" cy="3417888"/>
            <a:chOff x="2383" y="2631"/>
            <a:chExt cx="985" cy="1545"/>
          </a:xfrm>
        </p:grpSpPr>
        <p:pic>
          <p:nvPicPr>
            <p:cNvPr id="31753" name="Picture 4" descr="Daphnia x 25 crustace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3" y="2631"/>
              <a:ext cx="985"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Rectangle 5"/>
            <p:cNvSpPr>
              <a:spLocks noChangeArrowheads="1"/>
            </p:cNvSpPr>
            <p:nvPr/>
          </p:nvSpPr>
          <p:spPr bwMode="auto">
            <a:xfrm>
              <a:off x="2427" y="3772"/>
              <a:ext cx="722"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800" b="1" dirty="0">
                  <a:solidFill>
                    <a:srgbClr val="000000"/>
                  </a:solidFill>
                  <a:latin typeface="Arial" charset="0"/>
                </a:rPr>
                <a:t>Original </a:t>
              </a:r>
              <a:br>
                <a:rPr lang="en-GB" altLang="en-US" sz="1800" b="1" dirty="0">
                  <a:solidFill>
                    <a:srgbClr val="000000"/>
                  </a:solidFill>
                  <a:latin typeface="Arial" charset="0"/>
                </a:rPr>
              </a:br>
              <a:r>
                <a:rPr lang="en-GB" altLang="en-US" sz="1800" b="1" dirty="0">
                  <a:solidFill>
                    <a:srgbClr val="000000"/>
                  </a:solidFill>
                  <a:latin typeface="Arial" charset="0"/>
                </a:rPr>
                <a:t>object </a:t>
              </a:r>
              <a:r>
                <a:rPr lang="en-GB" altLang="en-US" sz="1400" b="1" dirty="0">
                  <a:solidFill>
                    <a:srgbClr val="000000"/>
                  </a:solidFill>
                  <a:latin typeface="Arial" charset="0"/>
                </a:rPr>
                <a:t>x</a:t>
              </a:r>
              <a:r>
                <a:rPr lang="en-GB" altLang="en-US" sz="1800" b="1" dirty="0">
                  <a:solidFill>
                    <a:srgbClr val="000000"/>
                  </a:solidFill>
                  <a:latin typeface="Arial" charset="0"/>
                </a:rPr>
                <a:t>1</a:t>
              </a:r>
            </a:p>
          </p:txBody>
        </p:sp>
      </p:grpSp>
      <p:grpSp>
        <p:nvGrpSpPr>
          <p:cNvPr id="78874" name="Group 26"/>
          <p:cNvGrpSpPr>
            <a:grpSpLocks/>
          </p:cNvGrpSpPr>
          <p:nvPr/>
        </p:nvGrpSpPr>
        <p:grpSpPr bwMode="auto">
          <a:xfrm>
            <a:off x="3713163" y="1773238"/>
            <a:ext cx="4859337" cy="4487862"/>
            <a:chOff x="3450" y="2158"/>
            <a:chExt cx="2011" cy="2029"/>
          </a:xfrm>
        </p:grpSpPr>
        <p:pic>
          <p:nvPicPr>
            <p:cNvPr id="31751" name="Picture 7" descr="Daphnia x 25 crustace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50" y="2158"/>
              <a:ext cx="1725" cy="2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2" name="Rectangle 8"/>
            <p:cNvSpPr>
              <a:spLocks noChangeArrowheads="1"/>
            </p:cNvSpPr>
            <p:nvPr/>
          </p:nvSpPr>
          <p:spPr bwMode="auto">
            <a:xfrm>
              <a:off x="4417" y="3783"/>
              <a:ext cx="104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0"/>
                </a:spcBef>
                <a:buFontTx/>
                <a:buNone/>
              </a:pPr>
              <a:r>
                <a:rPr lang="en-GB" altLang="en-US" sz="1800" b="1" dirty="0">
                  <a:solidFill>
                    <a:srgbClr val="000000"/>
                  </a:solidFill>
                  <a:latin typeface="Arial" charset="0"/>
                </a:rPr>
                <a:t>Magnification</a:t>
              </a:r>
              <a:br>
                <a:rPr lang="en-GB" altLang="en-US" sz="1800" b="1" dirty="0">
                  <a:solidFill>
                    <a:srgbClr val="000000"/>
                  </a:solidFill>
                  <a:latin typeface="Arial" charset="0"/>
                </a:rPr>
              </a:br>
              <a:r>
                <a:rPr lang="en-GB" altLang="en-US" sz="1400" b="1" dirty="0">
                  <a:solidFill>
                    <a:srgbClr val="000000"/>
                  </a:solidFill>
                  <a:latin typeface="Arial" charset="0"/>
                </a:rPr>
                <a:t>x</a:t>
              </a:r>
              <a:r>
                <a:rPr lang="en-GB" altLang="en-US" sz="1800" b="1" dirty="0">
                  <a:solidFill>
                    <a:srgbClr val="000000"/>
                  </a:solidFill>
                  <a:latin typeface="Arial" charset="0"/>
                </a:rPr>
                <a:t>2</a:t>
              </a:r>
            </a:p>
          </p:txBody>
        </p:sp>
      </p:grpSp>
      <p:sp>
        <p:nvSpPr>
          <p:cNvPr id="78859" name="Rectangle 11"/>
          <p:cNvSpPr>
            <a:spLocks noChangeArrowheads="1"/>
          </p:cNvSpPr>
          <p:nvPr/>
        </p:nvSpPr>
        <p:spPr bwMode="auto">
          <a:xfrm>
            <a:off x="228600" y="825500"/>
            <a:ext cx="869156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rgbClr val="000066"/>
                </a:solidFill>
              </a:rPr>
              <a:t>Magnification does not have a unit but the value is prefixed by an ‘x’ which denotes </a:t>
            </a:r>
            <a:r>
              <a:rPr lang="en-GB" altLang="en-US" sz="2000" b="1" dirty="0">
                <a:solidFill>
                  <a:srgbClr val="A50021"/>
                </a:solidFill>
              </a:rPr>
              <a:t>‘times’.</a:t>
            </a:r>
          </a:p>
        </p:txBody>
      </p:sp>
      <p:sp>
        <p:nvSpPr>
          <p:cNvPr id="2" name="Title 1"/>
          <p:cNvSpPr>
            <a:spLocks noGrp="1"/>
          </p:cNvSpPr>
          <p:nvPr>
            <p:ph type="title"/>
          </p:nvPr>
        </p:nvSpPr>
        <p:spPr/>
        <p:txBody>
          <a:bodyPr/>
          <a:lstStyle/>
          <a:p>
            <a:r>
              <a:rPr lang="en-GB" dirty="0"/>
              <a:t>Magnification (2)</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8859">
                                            <p:txEl>
                                              <p:pRg st="0" end="0"/>
                                            </p:txEl>
                                          </p:spTgt>
                                        </p:tgtEl>
                                        <p:attrNameLst>
                                          <p:attrName>style.visibility</p:attrName>
                                        </p:attrNameLst>
                                      </p:cBhvr>
                                      <p:to>
                                        <p:strVal val="visible"/>
                                      </p:to>
                                    </p:set>
                                    <p:animEffect transition="in" filter="dissolve">
                                      <p:cBhvr>
                                        <p:cTn id="7" dur="500"/>
                                        <p:tgtEl>
                                          <p:spTgt spid="7885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78873"/>
                                        </p:tgtEl>
                                        <p:attrNameLst>
                                          <p:attrName>style.visibility</p:attrName>
                                        </p:attrNameLst>
                                      </p:cBhvr>
                                      <p:to>
                                        <p:strVal val="visible"/>
                                      </p:to>
                                    </p:set>
                                    <p:animEffect transition="in" filter="dissolve">
                                      <p:cBhvr>
                                        <p:cTn id="12" dur="500"/>
                                        <p:tgtEl>
                                          <p:spTgt spid="7887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78874"/>
                                        </p:tgtEl>
                                        <p:attrNameLst>
                                          <p:attrName>style.visibility</p:attrName>
                                        </p:attrNameLst>
                                      </p:cBhvr>
                                      <p:to>
                                        <p:strVal val="visible"/>
                                      </p:to>
                                    </p:set>
                                    <p:animEffect transition="in" filter="dissolve">
                                      <p:cBhvr>
                                        <p:cTn id="17" dur="500"/>
                                        <p:tgtEl>
                                          <p:spTgt spid="788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9"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9594" name="Text Box 42"/>
          <p:cNvSpPr txBox="1">
            <a:spLocks noChangeArrowheads="1"/>
          </p:cNvSpPr>
          <p:nvPr/>
        </p:nvSpPr>
        <p:spPr bwMode="auto">
          <a:xfrm>
            <a:off x="146050" y="2216595"/>
            <a:ext cx="49133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2. Decide on landscape or portrait mode so as to allow sufficient space for labels.</a:t>
            </a:r>
          </a:p>
        </p:txBody>
      </p:sp>
      <p:sp>
        <p:nvSpPr>
          <p:cNvPr id="279592" name="Text Box 40"/>
          <p:cNvSpPr txBox="1">
            <a:spLocks noChangeArrowheads="1"/>
          </p:cNvSpPr>
          <p:nvPr/>
        </p:nvSpPr>
        <p:spPr bwMode="auto">
          <a:xfrm>
            <a:off x="146050" y="769018"/>
            <a:ext cx="6477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1. The drawing should be done on plain white paper with a sharp HB pencil.  Use a soft eraser to alter or correct.</a:t>
            </a:r>
          </a:p>
        </p:txBody>
      </p:sp>
      <p:grpSp>
        <p:nvGrpSpPr>
          <p:cNvPr id="279611" name="Group 59"/>
          <p:cNvGrpSpPr>
            <a:grpSpLocks/>
          </p:cNvGrpSpPr>
          <p:nvPr/>
        </p:nvGrpSpPr>
        <p:grpSpPr bwMode="auto">
          <a:xfrm>
            <a:off x="5257800" y="2187575"/>
            <a:ext cx="1643063" cy="1506538"/>
            <a:chOff x="3312" y="1598"/>
            <a:chExt cx="1035" cy="949"/>
          </a:xfrm>
        </p:grpSpPr>
        <p:grpSp>
          <p:nvGrpSpPr>
            <p:cNvPr id="35871" name="Group 52"/>
            <p:cNvGrpSpPr>
              <a:grpSpLocks/>
            </p:cNvGrpSpPr>
            <p:nvPr/>
          </p:nvGrpSpPr>
          <p:grpSpPr bwMode="auto">
            <a:xfrm>
              <a:off x="3312" y="1598"/>
              <a:ext cx="1035" cy="776"/>
              <a:chOff x="3285" y="1547"/>
              <a:chExt cx="1035" cy="776"/>
            </a:xfrm>
          </p:grpSpPr>
          <p:sp>
            <p:nvSpPr>
              <p:cNvPr id="35873" name="Rectangle 48"/>
              <p:cNvSpPr>
                <a:spLocks noChangeArrowheads="1"/>
              </p:cNvSpPr>
              <p:nvPr/>
            </p:nvSpPr>
            <p:spPr bwMode="auto">
              <a:xfrm>
                <a:off x="3285" y="1547"/>
                <a:ext cx="1035" cy="77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74" name="Picture 50" descr="C:\Documents and Settings\Robert George\Desktop\Image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3" y="1710"/>
                <a:ext cx="680" cy="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872" name="Rectangle 55"/>
            <p:cNvSpPr>
              <a:spLocks noChangeArrowheads="1"/>
            </p:cNvSpPr>
            <p:nvPr/>
          </p:nvSpPr>
          <p:spPr bwMode="auto">
            <a:xfrm>
              <a:off x="3551" y="2374"/>
              <a:ext cx="55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1200" b="1" dirty="0">
                  <a:solidFill>
                    <a:srgbClr val="000066"/>
                  </a:solidFill>
                </a:rPr>
                <a:t>Landscape</a:t>
              </a:r>
            </a:p>
          </p:txBody>
        </p:sp>
      </p:grpSp>
      <p:sp>
        <p:nvSpPr>
          <p:cNvPr id="279608" name="Rectangle 56"/>
          <p:cNvSpPr>
            <a:spLocks noChangeArrowheads="1"/>
          </p:cNvSpPr>
          <p:nvPr/>
        </p:nvSpPr>
        <p:spPr bwMode="auto">
          <a:xfrm>
            <a:off x="6965950" y="2619375"/>
            <a:ext cx="423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rgbClr val="000066"/>
                </a:solidFill>
              </a:rPr>
              <a:t>or</a:t>
            </a:r>
          </a:p>
        </p:txBody>
      </p:sp>
      <p:grpSp>
        <p:nvGrpSpPr>
          <p:cNvPr id="279610" name="Group 58"/>
          <p:cNvGrpSpPr>
            <a:grpSpLocks/>
          </p:cNvGrpSpPr>
          <p:nvPr/>
        </p:nvGrpSpPr>
        <p:grpSpPr bwMode="auto">
          <a:xfrm>
            <a:off x="7451725" y="1982788"/>
            <a:ext cx="1231900" cy="1905000"/>
            <a:chOff x="4696" y="1469"/>
            <a:chExt cx="776" cy="1200"/>
          </a:xfrm>
        </p:grpSpPr>
        <p:grpSp>
          <p:nvGrpSpPr>
            <p:cNvPr id="35867" name="Group 53"/>
            <p:cNvGrpSpPr>
              <a:grpSpLocks/>
            </p:cNvGrpSpPr>
            <p:nvPr/>
          </p:nvGrpSpPr>
          <p:grpSpPr bwMode="auto">
            <a:xfrm>
              <a:off x="4696" y="1469"/>
              <a:ext cx="776" cy="1035"/>
              <a:chOff x="4696" y="1469"/>
              <a:chExt cx="776" cy="1035"/>
            </a:xfrm>
          </p:grpSpPr>
          <p:sp>
            <p:nvSpPr>
              <p:cNvPr id="35869" name="Rectangle 49"/>
              <p:cNvSpPr>
                <a:spLocks noChangeArrowheads="1"/>
              </p:cNvSpPr>
              <p:nvPr/>
            </p:nvSpPr>
            <p:spPr bwMode="auto">
              <a:xfrm rot="5400000">
                <a:off x="4566" y="1599"/>
                <a:ext cx="1035" cy="77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70" name="Picture 51" descr="C:\Documents and Settings\Robert George\Desktop\Image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4" y="1761"/>
                <a:ext cx="680" cy="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868" name="Rectangle 57"/>
            <p:cNvSpPr>
              <a:spLocks noChangeArrowheads="1"/>
            </p:cNvSpPr>
            <p:nvPr/>
          </p:nvSpPr>
          <p:spPr bwMode="auto">
            <a:xfrm>
              <a:off x="4860" y="2496"/>
              <a:ext cx="448"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1200" b="1" dirty="0">
                  <a:solidFill>
                    <a:srgbClr val="000066"/>
                  </a:solidFill>
                </a:rPr>
                <a:t>Portrait</a:t>
              </a:r>
            </a:p>
          </p:txBody>
        </p:sp>
      </p:grpSp>
      <p:grpSp>
        <p:nvGrpSpPr>
          <p:cNvPr id="279623" name="Group 71"/>
          <p:cNvGrpSpPr>
            <a:grpSpLocks/>
          </p:cNvGrpSpPr>
          <p:nvPr/>
        </p:nvGrpSpPr>
        <p:grpSpPr bwMode="auto">
          <a:xfrm>
            <a:off x="5270500" y="3951288"/>
            <a:ext cx="1439863" cy="1030287"/>
            <a:chOff x="3456" y="2851"/>
            <a:chExt cx="907" cy="649"/>
          </a:xfrm>
        </p:grpSpPr>
        <p:sp>
          <p:nvSpPr>
            <p:cNvPr id="35865" name="Rectangle 63"/>
            <p:cNvSpPr>
              <a:spLocks noChangeArrowheads="1"/>
            </p:cNvSpPr>
            <p:nvPr/>
          </p:nvSpPr>
          <p:spPr bwMode="auto">
            <a:xfrm>
              <a:off x="3456" y="2851"/>
              <a:ext cx="907" cy="649"/>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66" name="Picture 64" descr="C:\Documents and Settings\Robert George\Desktop\Image2.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65" y="3084"/>
              <a:ext cx="288" cy="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9618" name="Text Box 66"/>
          <p:cNvSpPr txBox="1">
            <a:spLocks noChangeArrowheads="1"/>
          </p:cNvSpPr>
          <p:nvPr/>
        </p:nvSpPr>
        <p:spPr bwMode="auto">
          <a:xfrm>
            <a:off x="146050" y="5416550"/>
            <a:ext cx="491331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4. Place your drawing in the centre of the page and leave enough room either side for your labels and annotation.</a:t>
            </a:r>
          </a:p>
        </p:txBody>
      </p:sp>
      <p:sp>
        <p:nvSpPr>
          <p:cNvPr id="279619" name="Text Box 67"/>
          <p:cNvSpPr txBox="1">
            <a:spLocks noChangeArrowheads="1"/>
          </p:cNvSpPr>
          <p:nvPr/>
        </p:nvSpPr>
        <p:spPr bwMode="auto">
          <a:xfrm>
            <a:off x="146050" y="3664172"/>
            <a:ext cx="5038725"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3. Make your drawing a good size as larger drawings are clearer to understand and label.</a:t>
            </a:r>
          </a:p>
        </p:txBody>
      </p:sp>
      <p:grpSp>
        <p:nvGrpSpPr>
          <p:cNvPr id="279620" name="Group 68"/>
          <p:cNvGrpSpPr>
            <a:grpSpLocks/>
          </p:cNvGrpSpPr>
          <p:nvPr/>
        </p:nvGrpSpPr>
        <p:grpSpPr bwMode="auto">
          <a:xfrm>
            <a:off x="7346950" y="5392738"/>
            <a:ext cx="1439863" cy="1030287"/>
            <a:chOff x="3285" y="1547"/>
            <a:chExt cx="1035" cy="776"/>
          </a:xfrm>
        </p:grpSpPr>
        <p:sp>
          <p:nvSpPr>
            <p:cNvPr id="35863" name="Rectangle 69"/>
            <p:cNvSpPr>
              <a:spLocks noChangeArrowheads="1"/>
            </p:cNvSpPr>
            <p:nvPr/>
          </p:nvSpPr>
          <p:spPr bwMode="auto">
            <a:xfrm>
              <a:off x="3285" y="1547"/>
              <a:ext cx="1035" cy="77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64" name="Picture 70" descr="C:\Documents and Settings\Robert George\Desktop\Image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63" y="1710"/>
              <a:ext cx="680" cy="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9624" name="Rectangle 72"/>
          <p:cNvSpPr>
            <a:spLocks noChangeArrowheads="1"/>
          </p:cNvSpPr>
          <p:nvPr/>
        </p:nvSpPr>
        <p:spPr bwMode="auto">
          <a:xfrm>
            <a:off x="6827838" y="5710238"/>
            <a:ext cx="423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rgbClr val="000066"/>
                </a:solidFill>
              </a:rPr>
              <a:t>or</a:t>
            </a:r>
          </a:p>
        </p:txBody>
      </p:sp>
      <p:grpSp>
        <p:nvGrpSpPr>
          <p:cNvPr id="279631" name="Group 79"/>
          <p:cNvGrpSpPr>
            <a:grpSpLocks/>
          </p:cNvGrpSpPr>
          <p:nvPr/>
        </p:nvGrpSpPr>
        <p:grpSpPr bwMode="auto">
          <a:xfrm>
            <a:off x="5270500" y="5394325"/>
            <a:ext cx="1439863" cy="1030288"/>
            <a:chOff x="3308" y="2564"/>
            <a:chExt cx="907" cy="649"/>
          </a:xfrm>
        </p:grpSpPr>
        <p:sp>
          <p:nvSpPr>
            <p:cNvPr id="35861" name="Rectangle 74"/>
            <p:cNvSpPr>
              <a:spLocks noChangeArrowheads="1"/>
            </p:cNvSpPr>
            <p:nvPr/>
          </p:nvSpPr>
          <p:spPr bwMode="auto">
            <a:xfrm>
              <a:off x="3308" y="2564"/>
              <a:ext cx="907" cy="649"/>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62" name="Picture 75" descr="C:\Documents and Settings\Robert George\Desktop\Image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15" y="2792"/>
              <a:ext cx="596"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9628" name="Group 76"/>
          <p:cNvGrpSpPr>
            <a:grpSpLocks/>
          </p:cNvGrpSpPr>
          <p:nvPr/>
        </p:nvGrpSpPr>
        <p:grpSpPr bwMode="auto">
          <a:xfrm>
            <a:off x="7348538" y="3952875"/>
            <a:ext cx="1439862" cy="1030288"/>
            <a:chOff x="3285" y="1547"/>
            <a:chExt cx="1035" cy="776"/>
          </a:xfrm>
        </p:grpSpPr>
        <p:sp>
          <p:nvSpPr>
            <p:cNvPr id="35859" name="Rectangle 77"/>
            <p:cNvSpPr>
              <a:spLocks noChangeArrowheads="1"/>
            </p:cNvSpPr>
            <p:nvPr/>
          </p:nvSpPr>
          <p:spPr bwMode="auto">
            <a:xfrm>
              <a:off x="3285" y="1547"/>
              <a:ext cx="1035" cy="77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5860" name="Picture 78" descr="C:\Documents and Settings\Robert George\Desktop\Image2.g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63" y="1710"/>
              <a:ext cx="680" cy="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9632" name="Rectangle 80"/>
          <p:cNvSpPr>
            <a:spLocks noChangeArrowheads="1"/>
          </p:cNvSpPr>
          <p:nvPr/>
        </p:nvSpPr>
        <p:spPr bwMode="auto">
          <a:xfrm>
            <a:off x="6826250" y="4268788"/>
            <a:ext cx="4238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b="1" dirty="0">
                <a:solidFill>
                  <a:srgbClr val="000066"/>
                </a:solidFill>
              </a:rPr>
              <a:t>or</a:t>
            </a:r>
          </a:p>
        </p:txBody>
      </p:sp>
      <p:sp>
        <p:nvSpPr>
          <p:cNvPr id="2" name="Title 1"/>
          <p:cNvSpPr>
            <a:spLocks noGrp="1"/>
          </p:cNvSpPr>
          <p:nvPr>
            <p:ph type="title"/>
          </p:nvPr>
        </p:nvSpPr>
        <p:spPr/>
        <p:txBody>
          <a:bodyPr/>
          <a:lstStyle/>
          <a:p>
            <a:r>
              <a:rPr lang="en-GB" dirty="0"/>
              <a:t>The Protocol For Biological Drawings (1)</a:t>
            </a:r>
          </a:p>
        </p:txBody>
      </p:sp>
      <p:grpSp>
        <p:nvGrpSpPr>
          <p:cNvPr id="279606" name="Group 54"/>
          <p:cNvGrpSpPr>
            <a:grpSpLocks/>
          </p:cNvGrpSpPr>
          <p:nvPr/>
        </p:nvGrpSpPr>
        <p:grpSpPr bwMode="auto">
          <a:xfrm>
            <a:off x="7264301" y="19050"/>
            <a:ext cx="1609725" cy="1814513"/>
            <a:chOff x="4320" y="181"/>
            <a:chExt cx="1071" cy="1213"/>
          </a:xfrm>
        </p:grpSpPr>
        <p:pic>
          <p:nvPicPr>
            <p:cNvPr id="35875" name="Picture 45" descr="C:\Documents and Settings\Robert George\Desktop\Photos Students\clipboard pencil and paper.t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20" y="661"/>
              <a:ext cx="982" cy="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76" name="Picture 46" descr="C:\Documents and Settings\Robert George\Desktop\Photos Students\pencil eraser and sharpener 5b.t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85" y="929"/>
              <a:ext cx="626"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77" name="Picture 47" descr="C:\Documents and Settings\Robert George\Desktop\Photos Students\pencil sharpening 4.t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73" y="181"/>
              <a:ext cx="518"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 name="Recorded Sound">
            <a:hlinkClick r:id="" action="ppaction://media"/>
            <a:extLst>
              <a:ext uri="{FF2B5EF4-FFF2-40B4-BE49-F238E27FC236}">
                <a16:creationId xmlns:a16="http://schemas.microsoft.com/office/drawing/2014/main" id="{925053A9-32E9-368D-EB67-6739F3508CFC}"/>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269974" y="159418"/>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9592">
                                            <p:txEl>
                                              <p:pRg st="0" end="0"/>
                                            </p:txEl>
                                          </p:spTgt>
                                        </p:tgtEl>
                                        <p:attrNameLst>
                                          <p:attrName>style.visibility</p:attrName>
                                        </p:attrNameLst>
                                      </p:cBhvr>
                                      <p:to>
                                        <p:strVal val="visible"/>
                                      </p:to>
                                    </p:set>
                                    <p:animEffect transition="in" filter="wipe(left)">
                                      <p:cBhvr>
                                        <p:cTn id="7" dur="500"/>
                                        <p:tgtEl>
                                          <p:spTgt spid="27959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79606"/>
                                        </p:tgtEl>
                                        <p:attrNameLst>
                                          <p:attrName>style.visibility</p:attrName>
                                        </p:attrNameLst>
                                      </p:cBhvr>
                                      <p:to>
                                        <p:strVal val="visible"/>
                                      </p:to>
                                    </p:set>
                                    <p:animEffect transition="in" filter="dissolve">
                                      <p:cBhvr>
                                        <p:cTn id="12" dur="500"/>
                                        <p:tgtEl>
                                          <p:spTgt spid="27960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9594">
                                            <p:txEl>
                                              <p:pRg st="0" end="0"/>
                                            </p:txEl>
                                          </p:spTgt>
                                        </p:tgtEl>
                                        <p:attrNameLst>
                                          <p:attrName>style.visibility</p:attrName>
                                        </p:attrNameLst>
                                      </p:cBhvr>
                                      <p:to>
                                        <p:strVal val="visible"/>
                                      </p:to>
                                    </p:set>
                                    <p:animEffect transition="in" filter="wipe(left)">
                                      <p:cBhvr>
                                        <p:cTn id="17" dur="500"/>
                                        <p:tgtEl>
                                          <p:spTgt spid="279594">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279611"/>
                                        </p:tgtEl>
                                        <p:attrNameLst>
                                          <p:attrName>style.visibility</p:attrName>
                                        </p:attrNameLst>
                                      </p:cBhvr>
                                      <p:to>
                                        <p:strVal val="visible"/>
                                      </p:to>
                                    </p:set>
                                    <p:animEffect transition="in" filter="dissolve">
                                      <p:cBhvr>
                                        <p:cTn id="22" dur="500"/>
                                        <p:tgtEl>
                                          <p:spTgt spid="2796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79608">
                                            <p:txEl>
                                              <p:pRg st="0" end="0"/>
                                            </p:txEl>
                                          </p:spTgt>
                                        </p:tgtEl>
                                        <p:attrNameLst>
                                          <p:attrName>style.visibility</p:attrName>
                                        </p:attrNameLst>
                                      </p:cBhvr>
                                      <p:to>
                                        <p:strVal val="visible"/>
                                      </p:to>
                                    </p:set>
                                    <p:animEffect transition="in" filter="wipe(left)">
                                      <p:cBhvr>
                                        <p:cTn id="27" dur="500"/>
                                        <p:tgtEl>
                                          <p:spTgt spid="279608">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279610"/>
                                        </p:tgtEl>
                                        <p:attrNameLst>
                                          <p:attrName>style.visibility</p:attrName>
                                        </p:attrNameLst>
                                      </p:cBhvr>
                                      <p:to>
                                        <p:strVal val="visible"/>
                                      </p:to>
                                    </p:set>
                                    <p:animEffect transition="in" filter="dissolve">
                                      <p:cBhvr>
                                        <p:cTn id="32" dur="500"/>
                                        <p:tgtEl>
                                          <p:spTgt spid="27961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79619">
                                            <p:txEl>
                                              <p:pRg st="0" end="0"/>
                                            </p:txEl>
                                          </p:spTgt>
                                        </p:tgtEl>
                                        <p:attrNameLst>
                                          <p:attrName>style.visibility</p:attrName>
                                        </p:attrNameLst>
                                      </p:cBhvr>
                                      <p:to>
                                        <p:strVal val="visible"/>
                                      </p:to>
                                    </p:set>
                                    <p:animEffect transition="in" filter="wipe(left)">
                                      <p:cBhvr>
                                        <p:cTn id="37" dur="500"/>
                                        <p:tgtEl>
                                          <p:spTgt spid="279619">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279623"/>
                                        </p:tgtEl>
                                        <p:attrNameLst>
                                          <p:attrName>style.visibility</p:attrName>
                                        </p:attrNameLst>
                                      </p:cBhvr>
                                      <p:to>
                                        <p:strVal val="visible"/>
                                      </p:to>
                                    </p:set>
                                    <p:animEffect transition="in" filter="dissolve">
                                      <p:cBhvr>
                                        <p:cTn id="42" dur="500"/>
                                        <p:tgtEl>
                                          <p:spTgt spid="27962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279632">
                                            <p:txEl>
                                              <p:pRg st="0" end="0"/>
                                            </p:txEl>
                                          </p:spTgt>
                                        </p:tgtEl>
                                        <p:attrNameLst>
                                          <p:attrName>style.visibility</p:attrName>
                                        </p:attrNameLst>
                                      </p:cBhvr>
                                      <p:to>
                                        <p:strVal val="visible"/>
                                      </p:to>
                                    </p:set>
                                    <p:animEffect transition="in" filter="wipe(left)">
                                      <p:cBhvr>
                                        <p:cTn id="47" dur="500"/>
                                        <p:tgtEl>
                                          <p:spTgt spid="279632">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279628"/>
                                        </p:tgtEl>
                                        <p:attrNameLst>
                                          <p:attrName>style.visibility</p:attrName>
                                        </p:attrNameLst>
                                      </p:cBhvr>
                                      <p:to>
                                        <p:strVal val="visible"/>
                                      </p:to>
                                    </p:set>
                                    <p:animEffect transition="in" filter="dissolve">
                                      <p:cBhvr>
                                        <p:cTn id="52" dur="500"/>
                                        <p:tgtEl>
                                          <p:spTgt spid="279628"/>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279618">
                                            <p:txEl>
                                              <p:pRg st="0" end="0"/>
                                            </p:txEl>
                                          </p:spTgt>
                                        </p:tgtEl>
                                        <p:attrNameLst>
                                          <p:attrName>style.visibility</p:attrName>
                                        </p:attrNameLst>
                                      </p:cBhvr>
                                      <p:to>
                                        <p:strVal val="visible"/>
                                      </p:to>
                                    </p:set>
                                    <p:animEffect transition="in" filter="wipe(left)">
                                      <p:cBhvr>
                                        <p:cTn id="57" dur="500"/>
                                        <p:tgtEl>
                                          <p:spTgt spid="279618">
                                            <p:txEl>
                                              <p:pRg st="0" end="0"/>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279631"/>
                                        </p:tgtEl>
                                        <p:attrNameLst>
                                          <p:attrName>style.visibility</p:attrName>
                                        </p:attrNameLst>
                                      </p:cBhvr>
                                      <p:to>
                                        <p:strVal val="visible"/>
                                      </p:to>
                                    </p:set>
                                    <p:animEffect transition="in" filter="dissolve">
                                      <p:cBhvr>
                                        <p:cTn id="62" dur="500"/>
                                        <p:tgtEl>
                                          <p:spTgt spid="27963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79624">
                                            <p:txEl>
                                              <p:pRg st="0" end="0"/>
                                            </p:txEl>
                                          </p:spTgt>
                                        </p:tgtEl>
                                        <p:attrNameLst>
                                          <p:attrName>style.visibility</p:attrName>
                                        </p:attrNameLst>
                                      </p:cBhvr>
                                      <p:to>
                                        <p:strVal val="visible"/>
                                      </p:to>
                                    </p:set>
                                    <p:animEffect transition="in" filter="wipe(left)">
                                      <p:cBhvr>
                                        <p:cTn id="67" dur="500"/>
                                        <p:tgtEl>
                                          <p:spTgt spid="279624">
                                            <p:txEl>
                                              <p:pRg st="0" end="0"/>
                                            </p:txEl>
                                          </p:spTgt>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279620"/>
                                        </p:tgtEl>
                                        <p:attrNameLst>
                                          <p:attrName>style.visibility</p:attrName>
                                        </p:attrNameLst>
                                      </p:cBhvr>
                                      <p:to>
                                        <p:strVal val="visible"/>
                                      </p:to>
                                    </p:set>
                                    <p:animEffect transition="in" filter="dissolve">
                                      <p:cBhvr>
                                        <p:cTn id="72" dur="500"/>
                                        <p:tgtEl>
                                          <p:spTgt spid="279620"/>
                                        </p:tgtEl>
                                      </p:cBhvr>
                                    </p:animEffect>
                                  </p:childTnLst>
                                </p:cTn>
                              </p:par>
                            </p:childTnLst>
                          </p:cTn>
                        </p:par>
                      </p:childTnLst>
                    </p:cTn>
                  </p:par>
                  <p:par>
                    <p:cTn id="73" fill="hold">
                      <p:stCondLst>
                        <p:cond delay="indefinite"/>
                      </p:stCondLst>
                      <p:childTnLst>
                        <p:par>
                          <p:cTn id="74" fill="hold">
                            <p:stCondLst>
                              <p:cond delay="0"/>
                            </p:stCondLst>
                            <p:childTnLst>
                              <p:par>
                                <p:cTn id="75" presetID="1" presetClass="mediacall" presetSubtype="0" fill="hold" nodeType="clickEffect">
                                  <p:stCondLst>
                                    <p:cond delay="0"/>
                                  </p:stCondLst>
                                  <p:childTnLst>
                                    <p:cmd type="call" cmd="playFrom(0.0)">
                                      <p:cBhvr>
                                        <p:cTn id="76" dur="2155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7" fill="hold" display="0">
                  <p:stCondLst>
                    <p:cond delay="indefinite"/>
                  </p:stCondLst>
                  <p:endCondLst>
                    <p:cond evt="onStopAudio" delay="0">
                      <p:tgtEl>
                        <p:sldTgt/>
                      </p:tgtEl>
                    </p:cond>
                  </p:endCondLst>
                </p:cTn>
                <p:tgtEl>
                  <p:spTgt spid="3"/>
                </p:tgtEl>
              </p:cMediaNode>
            </p:audio>
          </p:childTnLst>
        </p:cTn>
      </p:par>
    </p:tnLst>
    <p:bldLst>
      <p:bldP spid="279594" grpId="0" build="p" autoUpdateAnimBg="0"/>
      <p:bldP spid="279592" grpId="0" build="p" autoUpdateAnimBg="0"/>
      <p:bldP spid="279608" grpId="0" build="p" autoUpdateAnimBg="0"/>
      <p:bldP spid="279618" grpId="0" build="p" autoUpdateAnimBg="0"/>
      <p:bldP spid="279619" grpId="0" build="p" autoUpdateAnimBg="0"/>
      <p:bldP spid="279624" grpId="0" build="p" autoUpdateAnimBg="0"/>
      <p:bldP spid="279632"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4873" name="Group 25"/>
          <p:cNvGrpSpPr>
            <a:grpSpLocks/>
          </p:cNvGrpSpPr>
          <p:nvPr/>
        </p:nvGrpSpPr>
        <p:grpSpPr bwMode="auto">
          <a:xfrm>
            <a:off x="5457825" y="969963"/>
            <a:ext cx="3435350" cy="2568575"/>
            <a:chOff x="2870" y="1956"/>
            <a:chExt cx="2788" cy="2086"/>
          </a:xfrm>
        </p:grpSpPr>
        <p:sp>
          <p:nvSpPr>
            <p:cNvPr id="36874" name="Rectangle 16"/>
            <p:cNvSpPr>
              <a:spLocks noChangeArrowheads="1"/>
            </p:cNvSpPr>
            <p:nvPr/>
          </p:nvSpPr>
          <p:spPr bwMode="auto">
            <a:xfrm>
              <a:off x="2870" y="1956"/>
              <a:ext cx="2788" cy="208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6875" name="Picture 23" descr="C:\Documents and Settings\Robert George\Desktop\Caterpilla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2" y="2818"/>
              <a:ext cx="1969"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6" name="Picture 24" descr="C:\Documents and Settings\Robert George\Desktop\New Graphics\Bio Drawing.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69" y="2064"/>
              <a:ext cx="2641" cy="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4854" name="Text Box 6"/>
          <p:cNvSpPr txBox="1">
            <a:spLocks noChangeArrowheads="1"/>
          </p:cNvSpPr>
          <p:nvPr/>
        </p:nvSpPr>
        <p:spPr bwMode="auto">
          <a:xfrm>
            <a:off x="139700" y="4265613"/>
            <a:ext cx="8643938"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7. Annotate your drawing with comments that are worthy of note and that will help you revise and prepare for exams.  Place short comments (annotation) next to relevant labels to link structure and function.</a:t>
            </a:r>
          </a:p>
        </p:txBody>
      </p:sp>
      <p:sp>
        <p:nvSpPr>
          <p:cNvPr id="334858" name="Text Box 10"/>
          <p:cNvSpPr txBox="1">
            <a:spLocks noChangeArrowheads="1"/>
          </p:cNvSpPr>
          <p:nvPr/>
        </p:nvSpPr>
        <p:spPr bwMode="auto">
          <a:xfrm>
            <a:off x="139700" y="2679700"/>
            <a:ext cx="5080000" cy="132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6. Label lines should not have arrow heads as these can obscure structures. Label lines, labels and annotations should all be done in pencil.  Ink can be used for titles and notes.</a:t>
            </a:r>
          </a:p>
        </p:txBody>
      </p:sp>
      <p:sp>
        <p:nvSpPr>
          <p:cNvPr id="334860" name="Text Box 12"/>
          <p:cNvSpPr txBox="1">
            <a:spLocks noChangeArrowheads="1"/>
          </p:cNvSpPr>
          <p:nvPr/>
        </p:nvSpPr>
        <p:spPr bwMode="auto">
          <a:xfrm>
            <a:off x="139700" y="5545138"/>
            <a:ext cx="8813800" cy="101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8. Always include a title that accurately describes your drawing.  The title should identify the specimen, the section or view drawn and the relative scale or magnifications used.  Classify the specimen using your knowledge of taxonomy.</a:t>
            </a:r>
          </a:p>
        </p:txBody>
      </p:sp>
      <p:sp>
        <p:nvSpPr>
          <p:cNvPr id="334861" name="Text Box 13"/>
          <p:cNvSpPr txBox="1">
            <a:spLocks noChangeArrowheads="1"/>
          </p:cNvSpPr>
          <p:nvPr/>
        </p:nvSpPr>
        <p:spPr bwMode="auto">
          <a:xfrm>
            <a:off x="139700" y="1092200"/>
            <a:ext cx="508000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5. Do not colour, shade or cross-hatch on your drawing.  Normally this is only acceptable to distinguish tissues as in plan views and embryology.</a:t>
            </a:r>
          </a:p>
        </p:txBody>
      </p:sp>
      <p:sp>
        <p:nvSpPr>
          <p:cNvPr id="2" name="Title 1"/>
          <p:cNvSpPr>
            <a:spLocks noGrp="1"/>
          </p:cNvSpPr>
          <p:nvPr>
            <p:ph type="title"/>
          </p:nvPr>
        </p:nvSpPr>
        <p:spPr>
          <a:xfrm>
            <a:off x="0" y="0"/>
            <a:ext cx="9144000" cy="584775"/>
          </a:xfrm>
        </p:spPr>
        <p:txBody>
          <a:bodyPr/>
          <a:lstStyle/>
          <a:p>
            <a:r>
              <a:rPr lang="en-GB" dirty="0"/>
              <a:t>The Protocol For Biological Drawings (2)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4861">
                                            <p:txEl>
                                              <p:pRg st="0" end="0"/>
                                            </p:txEl>
                                          </p:spTgt>
                                        </p:tgtEl>
                                        <p:attrNameLst>
                                          <p:attrName>style.visibility</p:attrName>
                                        </p:attrNameLst>
                                      </p:cBhvr>
                                      <p:to>
                                        <p:strVal val="visible"/>
                                      </p:to>
                                    </p:set>
                                    <p:animEffect transition="in" filter="wipe(left)">
                                      <p:cBhvr>
                                        <p:cTn id="7" dur="500"/>
                                        <p:tgtEl>
                                          <p:spTgt spid="33486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4858">
                                            <p:txEl>
                                              <p:pRg st="0" end="0"/>
                                            </p:txEl>
                                          </p:spTgt>
                                        </p:tgtEl>
                                        <p:attrNameLst>
                                          <p:attrName>style.visibility</p:attrName>
                                        </p:attrNameLst>
                                      </p:cBhvr>
                                      <p:to>
                                        <p:strVal val="visible"/>
                                      </p:to>
                                    </p:set>
                                    <p:animEffect transition="in" filter="wipe(left)">
                                      <p:cBhvr>
                                        <p:cTn id="12" dur="500"/>
                                        <p:tgtEl>
                                          <p:spTgt spid="334858">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4854">
                                            <p:txEl>
                                              <p:pRg st="0" end="0"/>
                                            </p:txEl>
                                          </p:spTgt>
                                        </p:tgtEl>
                                        <p:attrNameLst>
                                          <p:attrName>style.visibility</p:attrName>
                                        </p:attrNameLst>
                                      </p:cBhvr>
                                      <p:to>
                                        <p:strVal val="visible"/>
                                      </p:to>
                                    </p:set>
                                    <p:animEffect transition="in" filter="wipe(left)">
                                      <p:cBhvr>
                                        <p:cTn id="17" dur="500"/>
                                        <p:tgtEl>
                                          <p:spTgt spid="334854">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34860">
                                            <p:txEl>
                                              <p:pRg st="0" end="0"/>
                                            </p:txEl>
                                          </p:spTgt>
                                        </p:tgtEl>
                                        <p:attrNameLst>
                                          <p:attrName>style.visibility</p:attrName>
                                        </p:attrNameLst>
                                      </p:cBhvr>
                                      <p:to>
                                        <p:strVal val="visible"/>
                                      </p:to>
                                    </p:set>
                                    <p:animEffect transition="in" filter="wipe(left)">
                                      <p:cBhvr>
                                        <p:cTn id="22" dur="500"/>
                                        <p:tgtEl>
                                          <p:spTgt spid="334860">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nodeType="clickEffect">
                                  <p:stCondLst>
                                    <p:cond delay="0"/>
                                  </p:stCondLst>
                                  <p:childTnLst>
                                    <p:set>
                                      <p:cBhvr>
                                        <p:cTn id="26" dur="1" fill="hold">
                                          <p:stCondLst>
                                            <p:cond delay="0"/>
                                          </p:stCondLst>
                                        </p:cTn>
                                        <p:tgtEl>
                                          <p:spTgt spid="334873"/>
                                        </p:tgtEl>
                                        <p:attrNameLst>
                                          <p:attrName>style.visibility</p:attrName>
                                        </p:attrNameLst>
                                      </p:cBhvr>
                                      <p:to>
                                        <p:strVal val="visible"/>
                                      </p:to>
                                    </p:set>
                                    <p:animEffect transition="in" filter="dissolve">
                                      <p:cBhvr>
                                        <p:cTn id="27" dur="500"/>
                                        <p:tgtEl>
                                          <p:spTgt spid="334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4" grpId="0" build="p" autoUpdateAnimBg="0"/>
      <p:bldP spid="334858" grpId="0" build="p" autoUpdateAnimBg="0"/>
      <p:bldP spid="334860" grpId="0" build="p" autoUpdateAnimBg="0"/>
      <p:bldP spid="334861"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2802" name="Text Box 2"/>
          <p:cNvSpPr txBox="1">
            <a:spLocks noChangeArrowheads="1"/>
          </p:cNvSpPr>
          <p:nvPr/>
        </p:nvSpPr>
        <p:spPr bwMode="auto">
          <a:xfrm>
            <a:off x="228600" y="696905"/>
            <a:ext cx="5715000"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1. Generally observe and investigate the whole specimen from different views and or magnifications - even if you are only going to draw a small section or a particular system.  You should be able to understand how your selection relates to the whole organism.</a:t>
            </a:r>
          </a:p>
        </p:txBody>
      </p:sp>
      <p:sp>
        <p:nvSpPr>
          <p:cNvPr id="332806" name="Text Box 6"/>
          <p:cNvSpPr txBox="1">
            <a:spLocks noChangeArrowheads="1"/>
          </p:cNvSpPr>
          <p:nvPr/>
        </p:nvSpPr>
        <p:spPr bwMode="auto">
          <a:xfrm>
            <a:off x="228600" y="2638419"/>
            <a:ext cx="57150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2. Now use some form of magnification to facilitate your study of the views or features that will enable you to produce the required drawing.</a:t>
            </a:r>
          </a:p>
        </p:txBody>
      </p:sp>
      <p:sp>
        <p:nvSpPr>
          <p:cNvPr id="332809" name="Text Box 9"/>
          <p:cNvSpPr txBox="1">
            <a:spLocks noChangeArrowheads="1"/>
          </p:cNvSpPr>
          <p:nvPr/>
        </p:nvSpPr>
        <p:spPr bwMode="auto">
          <a:xfrm>
            <a:off x="152400" y="5005457"/>
            <a:ext cx="573677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5. Now draw the specimen, making sure that you keep to the protocol for biological drawings. </a:t>
            </a:r>
          </a:p>
        </p:txBody>
      </p:sp>
      <p:sp>
        <p:nvSpPr>
          <p:cNvPr id="332810" name="Text Box 10"/>
          <p:cNvSpPr txBox="1">
            <a:spLocks noChangeArrowheads="1"/>
          </p:cNvSpPr>
          <p:nvPr/>
        </p:nvSpPr>
        <p:spPr bwMode="auto">
          <a:xfrm>
            <a:off x="152400" y="3736983"/>
            <a:ext cx="613921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3. Remember your aim is that the drawing should</a:t>
            </a:r>
            <a:br>
              <a:rPr lang="en-GB" altLang="en-US" sz="2000" b="1" dirty="0">
                <a:solidFill>
                  <a:srgbClr val="000066"/>
                </a:solidFill>
              </a:rPr>
            </a:br>
            <a:r>
              <a:rPr lang="en-GB" altLang="en-US" sz="2000" b="1" dirty="0">
                <a:solidFill>
                  <a:srgbClr val="000066"/>
                </a:solidFill>
              </a:rPr>
              <a:t>accurately represent the specimen.  You do not have to be a good artist to do this well!</a:t>
            </a:r>
          </a:p>
        </p:txBody>
      </p:sp>
      <p:pic>
        <p:nvPicPr>
          <p:cNvPr id="37896" name="Picture 11" descr="C:\Documents and Settings\Robert George\Desktop\Photos Students\woman holding books 7.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646208"/>
            <a:ext cx="2764971" cy="4713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Before You Start Drawing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2802">
                                            <p:txEl>
                                              <p:pRg st="0" end="0"/>
                                            </p:txEl>
                                          </p:spTgt>
                                        </p:tgtEl>
                                        <p:attrNameLst>
                                          <p:attrName>style.visibility</p:attrName>
                                        </p:attrNameLst>
                                      </p:cBhvr>
                                      <p:to>
                                        <p:strVal val="visible"/>
                                      </p:to>
                                    </p:set>
                                    <p:animEffect transition="in" filter="wipe(left)">
                                      <p:cBhvr>
                                        <p:cTn id="7" dur="500"/>
                                        <p:tgtEl>
                                          <p:spTgt spid="33280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2806">
                                            <p:txEl>
                                              <p:pRg st="0" end="0"/>
                                            </p:txEl>
                                          </p:spTgt>
                                        </p:tgtEl>
                                        <p:attrNameLst>
                                          <p:attrName>style.visibility</p:attrName>
                                        </p:attrNameLst>
                                      </p:cBhvr>
                                      <p:to>
                                        <p:strVal val="visible"/>
                                      </p:to>
                                    </p:set>
                                    <p:animEffect transition="in" filter="wipe(left)">
                                      <p:cBhvr>
                                        <p:cTn id="12" dur="500"/>
                                        <p:tgtEl>
                                          <p:spTgt spid="33280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2810">
                                            <p:txEl>
                                              <p:pRg st="0" end="0"/>
                                            </p:txEl>
                                          </p:spTgt>
                                        </p:tgtEl>
                                        <p:attrNameLst>
                                          <p:attrName>style.visibility</p:attrName>
                                        </p:attrNameLst>
                                      </p:cBhvr>
                                      <p:to>
                                        <p:strVal val="visible"/>
                                      </p:to>
                                    </p:set>
                                    <p:animEffect transition="in" filter="wipe(left)">
                                      <p:cBhvr>
                                        <p:cTn id="17" dur="500"/>
                                        <p:tgtEl>
                                          <p:spTgt spid="332810">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32809">
                                            <p:txEl>
                                              <p:pRg st="0" end="0"/>
                                            </p:txEl>
                                          </p:spTgt>
                                        </p:tgtEl>
                                        <p:attrNameLst>
                                          <p:attrName>style.visibility</p:attrName>
                                        </p:attrNameLst>
                                      </p:cBhvr>
                                      <p:to>
                                        <p:strVal val="visible"/>
                                      </p:to>
                                    </p:set>
                                    <p:animEffect transition="in" filter="wipe(left)">
                                      <p:cBhvr>
                                        <p:cTn id="22" dur="500"/>
                                        <p:tgtEl>
                                          <p:spTgt spid="33280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02" grpId="0" build="p" autoUpdateAnimBg="0"/>
      <p:bldP spid="332806" grpId="0" build="p" autoUpdateAnimBg="0"/>
      <p:bldP spid="332809" grpId="0" build="p" autoUpdateAnimBg="0"/>
      <p:bldP spid="332810"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8947" name="Rectangle 1027"/>
          <p:cNvSpPr>
            <a:spLocks noChangeArrowheads="1"/>
          </p:cNvSpPr>
          <p:nvPr/>
        </p:nvSpPr>
        <p:spPr bwMode="auto">
          <a:xfrm>
            <a:off x="152400" y="685800"/>
            <a:ext cx="49069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dirty="0">
                <a:solidFill>
                  <a:srgbClr val="990033"/>
                </a:solidFill>
                <a:latin typeface="Verdana" pitchFamily="34" charset="0"/>
              </a:rPr>
              <a:t>Plan View</a:t>
            </a:r>
            <a:br>
              <a:rPr lang="en-GB" altLang="en-US" sz="2000" dirty="0">
                <a:solidFill>
                  <a:srgbClr val="990033"/>
                </a:solidFill>
                <a:latin typeface="Verdana" pitchFamily="34" charset="0"/>
              </a:rPr>
            </a:br>
            <a:r>
              <a:rPr lang="en-GB" altLang="en-US" sz="2000" dirty="0">
                <a:solidFill>
                  <a:srgbClr val="990033"/>
                </a:solidFill>
                <a:latin typeface="Verdana" pitchFamily="34" charset="0"/>
              </a:rPr>
              <a:t>(Low Power Magnification)</a:t>
            </a:r>
          </a:p>
        </p:txBody>
      </p:sp>
      <p:sp>
        <p:nvSpPr>
          <p:cNvPr id="338955" name="Text Box 1035"/>
          <p:cNvSpPr txBox="1">
            <a:spLocks noChangeArrowheads="1"/>
          </p:cNvSpPr>
          <p:nvPr/>
        </p:nvSpPr>
        <p:spPr bwMode="auto">
          <a:xfrm>
            <a:off x="3527425" y="1784350"/>
            <a:ext cx="457358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Helianthus - TS of Stem to show vascular bundles - drawn from x40</a:t>
            </a:r>
          </a:p>
        </p:txBody>
      </p:sp>
      <p:pic>
        <p:nvPicPr>
          <p:cNvPr id="39940" name="Picture 1036" descr="C:\Documents and Settings\Robert George\Desktop\Photos Students\microscope 48.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1613" y="2262188"/>
            <a:ext cx="1912937"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954" name="Picture 1034" descr="D:\SSERLTD\Commercial Products\Bio Microscopy\Clipart\Set2\Plant\General Anatomy\Stem\TShelianthusyoungstemx4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16163" y="2732088"/>
            <a:ext cx="3544887" cy="215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965" name="Text Box 1045"/>
          <p:cNvSpPr txBox="1">
            <a:spLocks noChangeArrowheads="1"/>
          </p:cNvSpPr>
          <p:nvPr/>
        </p:nvSpPr>
        <p:spPr bwMode="auto">
          <a:xfrm>
            <a:off x="3425825" y="5168900"/>
            <a:ext cx="4573588"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N.B. Individual cells are not shown on a plan view and the drawing attempts to show tissue arrangements.</a:t>
            </a:r>
          </a:p>
        </p:txBody>
      </p:sp>
      <p:grpSp>
        <p:nvGrpSpPr>
          <p:cNvPr id="338970" name="Group 1050"/>
          <p:cNvGrpSpPr>
            <a:grpSpLocks/>
          </p:cNvGrpSpPr>
          <p:nvPr/>
        </p:nvGrpSpPr>
        <p:grpSpPr bwMode="auto">
          <a:xfrm>
            <a:off x="6062663" y="2728913"/>
            <a:ext cx="2879725" cy="2159000"/>
            <a:chOff x="3819" y="1719"/>
            <a:chExt cx="1814" cy="1360"/>
          </a:xfrm>
        </p:grpSpPr>
        <p:sp>
          <p:nvSpPr>
            <p:cNvPr id="39946" name="Rectangle 1037"/>
            <p:cNvSpPr>
              <a:spLocks noChangeArrowheads="1"/>
            </p:cNvSpPr>
            <p:nvPr/>
          </p:nvSpPr>
          <p:spPr bwMode="auto">
            <a:xfrm>
              <a:off x="3819" y="1719"/>
              <a:ext cx="1814" cy="136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39947" name="Picture 1049" descr="E:\Slide1.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1" y="2138"/>
              <a:ext cx="1330" cy="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title"/>
          </p:nvPr>
        </p:nvSpPr>
        <p:spPr/>
        <p:txBody>
          <a:bodyPr/>
          <a:lstStyle/>
          <a:p>
            <a:r>
              <a:rPr lang="en-GB" dirty="0"/>
              <a:t>Drawings Made From Microscopic Examination (2)</a:t>
            </a:r>
          </a:p>
        </p:txBody>
      </p:sp>
      <p:pic>
        <p:nvPicPr>
          <p:cNvPr id="3" name="Recorded Sound">
            <a:hlinkClick r:id="" action="ppaction://media"/>
            <a:extLst>
              <a:ext uri="{FF2B5EF4-FFF2-40B4-BE49-F238E27FC236}">
                <a16:creationId xmlns:a16="http://schemas.microsoft.com/office/drawing/2014/main" id="{4C47DCB7-5B8B-9781-4B74-728AEA9B18D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48481" y="6225134"/>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8947">
                                            <p:txEl>
                                              <p:pRg st="0" end="0"/>
                                            </p:txEl>
                                          </p:spTgt>
                                        </p:tgtEl>
                                        <p:attrNameLst>
                                          <p:attrName>style.visibility</p:attrName>
                                        </p:attrNameLst>
                                      </p:cBhvr>
                                      <p:to>
                                        <p:strVal val="visible"/>
                                      </p:to>
                                    </p:set>
                                    <p:animEffect transition="in" filter="wipe(left)">
                                      <p:cBhvr>
                                        <p:cTn id="7" dur="500"/>
                                        <p:tgtEl>
                                          <p:spTgt spid="3389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38954"/>
                                        </p:tgtEl>
                                        <p:attrNameLst>
                                          <p:attrName>style.visibility</p:attrName>
                                        </p:attrNameLst>
                                      </p:cBhvr>
                                      <p:to>
                                        <p:strVal val="visible"/>
                                      </p:to>
                                    </p:set>
                                    <p:animEffect transition="in" filter="dissolve">
                                      <p:cBhvr>
                                        <p:cTn id="12" dur="500"/>
                                        <p:tgtEl>
                                          <p:spTgt spid="33895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38970"/>
                                        </p:tgtEl>
                                        <p:attrNameLst>
                                          <p:attrName>style.visibility</p:attrName>
                                        </p:attrNameLst>
                                      </p:cBhvr>
                                      <p:to>
                                        <p:strVal val="visible"/>
                                      </p:to>
                                    </p:set>
                                    <p:animEffect transition="in" filter="dissolve">
                                      <p:cBhvr>
                                        <p:cTn id="17" dur="500"/>
                                        <p:tgtEl>
                                          <p:spTgt spid="33897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38965">
                                            <p:txEl>
                                              <p:pRg st="0" end="0"/>
                                            </p:txEl>
                                          </p:spTgt>
                                        </p:tgtEl>
                                        <p:attrNameLst>
                                          <p:attrName>style.visibility</p:attrName>
                                        </p:attrNameLst>
                                      </p:cBhvr>
                                      <p:to>
                                        <p:strVal val="visible"/>
                                      </p:to>
                                    </p:set>
                                    <p:animEffect transition="in" filter="wipe(left)">
                                      <p:cBhvr>
                                        <p:cTn id="22" dur="500"/>
                                        <p:tgtEl>
                                          <p:spTgt spid="338965">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38955">
                                            <p:txEl>
                                              <p:pRg st="0" end="0"/>
                                            </p:txEl>
                                          </p:spTgt>
                                        </p:tgtEl>
                                        <p:attrNameLst>
                                          <p:attrName>style.visibility</p:attrName>
                                        </p:attrNameLst>
                                      </p:cBhvr>
                                      <p:to>
                                        <p:strVal val="visible"/>
                                      </p:to>
                                    </p:set>
                                    <p:animEffect transition="in" filter="wipe(left)">
                                      <p:cBhvr>
                                        <p:cTn id="27" dur="500"/>
                                        <p:tgtEl>
                                          <p:spTgt spid="33895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1301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3"/>
                </p:tgtEl>
              </p:cMediaNode>
            </p:audio>
          </p:childTnLst>
        </p:cTn>
      </p:par>
    </p:tnLst>
    <p:bldLst>
      <p:bldP spid="338947" grpId="0" build="p" autoUpdateAnimBg="0"/>
      <p:bldP spid="338955" grpId="0" build="p" autoUpdateAnimBg="0"/>
      <p:bldP spid="338965"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7139" name="Rectangle 1027"/>
          <p:cNvSpPr>
            <a:spLocks noChangeArrowheads="1"/>
          </p:cNvSpPr>
          <p:nvPr/>
        </p:nvSpPr>
        <p:spPr bwMode="auto">
          <a:xfrm>
            <a:off x="152400" y="685800"/>
            <a:ext cx="49069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dirty="0">
                <a:solidFill>
                  <a:srgbClr val="990033"/>
                </a:solidFill>
                <a:latin typeface="Verdana" pitchFamily="34" charset="0"/>
              </a:rPr>
              <a:t>Plan View</a:t>
            </a:r>
            <a:br>
              <a:rPr lang="en-GB" altLang="en-US" sz="2000" dirty="0">
                <a:solidFill>
                  <a:srgbClr val="990033"/>
                </a:solidFill>
                <a:latin typeface="Verdana" pitchFamily="34" charset="0"/>
              </a:rPr>
            </a:br>
            <a:r>
              <a:rPr lang="en-GB" altLang="en-US" sz="2000" dirty="0">
                <a:solidFill>
                  <a:srgbClr val="990033"/>
                </a:solidFill>
                <a:latin typeface="Verdana" pitchFamily="34" charset="0"/>
              </a:rPr>
              <a:t>(Medium Power Magnification)</a:t>
            </a:r>
          </a:p>
        </p:txBody>
      </p:sp>
      <p:sp>
        <p:nvSpPr>
          <p:cNvPr id="347142" name="Text Box 1030"/>
          <p:cNvSpPr txBox="1">
            <a:spLocks noChangeArrowheads="1"/>
          </p:cNvSpPr>
          <p:nvPr/>
        </p:nvSpPr>
        <p:spPr bwMode="auto">
          <a:xfrm>
            <a:off x="3529013" y="1625600"/>
            <a:ext cx="45735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Helianthus - TS of Stem to show vascular bundle - drawn from x200</a:t>
            </a:r>
          </a:p>
        </p:txBody>
      </p:sp>
      <p:pic>
        <p:nvPicPr>
          <p:cNvPr id="347141" name="Picture 1029" descr="D:\SSERLTD\Commercial Products\Bio Microscopy\Clipart\Set2\Plant\General Anatomy\Stem\HelianthusTSvascularbundlex20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5338" y="2698750"/>
            <a:ext cx="16097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7154" name="Group 1042"/>
          <p:cNvGrpSpPr>
            <a:grpSpLocks/>
          </p:cNvGrpSpPr>
          <p:nvPr/>
        </p:nvGrpSpPr>
        <p:grpSpPr bwMode="auto">
          <a:xfrm>
            <a:off x="5605463" y="2690813"/>
            <a:ext cx="2879725" cy="2159000"/>
            <a:chOff x="3809" y="1863"/>
            <a:chExt cx="1814" cy="1360"/>
          </a:xfrm>
        </p:grpSpPr>
        <p:sp>
          <p:nvSpPr>
            <p:cNvPr id="40970" name="Rectangle 1036"/>
            <p:cNvSpPr>
              <a:spLocks noChangeArrowheads="1"/>
            </p:cNvSpPr>
            <p:nvPr/>
          </p:nvSpPr>
          <p:spPr bwMode="auto">
            <a:xfrm>
              <a:off x="3809" y="1863"/>
              <a:ext cx="1814" cy="136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40971" name="Picture 1041" descr="D:\SSERLTD\Development\Do Brilliantly at A Level\Latest\Low power 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0" y="2052"/>
              <a:ext cx="872"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0966" name="Picture 1044" descr="C:\Documents and Settings\Robert George\Desktop\Photos Students\microscope 51.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8813" y="2028825"/>
            <a:ext cx="2017712" cy="348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7157" name="Text Box 1045"/>
          <p:cNvSpPr txBox="1">
            <a:spLocks noChangeArrowheads="1"/>
          </p:cNvSpPr>
          <p:nvPr/>
        </p:nvSpPr>
        <p:spPr bwMode="auto">
          <a:xfrm>
            <a:off x="3425825" y="5159375"/>
            <a:ext cx="490696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N.B. In this case individual cells are shown only for the epidermis as this will indicate that it is only one cell thick.</a:t>
            </a:r>
            <a:br>
              <a:rPr lang="en-GB" altLang="en-US" sz="2000" b="1" dirty="0">
                <a:solidFill>
                  <a:srgbClr val="000066"/>
                </a:solidFill>
              </a:rPr>
            </a:br>
            <a:r>
              <a:rPr lang="en-GB" altLang="en-US" sz="2000" b="1" dirty="0">
                <a:solidFill>
                  <a:srgbClr val="000066"/>
                </a:solidFill>
              </a:rPr>
              <a:t>Otherwise tissue arrangements are shown.</a:t>
            </a:r>
          </a:p>
        </p:txBody>
      </p:sp>
      <p:sp>
        <p:nvSpPr>
          <p:cNvPr id="2" name="Title 1"/>
          <p:cNvSpPr>
            <a:spLocks noGrp="1"/>
          </p:cNvSpPr>
          <p:nvPr>
            <p:ph type="title"/>
          </p:nvPr>
        </p:nvSpPr>
        <p:spPr/>
        <p:txBody>
          <a:bodyPr/>
          <a:lstStyle/>
          <a:p>
            <a:r>
              <a:rPr lang="en-GB" dirty="0"/>
              <a:t>Drawings Made From Microscopic Examination (3)</a:t>
            </a:r>
          </a:p>
        </p:txBody>
      </p:sp>
      <p:pic>
        <p:nvPicPr>
          <p:cNvPr id="3" name="Recorded Sound">
            <a:hlinkClick r:id="" action="ppaction://media"/>
            <a:extLst>
              <a:ext uri="{FF2B5EF4-FFF2-40B4-BE49-F238E27FC236}">
                <a16:creationId xmlns:a16="http://schemas.microsoft.com/office/drawing/2014/main" id="{EB624968-212F-63C2-42A5-AE61748F785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58813" y="5932701"/>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7139">
                                            <p:txEl>
                                              <p:pRg st="0" end="0"/>
                                            </p:txEl>
                                          </p:spTgt>
                                        </p:tgtEl>
                                        <p:attrNameLst>
                                          <p:attrName>style.visibility</p:attrName>
                                        </p:attrNameLst>
                                      </p:cBhvr>
                                      <p:to>
                                        <p:strVal val="visible"/>
                                      </p:to>
                                    </p:set>
                                    <p:animEffect transition="in" filter="wipe(left)">
                                      <p:cBhvr>
                                        <p:cTn id="7" dur="500"/>
                                        <p:tgtEl>
                                          <p:spTgt spid="3471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7142">
                                            <p:txEl>
                                              <p:pRg st="0" end="0"/>
                                            </p:txEl>
                                          </p:spTgt>
                                        </p:tgtEl>
                                        <p:attrNameLst>
                                          <p:attrName>style.visibility</p:attrName>
                                        </p:attrNameLst>
                                      </p:cBhvr>
                                      <p:to>
                                        <p:strVal val="visible"/>
                                      </p:to>
                                    </p:set>
                                    <p:animEffect transition="in" filter="wipe(left)">
                                      <p:cBhvr>
                                        <p:cTn id="12" dur="500"/>
                                        <p:tgtEl>
                                          <p:spTgt spid="347142">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47141"/>
                                        </p:tgtEl>
                                        <p:attrNameLst>
                                          <p:attrName>style.visibility</p:attrName>
                                        </p:attrNameLst>
                                      </p:cBhvr>
                                      <p:to>
                                        <p:strVal val="visible"/>
                                      </p:to>
                                    </p:set>
                                    <p:animEffect transition="in" filter="dissolve">
                                      <p:cBhvr>
                                        <p:cTn id="17" dur="500"/>
                                        <p:tgtEl>
                                          <p:spTgt spid="34714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47154"/>
                                        </p:tgtEl>
                                        <p:attrNameLst>
                                          <p:attrName>style.visibility</p:attrName>
                                        </p:attrNameLst>
                                      </p:cBhvr>
                                      <p:to>
                                        <p:strVal val="visible"/>
                                      </p:to>
                                    </p:set>
                                    <p:animEffect transition="in" filter="dissolve">
                                      <p:cBhvr>
                                        <p:cTn id="22" dur="500"/>
                                        <p:tgtEl>
                                          <p:spTgt spid="34715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47157">
                                            <p:txEl>
                                              <p:pRg st="0" end="0"/>
                                            </p:txEl>
                                          </p:spTgt>
                                        </p:tgtEl>
                                        <p:attrNameLst>
                                          <p:attrName>style.visibility</p:attrName>
                                        </p:attrNameLst>
                                      </p:cBhvr>
                                      <p:to>
                                        <p:strVal val="visible"/>
                                      </p:to>
                                    </p:set>
                                    <p:animEffect transition="in" filter="wipe(left)">
                                      <p:cBhvr>
                                        <p:cTn id="27" dur="500"/>
                                        <p:tgtEl>
                                          <p:spTgt spid="347157">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2471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3"/>
                </p:tgtEl>
              </p:cMediaNode>
            </p:audio>
          </p:childTnLst>
        </p:cTn>
      </p:par>
    </p:tnLst>
    <p:bldLst>
      <p:bldP spid="347139" grpId="0" build="p" autoUpdateAnimBg="0"/>
      <p:bldP spid="347142" grpId="0" build="p" autoUpdateAnimBg="0"/>
      <p:bldP spid="34715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5331" name="Rectangle 3"/>
          <p:cNvSpPr>
            <a:spLocks noChangeArrowheads="1"/>
          </p:cNvSpPr>
          <p:nvPr/>
        </p:nvSpPr>
        <p:spPr bwMode="auto">
          <a:xfrm>
            <a:off x="152400" y="685800"/>
            <a:ext cx="49069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2000" dirty="0">
                <a:solidFill>
                  <a:srgbClr val="990033"/>
                </a:solidFill>
                <a:latin typeface="Verdana" pitchFamily="34" charset="0"/>
              </a:rPr>
              <a:t>Fine View</a:t>
            </a:r>
            <a:br>
              <a:rPr lang="en-GB" altLang="en-US" sz="2000" dirty="0">
                <a:solidFill>
                  <a:srgbClr val="990033"/>
                </a:solidFill>
                <a:latin typeface="Verdana" pitchFamily="34" charset="0"/>
              </a:rPr>
            </a:br>
            <a:r>
              <a:rPr lang="en-GB" altLang="en-US" sz="2000" dirty="0">
                <a:solidFill>
                  <a:srgbClr val="990033"/>
                </a:solidFill>
                <a:latin typeface="Verdana" pitchFamily="34" charset="0"/>
              </a:rPr>
              <a:t>(High Power Magnification)</a:t>
            </a:r>
          </a:p>
        </p:txBody>
      </p:sp>
      <p:sp>
        <p:nvSpPr>
          <p:cNvPr id="355333" name="Text Box 5"/>
          <p:cNvSpPr txBox="1">
            <a:spLocks noChangeArrowheads="1"/>
          </p:cNvSpPr>
          <p:nvPr/>
        </p:nvSpPr>
        <p:spPr bwMode="auto">
          <a:xfrm>
            <a:off x="3529013" y="1555750"/>
            <a:ext cx="45735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Helianthus - TS of Stem to show epidermis and collenchyma - drawn from x1000</a:t>
            </a:r>
          </a:p>
        </p:txBody>
      </p:sp>
      <p:grpSp>
        <p:nvGrpSpPr>
          <p:cNvPr id="355346" name="Group 18"/>
          <p:cNvGrpSpPr>
            <a:grpSpLocks/>
          </p:cNvGrpSpPr>
          <p:nvPr/>
        </p:nvGrpSpPr>
        <p:grpSpPr bwMode="auto">
          <a:xfrm>
            <a:off x="5892800" y="2919413"/>
            <a:ext cx="2879725" cy="2159000"/>
            <a:chOff x="3715" y="1863"/>
            <a:chExt cx="1814" cy="1360"/>
          </a:xfrm>
        </p:grpSpPr>
        <p:sp>
          <p:nvSpPr>
            <p:cNvPr id="41994" name="Rectangle 11"/>
            <p:cNvSpPr>
              <a:spLocks noChangeArrowheads="1"/>
            </p:cNvSpPr>
            <p:nvPr/>
          </p:nvSpPr>
          <p:spPr bwMode="auto">
            <a:xfrm>
              <a:off x="3715" y="1863"/>
              <a:ext cx="1814" cy="136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41995" name="Picture 13" descr="D:\SSERLTD\Development\Do Brilliantly at A Level\Latest\High power 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0" y="2273"/>
              <a:ext cx="1104"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55342" name="Picture 14" descr="C:\WINDOWS\Desktop\epidermisandcollenchymaTSx1000.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5888" y="2924175"/>
            <a:ext cx="2865437" cy="2151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0" name="Picture 15" descr="C:\Documents and Settings\Robert George\Desktop\Photos Students\microscope 48.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1475" y="2670175"/>
            <a:ext cx="1912938"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5344" name="Text Box 16"/>
          <p:cNvSpPr txBox="1">
            <a:spLocks noChangeArrowheads="1"/>
          </p:cNvSpPr>
          <p:nvPr/>
        </p:nvSpPr>
        <p:spPr bwMode="auto">
          <a:xfrm>
            <a:off x="3425825" y="5292725"/>
            <a:ext cx="4573588"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eaLnBrk="1" hangingPunct="1">
              <a:spcBef>
                <a:spcPct val="50000"/>
              </a:spcBef>
              <a:buFontTx/>
              <a:buNone/>
            </a:pPr>
            <a:r>
              <a:rPr lang="en-GB" altLang="en-US" sz="2000" b="1" dirty="0">
                <a:solidFill>
                  <a:srgbClr val="000066"/>
                </a:solidFill>
              </a:rPr>
              <a:t>N.B. Only a small number (group) of individual cells are shown.  The cells that are drawn should be selected to be representative of the relevant tissues.</a:t>
            </a:r>
          </a:p>
        </p:txBody>
      </p:sp>
      <p:sp>
        <p:nvSpPr>
          <p:cNvPr id="2" name="Title 1"/>
          <p:cNvSpPr>
            <a:spLocks noGrp="1"/>
          </p:cNvSpPr>
          <p:nvPr>
            <p:ph type="title"/>
          </p:nvPr>
        </p:nvSpPr>
        <p:spPr/>
        <p:txBody>
          <a:bodyPr/>
          <a:lstStyle/>
          <a:p>
            <a:r>
              <a:rPr lang="en-GB" dirty="0"/>
              <a:t>Drawings Made From Microscopic Examination (4)</a:t>
            </a:r>
          </a:p>
        </p:txBody>
      </p:sp>
      <p:pic>
        <p:nvPicPr>
          <p:cNvPr id="3" name="Recorded Sound">
            <a:hlinkClick r:id="" action="ppaction://media"/>
            <a:extLst>
              <a:ext uri="{FF2B5EF4-FFF2-40B4-BE49-F238E27FC236}">
                <a16:creationId xmlns:a16="http://schemas.microsoft.com/office/drawing/2014/main" id="{BAA7B5C2-8FDF-B9EF-0FD0-ED1D5EF3BBF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48635" y="6121021"/>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5331">
                                            <p:txEl>
                                              <p:pRg st="0" end="0"/>
                                            </p:txEl>
                                          </p:spTgt>
                                        </p:tgtEl>
                                        <p:attrNameLst>
                                          <p:attrName>style.visibility</p:attrName>
                                        </p:attrNameLst>
                                      </p:cBhvr>
                                      <p:to>
                                        <p:strVal val="visible"/>
                                      </p:to>
                                    </p:set>
                                    <p:animEffect transition="in" filter="wipe(left)">
                                      <p:cBhvr>
                                        <p:cTn id="7" dur="500"/>
                                        <p:tgtEl>
                                          <p:spTgt spid="3553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5333">
                                            <p:txEl>
                                              <p:pRg st="0" end="0"/>
                                            </p:txEl>
                                          </p:spTgt>
                                        </p:tgtEl>
                                        <p:attrNameLst>
                                          <p:attrName>style.visibility</p:attrName>
                                        </p:attrNameLst>
                                      </p:cBhvr>
                                      <p:to>
                                        <p:strVal val="visible"/>
                                      </p:to>
                                    </p:set>
                                    <p:animEffect transition="in" filter="wipe(left)">
                                      <p:cBhvr>
                                        <p:cTn id="12" dur="500"/>
                                        <p:tgtEl>
                                          <p:spTgt spid="35533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355342"/>
                                        </p:tgtEl>
                                        <p:attrNameLst>
                                          <p:attrName>style.visibility</p:attrName>
                                        </p:attrNameLst>
                                      </p:cBhvr>
                                      <p:to>
                                        <p:strVal val="visible"/>
                                      </p:to>
                                    </p:set>
                                    <p:animEffect transition="in" filter="dissolve">
                                      <p:cBhvr>
                                        <p:cTn id="17" dur="500"/>
                                        <p:tgtEl>
                                          <p:spTgt spid="3553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355346"/>
                                        </p:tgtEl>
                                        <p:attrNameLst>
                                          <p:attrName>style.visibility</p:attrName>
                                        </p:attrNameLst>
                                      </p:cBhvr>
                                      <p:to>
                                        <p:strVal val="visible"/>
                                      </p:to>
                                    </p:set>
                                    <p:animEffect transition="in" filter="dissolve">
                                      <p:cBhvr>
                                        <p:cTn id="22" dur="500"/>
                                        <p:tgtEl>
                                          <p:spTgt spid="35534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55344">
                                            <p:txEl>
                                              <p:pRg st="0" end="0"/>
                                            </p:txEl>
                                          </p:spTgt>
                                        </p:tgtEl>
                                        <p:attrNameLst>
                                          <p:attrName>style.visibility</p:attrName>
                                        </p:attrNameLst>
                                      </p:cBhvr>
                                      <p:to>
                                        <p:strVal val="visible"/>
                                      </p:to>
                                    </p:set>
                                    <p:animEffect transition="in" filter="wipe(left)">
                                      <p:cBhvr>
                                        <p:cTn id="27" dur="500"/>
                                        <p:tgtEl>
                                          <p:spTgt spid="35534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1526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3"/>
                </p:tgtEl>
              </p:cMediaNode>
            </p:audio>
          </p:childTnLst>
        </p:cTn>
      </p:par>
    </p:tnLst>
    <p:bldLst>
      <p:bldP spid="355331" grpId="0" build="p" autoUpdateAnimBg="0"/>
      <p:bldP spid="355333" grpId="0" build="p" autoUpdateAnimBg="0"/>
      <p:bldP spid="355344"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35890" name="Group 2066"/>
          <p:cNvGrpSpPr>
            <a:grpSpLocks/>
          </p:cNvGrpSpPr>
          <p:nvPr/>
        </p:nvGrpSpPr>
        <p:grpSpPr bwMode="auto">
          <a:xfrm>
            <a:off x="228600" y="690563"/>
            <a:ext cx="8450263" cy="1433512"/>
            <a:chOff x="144" y="435"/>
            <a:chExt cx="5323" cy="903"/>
          </a:xfrm>
        </p:grpSpPr>
        <p:pic>
          <p:nvPicPr>
            <p:cNvPr id="43019" name="Picture 2050" descr="C:\Documents and Settings\Robert George\Desktop\Photos Students\cicada 7.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7" y="435"/>
              <a:ext cx="1830" cy="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20" name="Text Box 2051"/>
            <p:cNvSpPr txBox="1">
              <a:spLocks noChangeArrowheads="1"/>
            </p:cNvSpPr>
            <p:nvPr/>
          </p:nvSpPr>
          <p:spPr bwMode="auto">
            <a:xfrm>
              <a:off x="144" y="446"/>
              <a:ext cx="3216" cy="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The preserved cicada specimen is to be drawn to show the characteristic features of the Class Hexapoda (Insect) and Order Homoptera. </a:t>
              </a:r>
            </a:p>
          </p:txBody>
        </p:sp>
      </p:grpSp>
      <p:sp>
        <p:nvSpPr>
          <p:cNvPr id="335883" name="Text Box 2059"/>
          <p:cNvSpPr txBox="1">
            <a:spLocks noChangeArrowheads="1"/>
          </p:cNvSpPr>
          <p:nvPr/>
        </p:nvSpPr>
        <p:spPr bwMode="auto">
          <a:xfrm>
            <a:off x="6124575" y="2139950"/>
            <a:ext cx="2836863" cy="420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Notice how the detail shown in the drawing is reduced to the outlines of the structures.  The colours of the preserved specimen are different from those of a live specimen and so are not reliable or worth recording.</a:t>
            </a:r>
          </a:p>
          <a:p>
            <a:pPr eaLnBrk="1" hangingPunct="1">
              <a:spcBef>
                <a:spcPct val="50000"/>
              </a:spcBef>
              <a:buFontTx/>
              <a:buNone/>
            </a:pPr>
            <a:r>
              <a:rPr lang="en-GB" altLang="en-US" sz="2000" b="1" dirty="0">
                <a:solidFill>
                  <a:srgbClr val="000066"/>
                </a:solidFill>
              </a:rPr>
              <a:t>Labels and annotation should refer to characteristic features.</a:t>
            </a:r>
          </a:p>
        </p:txBody>
      </p:sp>
      <p:grpSp>
        <p:nvGrpSpPr>
          <p:cNvPr id="335888" name="Group 2064"/>
          <p:cNvGrpSpPr>
            <a:grpSpLocks/>
          </p:cNvGrpSpPr>
          <p:nvPr/>
        </p:nvGrpSpPr>
        <p:grpSpPr bwMode="auto">
          <a:xfrm>
            <a:off x="182563" y="2225675"/>
            <a:ext cx="5757862" cy="4318000"/>
            <a:chOff x="115" y="1402"/>
            <a:chExt cx="3627" cy="2720"/>
          </a:xfrm>
        </p:grpSpPr>
        <p:grpSp>
          <p:nvGrpSpPr>
            <p:cNvPr id="43015" name="Group 2060"/>
            <p:cNvGrpSpPr>
              <a:grpSpLocks/>
            </p:cNvGrpSpPr>
            <p:nvPr/>
          </p:nvGrpSpPr>
          <p:grpSpPr bwMode="auto">
            <a:xfrm>
              <a:off x="115" y="1402"/>
              <a:ext cx="3627" cy="2720"/>
              <a:chOff x="201" y="1402"/>
              <a:chExt cx="3627" cy="2720"/>
            </a:xfrm>
          </p:grpSpPr>
          <p:sp>
            <p:nvSpPr>
              <p:cNvPr id="43017" name="Rectangle 2052"/>
              <p:cNvSpPr>
                <a:spLocks noChangeArrowheads="1"/>
              </p:cNvSpPr>
              <p:nvPr/>
            </p:nvSpPr>
            <p:spPr bwMode="auto">
              <a:xfrm>
                <a:off x="201" y="1402"/>
                <a:ext cx="3627" cy="2720"/>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43018" name="Picture 2053" descr="C:\Documents and Settings\Robert George\Desktop\Image2.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 y="1981"/>
                <a:ext cx="2352" cy="1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016" name="Text Box 2061"/>
            <p:cNvSpPr txBox="1">
              <a:spLocks noChangeArrowheads="1"/>
            </p:cNvSpPr>
            <p:nvPr/>
          </p:nvSpPr>
          <p:spPr bwMode="auto">
            <a:xfrm>
              <a:off x="145" y="3665"/>
              <a:ext cx="3566" cy="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1025525" indent="-457200" eaLnBrk="0" hangingPunct="0">
                <a:spcBef>
                  <a:spcPct val="20000"/>
                </a:spcBef>
                <a:buChar char="–"/>
                <a:defRPr sz="2800">
                  <a:solidFill>
                    <a:schemeClr val="tx1"/>
                  </a:solidFill>
                  <a:latin typeface="Times New Roman" pitchFamily="18" charset="0"/>
                </a:defRPr>
              </a:lvl2pPr>
              <a:lvl3pPr marL="1673225" indent="-457200" eaLnBrk="0" hangingPunct="0">
                <a:spcBef>
                  <a:spcPct val="20000"/>
                </a:spcBef>
                <a:buChar char="•"/>
                <a:defRPr sz="2400">
                  <a:solidFill>
                    <a:schemeClr val="tx1"/>
                  </a:solidFill>
                  <a:latin typeface="Times New Roman" pitchFamily="18" charset="0"/>
                </a:defRPr>
              </a:lvl3pPr>
              <a:lvl4pPr marL="2320925" indent="-457200" eaLnBrk="0" hangingPunct="0">
                <a:spcBef>
                  <a:spcPct val="20000"/>
                </a:spcBef>
                <a:buChar char="–"/>
                <a:defRPr sz="2000">
                  <a:solidFill>
                    <a:schemeClr val="tx1"/>
                  </a:solidFill>
                  <a:latin typeface="Times New Roman" pitchFamily="18" charset="0"/>
                </a:defRPr>
              </a:lvl4pPr>
              <a:lvl5pPr marL="2968625" indent="-457200" eaLnBrk="0" hangingPunct="0">
                <a:spcBef>
                  <a:spcPct val="20000"/>
                </a:spcBef>
                <a:buChar char="»"/>
                <a:defRPr sz="2000">
                  <a:solidFill>
                    <a:schemeClr val="tx1"/>
                  </a:solidFill>
                  <a:latin typeface="Times New Roman" pitchFamily="18" charset="0"/>
                </a:defRPr>
              </a:lvl5pPr>
              <a:lvl6pPr marL="3425825" indent="-457200" eaLnBrk="0" fontAlgn="base" hangingPunct="0">
                <a:spcBef>
                  <a:spcPct val="20000"/>
                </a:spcBef>
                <a:spcAft>
                  <a:spcPct val="0"/>
                </a:spcAft>
                <a:buChar char="»"/>
                <a:defRPr sz="2000">
                  <a:solidFill>
                    <a:schemeClr val="tx1"/>
                  </a:solidFill>
                  <a:latin typeface="Times New Roman" pitchFamily="18" charset="0"/>
                </a:defRPr>
              </a:lvl6pPr>
              <a:lvl7pPr marL="3883025" indent="-457200" eaLnBrk="0" fontAlgn="base" hangingPunct="0">
                <a:spcBef>
                  <a:spcPct val="20000"/>
                </a:spcBef>
                <a:spcAft>
                  <a:spcPct val="0"/>
                </a:spcAft>
                <a:buChar char="»"/>
                <a:defRPr sz="2000">
                  <a:solidFill>
                    <a:schemeClr val="tx1"/>
                  </a:solidFill>
                  <a:latin typeface="Times New Roman" pitchFamily="18" charset="0"/>
                </a:defRPr>
              </a:lvl7pPr>
              <a:lvl8pPr marL="4340225" indent="-457200" eaLnBrk="0" fontAlgn="base" hangingPunct="0">
                <a:spcBef>
                  <a:spcPct val="20000"/>
                </a:spcBef>
                <a:spcAft>
                  <a:spcPct val="0"/>
                </a:spcAft>
                <a:buChar char="»"/>
                <a:defRPr sz="2000">
                  <a:solidFill>
                    <a:schemeClr val="tx1"/>
                  </a:solidFill>
                  <a:latin typeface="Times New Roman" pitchFamily="18" charset="0"/>
                </a:defRPr>
              </a:lvl8pPr>
              <a:lvl9pPr marL="4797425" indent="-4572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r>
                <a:rPr lang="en-GB" altLang="en-US" sz="800" dirty="0">
                  <a:cs typeface="Arial" charset="0"/>
                </a:rPr>
                <a:t>Members of the Order Homoptera are distinguished by piercing and sucking mouthparts arising from the lower back margin (rather than the front) of their heads. </a:t>
              </a:r>
              <a:r>
                <a:rPr lang="en-GB" altLang="en-US" sz="800" dirty="0">
                  <a:cs typeface="Times New Roman" pitchFamily="18" charset="0"/>
                </a:rPr>
                <a:t>Their </a:t>
              </a:r>
              <a:r>
                <a:rPr lang="en-GB" altLang="en-US" sz="800" dirty="0"/>
                <a:t>front wings are thickened and of a uniform texture for their entire length.  Antennae slender and short (bristlelike).</a:t>
              </a:r>
            </a:p>
            <a:p>
              <a:pPr eaLnBrk="1" hangingPunct="1">
                <a:spcBef>
                  <a:spcPct val="0"/>
                </a:spcBef>
                <a:buFontTx/>
                <a:buNone/>
              </a:pPr>
              <a:r>
                <a:rPr lang="en-GB" altLang="en-US" sz="800" dirty="0"/>
                <a:t>The Homoptera are among the most abundant herbivores found in terrestrial habitats and many species are crop pests.  Aphids and leafhoppers also carry many serious plant diseases.  </a:t>
              </a:r>
              <a:r>
                <a:rPr lang="en-GB" altLang="en-US" sz="800" dirty="0">
                  <a:cs typeface="Arial" charset="0"/>
                </a:rPr>
                <a:t>Homopteran cicadas are among the loudest animals in the world.</a:t>
              </a:r>
              <a:endParaRPr lang="en-GB" altLang="en-US" sz="800" dirty="0">
                <a:cs typeface="Times New Roman" pitchFamily="18" charset="0"/>
              </a:endParaRPr>
            </a:p>
          </p:txBody>
        </p:sp>
      </p:grpSp>
      <p:sp>
        <p:nvSpPr>
          <p:cNvPr id="2" name="Title 1"/>
          <p:cNvSpPr>
            <a:spLocks noGrp="1"/>
          </p:cNvSpPr>
          <p:nvPr>
            <p:ph type="title"/>
          </p:nvPr>
        </p:nvSpPr>
        <p:spPr/>
        <p:txBody>
          <a:bodyPr/>
          <a:lstStyle/>
          <a:p>
            <a:r>
              <a:rPr lang="en-GB" dirty="0"/>
              <a:t>Drawings Made From Entire Specimens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35890"/>
                                        </p:tgtEl>
                                        <p:attrNameLst>
                                          <p:attrName>style.visibility</p:attrName>
                                        </p:attrNameLst>
                                      </p:cBhvr>
                                      <p:to>
                                        <p:strVal val="visible"/>
                                      </p:to>
                                    </p:set>
                                    <p:animEffect transition="in" filter="wipe(left)">
                                      <p:cBhvr>
                                        <p:cTn id="7" dur="500"/>
                                        <p:tgtEl>
                                          <p:spTgt spid="33589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35888"/>
                                        </p:tgtEl>
                                        <p:attrNameLst>
                                          <p:attrName>style.visibility</p:attrName>
                                        </p:attrNameLst>
                                      </p:cBhvr>
                                      <p:to>
                                        <p:strVal val="visible"/>
                                      </p:to>
                                    </p:set>
                                    <p:animEffect transition="in" filter="dissolve">
                                      <p:cBhvr>
                                        <p:cTn id="12" dur="500"/>
                                        <p:tgtEl>
                                          <p:spTgt spid="33588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5883">
                                            <p:txEl>
                                              <p:pRg st="0" end="0"/>
                                            </p:txEl>
                                          </p:spTgt>
                                        </p:tgtEl>
                                        <p:attrNameLst>
                                          <p:attrName>style.visibility</p:attrName>
                                        </p:attrNameLst>
                                      </p:cBhvr>
                                      <p:to>
                                        <p:strVal val="visible"/>
                                      </p:to>
                                    </p:set>
                                    <p:animEffect transition="in" filter="wipe(left)">
                                      <p:cBhvr>
                                        <p:cTn id="17" dur="500"/>
                                        <p:tgtEl>
                                          <p:spTgt spid="335883">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35883">
                                            <p:txEl>
                                              <p:pRg st="1" end="1"/>
                                            </p:txEl>
                                          </p:spTgt>
                                        </p:tgtEl>
                                        <p:attrNameLst>
                                          <p:attrName>style.visibility</p:attrName>
                                        </p:attrNameLst>
                                      </p:cBhvr>
                                      <p:to>
                                        <p:strVal val="visible"/>
                                      </p:to>
                                    </p:set>
                                    <p:animEffect transition="in" filter="wipe(left)">
                                      <p:cBhvr>
                                        <p:cTn id="22" dur="500"/>
                                        <p:tgtEl>
                                          <p:spTgt spid="3358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5883"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6665" name="Text Box 9"/>
          <p:cNvSpPr txBox="1">
            <a:spLocks noChangeArrowheads="1"/>
          </p:cNvSpPr>
          <p:nvPr/>
        </p:nvSpPr>
        <p:spPr bwMode="auto">
          <a:xfrm>
            <a:off x="5075238" y="3046413"/>
            <a:ext cx="3768725"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Task:</a:t>
            </a:r>
          </a:p>
          <a:p>
            <a:pPr eaLnBrk="1" hangingPunct="1">
              <a:spcBef>
                <a:spcPct val="50000"/>
              </a:spcBef>
              <a:buFontTx/>
              <a:buNone/>
            </a:pPr>
            <a:r>
              <a:rPr lang="en-GB" altLang="en-US" sz="2000" b="1" dirty="0">
                <a:solidFill>
                  <a:srgbClr val="000066"/>
                </a:solidFill>
              </a:rPr>
              <a:t>Students were asked to draw, label and annotate a specimen of the larval stage of the Cabbage white butterfly to illustrate its important taxonomic and anatomical details (external).  The actual drawings will be commented on as it is the drawing and not the labels, etc. that are assessed.</a:t>
            </a:r>
          </a:p>
        </p:txBody>
      </p:sp>
      <p:grpSp>
        <p:nvGrpSpPr>
          <p:cNvPr id="46084" name="Group 16"/>
          <p:cNvGrpSpPr>
            <a:grpSpLocks/>
          </p:cNvGrpSpPr>
          <p:nvPr/>
        </p:nvGrpSpPr>
        <p:grpSpPr bwMode="auto">
          <a:xfrm>
            <a:off x="319088" y="785813"/>
            <a:ext cx="7616825" cy="5702300"/>
            <a:chOff x="201" y="495"/>
            <a:chExt cx="4798" cy="3592"/>
          </a:xfrm>
        </p:grpSpPr>
        <p:pic>
          <p:nvPicPr>
            <p:cNvPr id="46086" name="Picture 13" descr="C:\Documents and Settings\Robert George\Desktop\Study Skills\woman thinking 2.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55" y="530"/>
              <a:ext cx="1044" cy="1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15" descr="E:\Cabbage White Life Cycl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1" y="495"/>
              <a:ext cx="2996" cy="3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title"/>
          </p:nvPr>
        </p:nvSpPr>
        <p:spPr/>
        <p:txBody>
          <a:bodyPr/>
          <a:lstStyle/>
          <a:p>
            <a:r>
              <a:rPr lang="en-GB" dirty="0"/>
              <a:t>Example</a:t>
            </a:r>
          </a:p>
        </p:txBody>
      </p:sp>
      <p:pic>
        <p:nvPicPr>
          <p:cNvPr id="3" name="Recorded Sound">
            <a:hlinkClick r:id="" action="ppaction://media"/>
            <a:extLst>
              <a:ext uri="{FF2B5EF4-FFF2-40B4-BE49-F238E27FC236}">
                <a16:creationId xmlns:a16="http://schemas.microsoft.com/office/drawing/2014/main" id="{492545D9-9033-87D7-504D-0567784A04E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01713" y="62484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6665"/>
                                        </p:tgtEl>
                                        <p:attrNameLst>
                                          <p:attrName>style.visibility</p:attrName>
                                        </p:attrNameLst>
                                      </p:cBhvr>
                                      <p:to>
                                        <p:strVal val="visible"/>
                                      </p:to>
                                    </p:set>
                                    <p:animEffect transition="in" filter="wipe(left)">
                                      <p:cBhvr>
                                        <p:cTn id="7" dur="500"/>
                                        <p:tgtEl>
                                          <p:spTgt spid="326665"/>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449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3"/>
                </p:tgtEl>
              </p:cMediaNode>
            </p:audio>
          </p:childTnLst>
        </p:cTn>
      </p:par>
    </p:tnLst>
    <p:bldLst>
      <p:bldP spid="32666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E8346-3E1E-41F2-2D8B-07B3087D77D0}"/>
              </a:ext>
            </a:extLst>
          </p:cNvPr>
          <p:cNvSpPr>
            <a:spLocks noGrp="1"/>
          </p:cNvSpPr>
          <p:nvPr>
            <p:ph type="title"/>
          </p:nvPr>
        </p:nvSpPr>
        <p:spPr/>
        <p:txBody>
          <a:bodyPr/>
          <a:lstStyle/>
          <a:p>
            <a:r>
              <a:rPr lang="en-GB" dirty="0"/>
              <a:t>Cabbage white larvae</a:t>
            </a:r>
          </a:p>
        </p:txBody>
      </p:sp>
      <p:pic>
        <p:nvPicPr>
          <p:cNvPr id="3" name="Picture 2">
            <a:extLst>
              <a:ext uri="{FF2B5EF4-FFF2-40B4-BE49-F238E27FC236}">
                <a16:creationId xmlns:a16="http://schemas.microsoft.com/office/drawing/2014/main" id="{F9B7FD1D-5558-C24A-AC53-E8F575A5FB13}"/>
              </a:ext>
            </a:extLst>
          </p:cNvPr>
          <p:cNvPicPr>
            <a:picLocks noChangeAspect="1"/>
          </p:cNvPicPr>
          <p:nvPr/>
        </p:nvPicPr>
        <p:blipFill>
          <a:blip r:embed="rId2"/>
          <a:stretch>
            <a:fillRect/>
          </a:stretch>
        </p:blipFill>
        <p:spPr>
          <a:xfrm>
            <a:off x="1023583" y="829101"/>
            <a:ext cx="7492621" cy="5619466"/>
          </a:xfrm>
          <a:prstGeom prst="rect">
            <a:avLst/>
          </a:prstGeom>
        </p:spPr>
      </p:pic>
    </p:spTree>
    <p:extLst>
      <p:ext uri="{BB962C8B-B14F-4D97-AF65-F5344CB8AC3E}">
        <p14:creationId xmlns:p14="http://schemas.microsoft.com/office/powerpoint/2010/main" val="1355818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8" name="Rectangle 9"/>
          <p:cNvSpPr>
            <a:spLocks noChangeArrowheads="1"/>
          </p:cNvSpPr>
          <p:nvPr/>
        </p:nvSpPr>
        <p:spPr bwMode="auto">
          <a:xfrm>
            <a:off x="387350" y="657239"/>
            <a:ext cx="3727450" cy="279558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47109" name="Picture 8" descr="E:\Caterpillar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71652"/>
            <a:ext cx="348456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9434" name="Text Box 10"/>
          <p:cNvSpPr txBox="1">
            <a:spLocks noChangeArrowheads="1"/>
          </p:cNvSpPr>
          <p:nvPr/>
        </p:nvSpPr>
        <p:spPr bwMode="auto">
          <a:xfrm>
            <a:off x="0" y="3711900"/>
            <a:ext cx="9144000" cy="2939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eaLnBrk="1" hangingPunct="1">
              <a:spcBef>
                <a:spcPts val="600"/>
              </a:spcBef>
              <a:buFontTx/>
              <a:buNone/>
              <a:tabLst>
                <a:tab pos="574675" algn="l"/>
              </a:tabLst>
              <a:defRPr>
                <a:solidFill>
                  <a:srgbClr val="990033"/>
                </a:solidFill>
              </a:defRPr>
            </a:lvl1pPr>
            <a:lvl2pPr marL="742950" indent="-285750" eaLnBrk="0" hangingPunct="0">
              <a:spcBef>
                <a:spcPct val="20000"/>
              </a:spcBef>
              <a:buChar char="–"/>
              <a:tabLst>
                <a:tab pos="574675" algn="l"/>
              </a:tabLst>
              <a:defRPr sz="2800"/>
            </a:lvl2pPr>
            <a:lvl3pPr marL="1143000" indent="-228600" eaLnBrk="0" hangingPunct="0">
              <a:spcBef>
                <a:spcPct val="20000"/>
              </a:spcBef>
              <a:buChar char="•"/>
              <a:tabLst>
                <a:tab pos="574675" algn="l"/>
              </a:tabLst>
              <a:defRPr sz="2400"/>
            </a:lvl3pPr>
            <a:lvl4pPr marL="1600200" indent="-228600" eaLnBrk="0" hangingPunct="0">
              <a:spcBef>
                <a:spcPct val="20000"/>
              </a:spcBef>
              <a:buChar char="–"/>
              <a:tabLst>
                <a:tab pos="574675" algn="l"/>
              </a:tabLst>
            </a:lvl4pPr>
            <a:lvl5pPr marL="2057400" indent="-228600" eaLnBrk="0" hangingPunct="0">
              <a:spcBef>
                <a:spcPct val="20000"/>
              </a:spcBef>
              <a:buChar char="»"/>
              <a:tabLst>
                <a:tab pos="574675" algn="l"/>
              </a:tabLst>
            </a:lvl5pPr>
            <a:lvl6pPr marL="2514600" indent="-228600" eaLnBrk="0" fontAlgn="base" hangingPunct="0">
              <a:spcBef>
                <a:spcPct val="20000"/>
              </a:spcBef>
              <a:spcAft>
                <a:spcPct val="0"/>
              </a:spcAft>
              <a:buChar char="»"/>
              <a:tabLst>
                <a:tab pos="574675" algn="l"/>
              </a:tabLst>
            </a:lvl6pPr>
            <a:lvl7pPr marL="2971800" indent="-228600" eaLnBrk="0" fontAlgn="base" hangingPunct="0">
              <a:spcBef>
                <a:spcPct val="20000"/>
              </a:spcBef>
              <a:spcAft>
                <a:spcPct val="0"/>
              </a:spcAft>
              <a:buChar char="»"/>
              <a:tabLst>
                <a:tab pos="574675" algn="l"/>
              </a:tabLst>
            </a:lvl7pPr>
            <a:lvl8pPr marL="3429000" indent="-228600" eaLnBrk="0" fontAlgn="base" hangingPunct="0">
              <a:spcBef>
                <a:spcPct val="20000"/>
              </a:spcBef>
              <a:spcAft>
                <a:spcPct val="0"/>
              </a:spcAft>
              <a:buChar char="»"/>
              <a:tabLst>
                <a:tab pos="574675" algn="l"/>
              </a:tabLst>
            </a:lvl8pPr>
            <a:lvl9pPr marL="3886200" indent="-228600" eaLnBrk="0" fontAlgn="base" hangingPunct="0">
              <a:spcBef>
                <a:spcPct val="20000"/>
              </a:spcBef>
              <a:spcAft>
                <a:spcPct val="0"/>
              </a:spcAft>
              <a:buChar char="»"/>
              <a:tabLst>
                <a:tab pos="574675" algn="l"/>
              </a:tabLst>
            </a:lvl9pPr>
          </a:lstStyle>
          <a:p>
            <a:r>
              <a:rPr lang="en-GB" altLang="en-US" b="1" dirty="0">
                <a:solidFill>
                  <a:srgbClr val="000066"/>
                </a:solidFill>
              </a:rPr>
              <a:t>This drawing shows many minor and major inaccuracies, e.g.</a:t>
            </a:r>
          </a:p>
          <a:p>
            <a:r>
              <a:rPr lang="en-GB" altLang="en-US" b="1" dirty="0">
                <a:solidFill>
                  <a:srgbClr val="000066"/>
                </a:solidFill>
              </a:rPr>
              <a:t>1.	spiracles have not been shown on the drawing (major). </a:t>
            </a:r>
          </a:p>
          <a:p>
            <a:r>
              <a:rPr lang="en-GB" altLang="en-US" b="1" dirty="0">
                <a:solidFill>
                  <a:srgbClr val="000066"/>
                </a:solidFill>
              </a:rPr>
              <a:t>2.	the first pair of prolegs has been omitted (major).</a:t>
            </a:r>
          </a:p>
          <a:p>
            <a:r>
              <a:rPr lang="en-GB" altLang="en-US" b="1" dirty="0">
                <a:solidFill>
                  <a:srgbClr val="000066"/>
                </a:solidFill>
              </a:rPr>
              <a:t>3.	the true legs are not shown as articulated (major).</a:t>
            </a:r>
          </a:p>
          <a:p>
            <a:r>
              <a:rPr lang="en-GB" altLang="en-US" b="1" dirty="0">
                <a:solidFill>
                  <a:srgbClr val="000066"/>
                </a:solidFill>
              </a:rPr>
              <a:t>4.	the segmentation of the first three abdominal segments is not clearly defined 	(minor).</a:t>
            </a:r>
          </a:p>
          <a:p>
            <a:r>
              <a:rPr lang="en-GB" altLang="en-US" b="1" dirty="0">
                <a:solidFill>
                  <a:srgbClr val="000066"/>
                </a:solidFill>
              </a:rPr>
              <a:t>As more than one major inaccuracy is present this drawing would receive a performance level of 0 for the drawing skill.</a:t>
            </a:r>
          </a:p>
        </p:txBody>
      </p:sp>
      <p:sp>
        <p:nvSpPr>
          <p:cNvPr id="2" name="Title 1"/>
          <p:cNvSpPr>
            <a:spLocks noGrp="1"/>
          </p:cNvSpPr>
          <p:nvPr>
            <p:ph type="title"/>
          </p:nvPr>
        </p:nvSpPr>
        <p:spPr/>
        <p:txBody>
          <a:bodyPr/>
          <a:lstStyle/>
          <a:p>
            <a:r>
              <a:rPr lang="en-GB" dirty="0"/>
              <a:t>Examiner’s Comments (1)</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9434"/>
                                        </p:tgtEl>
                                        <p:attrNameLst>
                                          <p:attrName>style.visibility</p:attrName>
                                        </p:attrNameLst>
                                      </p:cBhvr>
                                      <p:to>
                                        <p:strVal val="visible"/>
                                      </p:to>
                                    </p:set>
                                    <p:animEffect transition="in" filter="wipe(left)">
                                      <p:cBhvr>
                                        <p:cTn id="7" dur="500"/>
                                        <p:tgtEl>
                                          <p:spTgt spid="359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3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9"/>
          <p:cNvSpPr>
            <a:spLocks noChangeArrowheads="1"/>
          </p:cNvSpPr>
          <p:nvPr/>
        </p:nvSpPr>
        <p:spPr bwMode="auto">
          <a:xfrm>
            <a:off x="387350" y="657239"/>
            <a:ext cx="3727450" cy="279558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48133" name="Picture 4102" descr="C:\Documents and Settings\Robert George\Desktop\Caterpillar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144" y="1672446"/>
            <a:ext cx="3471862" cy="76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0461" name="Text Box 4109"/>
          <p:cNvSpPr txBox="1">
            <a:spLocks noChangeArrowheads="1"/>
          </p:cNvSpPr>
          <p:nvPr/>
        </p:nvSpPr>
        <p:spPr bwMode="auto">
          <a:xfrm>
            <a:off x="0" y="3944217"/>
            <a:ext cx="9144000"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eaLnBrk="1" hangingPunct="1">
              <a:spcBef>
                <a:spcPts val="600"/>
              </a:spcBef>
              <a:buFontTx/>
              <a:buNone/>
              <a:tabLst>
                <a:tab pos="574675" algn="l"/>
              </a:tabLst>
              <a:defRPr>
                <a:solidFill>
                  <a:srgbClr val="990033"/>
                </a:solidFill>
              </a:defRPr>
            </a:lvl1pPr>
            <a:lvl2pPr marL="742950" indent="-285750" eaLnBrk="0" hangingPunct="0">
              <a:spcBef>
                <a:spcPct val="20000"/>
              </a:spcBef>
              <a:buChar char="–"/>
              <a:tabLst>
                <a:tab pos="574675" algn="l"/>
              </a:tabLst>
              <a:defRPr sz="2800"/>
            </a:lvl2pPr>
            <a:lvl3pPr marL="1143000" indent="-228600" eaLnBrk="0" hangingPunct="0">
              <a:spcBef>
                <a:spcPct val="20000"/>
              </a:spcBef>
              <a:buChar char="•"/>
              <a:tabLst>
                <a:tab pos="574675" algn="l"/>
              </a:tabLst>
              <a:defRPr sz="2400"/>
            </a:lvl3pPr>
            <a:lvl4pPr marL="1600200" indent="-228600" eaLnBrk="0" hangingPunct="0">
              <a:spcBef>
                <a:spcPct val="20000"/>
              </a:spcBef>
              <a:buChar char="–"/>
              <a:tabLst>
                <a:tab pos="574675" algn="l"/>
              </a:tabLst>
            </a:lvl4pPr>
            <a:lvl5pPr marL="2057400" indent="-228600" eaLnBrk="0" hangingPunct="0">
              <a:spcBef>
                <a:spcPct val="20000"/>
              </a:spcBef>
              <a:buChar char="»"/>
              <a:tabLst>
                <a:tab pos="574675" algn="l"/>
              </a:tabLst>
            </a:lvl5pPr>
            <a:lvl6pPr marL="2514600" indent="-228600" eaLnBrk="0" fontAlgn="base" hangingPunct="0">
              <a:spcBef>
                <a:spcPct val="20000"/>
              </a:spcBef>
              <a:spcAft>
                <a:spcPct val="0"/>
              </a:spcAft>
              <a:buChar char="»"/>
              <a:tabLst>
                <a:tab pos="574675" algn="l"/>
              </a:tabLst>
            </a:lvl6pPr>
            <a:lvl7pPr marL="2971800" indent="-228600" eaLnBrk="0" fontAlgn="base" hangingPunct="0">
              <a:spcBef>
                <a:spcPct val="20000"/>
              </a:spcBef>
              <a:spcAft>
                <a:spcPct val="0"/>
              </a:spcAft>
              <a:buChar char="»"/>
              <a:tabLst>
                <a:tab pos="574675" algn="l"/>
              </a:tabLst>
            </a:lvl7pPr>
            <a:lvl8pPr marL="3429000" indent="-228600" eaLnBrk="0" fontAlgn="base" hangingPunct="0">
              <a:spcBef>
                <a:spcPct val="20000"/>
              </a:spcBef>
              <a:spcAft>
                <a:spcPct val="0"/>
              </a:spcAft>
              <a:buChar char="»"/>
              <a:tabLst>
                <a:tab pos="574675" algn="l"/>
              </a:tabLst>
            </a:lvl8pPr>
            <a:lvl9pPr marL="3886200" indent="-228600" eaLnBrk="0" fontAlgn="base" hangingPunct="0">
              <a:spcBef>
                <a:spcPct val="20000"/>
              </a:spcBef>
              <a:spcAft>
                <a:spcPct val="0"/>
              </a:spcAft>
              <a:buChar char="»"/>
              <a:tabLst>
                <a:tab pos="574675" algn="l"/>
              </a:tabLst>
            </a:lvl9pPr>
          </a:lstStyle>
          <a:p>
            <a:r>
              <a:rPr lang="en-GB" altLang="en-US" b="1" dirty="0">
                <a:solidFill>
                  <a:srgbClr val="000066"/>
                </a:solidFill>
              </a:rPr>
              <a:t>Although this drawing contains more detail than the previous example it still possesses several inaccuracies, e.g.</a:t>
            </a:r>
          </a:p>
          <a:p>
            <a:r>
              <a:rPr lang="en-GB" altLang="en-US" b="1" dirty="0">
                <a:solidFill>
                  <a:srgbClr val="000066"/>
                </a:solidFill>
              </a:rPr>
              <a:t>1.	spiracles have not been shown on the drawing (major). </a:t>
            </a:r>
          </a:p>
          <a:p>
            <a:r>
              <a:rPr lang="en-GB" altLang="en-US" b="1" dirty="0">
                <a:solidFill>
                  <a:srgbClr val="000066"/>
                </a:solidFill>
              </a:rPr>
              <a:t>2.	the first pair of prolegs has been omitted (major).</a:t>
            </a:r>
          </a:p>
          <a:p>
            <a:r>
              <a:rPr lang="en-GB" altLang="en-US" b="1" dirty="0">
                <a:solidFill>
                  <a:srgbClr val="000066"/>
                </a:solidFill>
              </a:rPr>
              <a:t>3.	the true legs are not shown as articulated (major).</a:t>
            </a:r>
          </a:p>
          <a:p>
            <a:r>
              <a:rPr lang="en-GB" altLang="en-US" b="1" dirty="0">
                <a:solidFill>
                  <a:srgbClr val="000066"/>
                </a:solidFill>
              </a:rPr>
              <a:t>As more than one major inaccuracy is present this drawing would receive a performance level of 0 for the drawing skill.</a:t>
            </a:r>
          </a:p>
        </p:txBody>
      </p:sp>
      <p:pic>
        <p:nvPicPr>
          <p:cNvPr id="9" name="Picture 13" descr="C:\Documents and Settings\Robert George\Desktop\Study Skills\woman thinking 2.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8563" y="841376"/>
            <a:ext cx="1657350"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Examiner’s Comments (2)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0461"/>
                                        </p:tgtEl>
                                        <p:attrNameLst>
                                          <p:attrName>style.visibility</p:attrName>
                                        </p:attrNameLst>
                                      </p:cBhvr>
                                      <p:to>
                                        <p:strVal val="visible"/>
                                      </p:to>
                                    </p:set>
                                    <p:animEffect transition="in" filter="wipe(left)">
                                      <p:cBhvr>
                                        <p:cTn id="7" dur="500"/>
                                        <p:tgtEl>
                                          <p:spTgt spid="360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461"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9"/>
          <p:cNvSpPr>
            <a:spLocks noChangeArrowheads="1"/>
          </p:cNvSpPr>
          <p:nvPr/>
        </p:nvSpPr>
        <p:spPr bwMode="auto">
          <a:xfrm>
            <a:off x="387350" y="657239"/>
            <a:ext cx="3727450" cy="279558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sp>
        <p:nvSpPr>
          <p:cNvPr id="364551" name="Text Box 7"/>
          <p:cNvSpPr txBox="1">
            <a:spLocks noChangeArrowheads="1"/>
          </p:cNvSpPr>
          <p:nvPr/>
        </p:nvSpPr>
        <p:spPr bwMode="auto">
          <a:xfrm>
            <a:off x="0" y="3783895"/>
            <a:ext cx="914400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eaLnBrk="1" hangingPunct="1">
              <a:spcBef>
                <a:spcPts val="600"/>
              </a:spcBef>
              <a:buFontTx/>
              <a:buNone/>
              <a:tabLst>
                <a:tab pos="574675" algn="l"/>
              </a:tabLst>
              <a:defRPr>
                <a:solidFill>
                  <a:srgbClr val="990033"/>
                </a:solidFill>
              </a:defRPr>
            </a:lvl1pPr>
            <a:lvl2pPr marL="742950" indent="-285750" eaLnBrk="0" hangingPunct="0">
              <a:spcBef>
                <a:spcPct val="20000"/>
              </a:spcBef>
              <a:buChar char="–"/>
              <a:tabLst>
                <a:tab pos="574675" algn="l"/>
              </a:tabLst>
              <a:defRPr sz="2800"/>
            </a:lvl2pPr>
            <a:lvl3pPr marL="1143000" indent="-228600" eaLnBrk="0" hangingPunct="0">
              <a:spcBef>
                <a:spcPct val="20000"/>
              </a:spcBef>
              <a:buChar char="•"/>
              <a:tabLst>
                <a:tab pos="574675" algn="l"/>
              </a:tabLst>
              <a:defRPr sz="2400"/>
            </a:lvl3pPr>
            <a:lvl4pPr marL="1600200" indent="-228600" eaLnBrk="0" hangingPunct="0">
              <a:spcBef>
                <a:spcPct val="20000"/>
              </a:spcBef>
              <a:buChar char="–"/>
              <a:tabLst>
                <a:tab pos="574675" algn="l"/>
              </a:tabLst>
            </a:lvl4pPr>
            <a:lvl5pPr marL="2057400" indent="-228600" eaLnBrk="0" hangingPunct="0">
              <a:spcBef>
                <a:spcPct val="20000"/>
              </a:spcBef>
              <a:buChar char="»"/>
              <a:tabLst>
                <a:tab pos="574675" algn="l"/>
              </a:tabLst>
            </a:lvl5pPr>
            <a:lvl6pPr marL="2514600" indent="-228600" eaLnBrk="0" fontAlgn="base" hangingPunct="0">
              <a:spcBef>
                <a:spcPct val="20000"/>
              </a:spcBef>
              <a:spcAft>
                <a:spcPct val="0"/>
              </a:spcAft>
              <a:buChar char="»"/>
              <a:tabLst>
                <a:tab pos="574675" algn="l"/>
              </a:tabLst>
            </a:lvl6pPr>
            <a:lvl7pPr marL="2971800" indent="-228600" eaLnBrk="0" fontAlgn="base" hangingPunct="0">
              <a:spcBef>
                <a:spcPct val="20000"/>
              </a:spcBef>
              <a:spcAft>
                <a:spcPct val="0"/>
              </a:spcAft>
              <a:buChar char="»"/>
              <a:tabLst>
                <a:tab pos="574675" algn="l"/>
              </a:tabLst>
            </a:lvl7pPr>
            <a:lvl8pPr marL="3429000" indent="-228600" eaLnBrk="0" fontAlgn="base" hangingPunct="0">
              <a:spcBef>
                <a:spcPct val="20000"/>
              </a:spcBef>
              <a:spcAft>
                <a:spcPct val="0"/>
              </a:spcAft>
              <a:buChar char="»"/>
              <a:tabLst>
                <a:tab pos="574675" algn="l"/>
              </a:tabLst>
            </a:lvl8pPr>
            <a:lvl9pPr marL="3886200" indent="-228600" eaLnBrk="0" fontAlgn="base" hangingPunct="0">
              <a:spcBef>
                <a:spcPct val="20000"/>
              </a:spcBef>
              <a:spcAft>
                <a:spcPct val="0"/>
              </a:spcAft>
              <a:buChar char="»"/>
              <a:tabLst>
                <a:tab pos="574675" algn="l"/>
              </a:tabLst>
            </a:lvl9pPr>
          </a:lstStyle>
          <a:p>
            <a:r>
              <a:rPr lang="en-GB" altLang="en-US" b="1" dirty="0">
                <a:solidFill>
                  <a:srgbClr val="000066"/>
                </a:solidFill>
              </a:rPr>
              <a:t>This drawing shows several inaccuracies, e.g.</a:t>
            </a:r>
          </a:p>
          <a:p>
            <a:r>
              <a:rPr lang="en-GB" altLang="en-US" b="1" dirty="0">
                <a:solidFill>
                  <a:srgbClr val="000066"/>
                </a:solidFill>
              </a:rPr>
              <a:t>1.	some spiracles have not been shown on the drawing. </a:t>
            </a:r>
          </a:p>
          <a:p>
            <a:r>
              <a:rPr lang="en-GB" altLang="en-US" b="1" dirty="0">
                <a:solidFill>
                  <a:srgbClr val="000066"/>
                </a:solidFill>
              </a:rPr>
              <a:t>2.	there are two few simple eyes present in the drawing</a:t>
            </a:r>
          </a:p>
          <a:p>
            <a:r>
              <a:rPr lang="en-GB" altLang="en-US" b="1" dirty="0">
                <a:solidFill>
                  <a:srgbClr val="000066"/>
                </a:solidFill>
              </a:rPr>
              <a:t>3.	the true legs are not shown as articulated (major inaccuracy).</a:t>
            </a:r>
          </a:p>
          <a:p>
            <a:r>
              <a:rPr lang="en-GB" altLang="en-US" b="1" dirty="0">
                <a:solidFill>
                  <a:srgbClr val="000066"/>
                </a:solidFill>
              </a:rPr>
              <a:t>Many aspects of this drawing are good. However, as there are several inaccuracies present this drawing would receive a performance level of 1 for the drawing skill.</a:t>
            </a:r>
          </a:p>
        </p:txBody>
      </p:sp>
      <p:pic>
        <p:nvPicPr>
          <p:cNvPr id="49158" name="Picture 10" descr="E:\Caterpilla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844" y="1675621"/>
            <a:ext cx="3446462"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3" descr="C:\Documents and Settings\Robert George\Desktop\Study Skills\woman thinking 2.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8563" y="841376"/>
            <a:ext cx="1657350"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Examiner’s Comments (3)</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4551"/>
                                        </p:tgtEl>
                                        <p:attrNameLst>
                                          <p:attrName>style.visibility</p:attrName>
                                        </p:attrNameLst>
                                      </p:cBhvr>
                                      <p:to>
                                        <p:strVal val="visible"/>
                                      </p:to>
                                    </p:set>
                                    <p:animEffect transition="in" filter="wipe(left)">
                                      <p:cBhvr>
                                        <p:cTn id="7" dur="500"/>
                                        <p:tgtEl>
                                          <p:spTgt spid="3645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4551"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9"/>
          <p:cNvSpPr>
            <a:spLocks noChangeArrowheads="1"/>
          </p:cNvSpPr>
          <p:nvPr/>
        </p:nvSpPr>
        <p:spPr bwMode="auto">
          <a:xfrm>
            <a:off x="387350" y="657239"/>
            <a:ext cx="3727450" cy="279558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sp>
        <p:nvSpPr>
          <p:cNvPr id="366598" name="Text Box 2054"/>
          <p:cNvSpPr txBox="1">
            <a:spLocks noChangeArrowheads="1"/>
          </p:cNvSpPr>
          <p:nvPr/>
        </p:nvSpPr>
        <p:spPr bwMode="auto">
          <a:xfrm>
            <a:off x="0" y="3799730"/>
            <a:ext cx="914400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GB"/>
            </a:defPPr>
            <a:lvl1pPr eaLnBrk="1" hangingPunct="1">
              <a:spcBef>
                <a:spcPts val="600"/>
              </a:spcBef>
              <a:buFontTx/>
              <a:buNone/>
              <a:tabLst>
                <a:tab pos="574675" algn="l"/>
              </a:tabLst>
              <a:defRPr>
                <a:solidFill>
                  <a:srgbClr val="990033"/>
                </a:solidFill>
              </a:defRPr>
            </a:lvl1pPr>
            <a:lvl2pPr marL="742950" indent="-285750" eaLnBrk="0" hangingPunct="0">
              <a:spcBef>
                <a:spcPct val="20000"/>
              </a:spcBef>
              <a:buChar char="–"/>
              <a:tabLst>
                <a:tab pos="574675" algn="l"/>
              </a:tabLst>
              <a:defRPr sz="2800"/>
            </a:lvl2pPr>
            <a:lvl3pPr marL="1143000" indent="-228600" eaLnBrk="0" hangingPunct="0">
              <a:spcBef>
                <a:spcPct val="20000"/>
              </a:spcBef>
              <a:buChar char="•"/>
              <a:tabLst>
                <a:tab pos="574675" algn="l"/>
              </a:tabLst>
              <a:defRPr sz="2400"/>
            </a:lvl3pPr>
            <a:lvl4pPr marL="1600200" indent="-228600" eaLnBrk="0" hangingPunct="0">
              <a:spcBef>
                <a:spcPct val="20000"/>
              </a:spcBef>
              <a:buChar char="–"/>
              <a:tabLst>
                <a:tab pos="574675" algn="l"/>
              </a:tabLst>
            </a:lvl4pPr>
            <a:lvl5pPr marL="2057400" indent="-228600" eaLnBrk="0" hangingPunct="0">
              <a:spcBef>
                <a:spcPct val="20000"/>
              </a:spcBef>
              <a:buChar char="»"/>
              <a:tabLst>
                <a:tab pos="574675" algn="l"/>
              </a:tabLst>
            </a:lvl5pPr>
            <a:lvl6pPr marL="2514600" indent="-228600" eaLnBrk="0" fontAlgn="base" hangingPunct="0">
              <a:spcBef>
                <a:spcPct val="20000"/>
              </a:spcBef>
              <a:spcAft>
                <a:spcPct val="0"/>
              </a:spcAft>
              <a:buChar char="»"/>
              <a:tabLst>
                <a:tab pos="574675" algn="l"/>
              </a:tabLst>
            </a:lvl6pPr>
            <a:lvl7pPr marL="2971800" indent="-228600" eaLnBrk="0" fontAlgn="base" hangingPunct="0">
              <a:spcBef>
                <a:spcPct val="20000"/>
              </a:spcBef>
              <a:spcAft>
                <a:spcPct val="0"/>
              </a:spcAft>
              <a:buChar char="»"/>
              <a:tabLst>
                <a:tab pos="574675" algn="l"/>
              </a:tabLst>
            </a:lvl7pPr>
            <a:lvl8pPr marL="3429000" indent="-228600" eaLnBrk="0" fontAlgn="base" hangingPunct="0">
              <a:spcBef>
                <a:spcPct val="20000"/>
              </a:spcBef>
              <a:spcAft>
                <a:spcPct val="0"/>
              </a:spcAft>
              <a:buChar char="»"/>
              <a:tabLst>
                <a:tab pos="574675" algn="l"/>
              </a:tabLst>
            </a:lvl8pPr>
            <a:lvl9pPr marL="3886200" indent="-228600" eaLnBrk="0" fontAlgn="base" hangingPunct="0">
              <a:spcBef>
                <a:spcPct val="20000"/>
              </a:spcBef>
              <a:spcAft>
                <a:spcPct val="0"/>
              </a:spcAft>
              <a:buChar char="»"/>
              <a:tabLst>
                <a:tab pos="574675" algn="l"/>
              </a:tabLst>
            </a:lvl9pPr>
          </a:lstStyle>
          <a:p>
            <a:r>
              <a:rPr lang="en-GB" altLang="en-US" b="1" dirty="0">
                <a:solidFill>
                  <a:srgbClr val="000066"/>
                </a:solidFill>
              </a:rPr>
              <a:t>Although this drawing is a very good representation of the specimen it shows more than one minor inaccuracy, e.g.</a:t>
            </a:r>
          </a:p>
          <a:p>
            <a:r>
              <a:rPr lang="en-GB" altLang="en-US" b="1" dirty="0">
                <a:solidFill>
                  <a:srgbClr val="000066"/>
                </a:solidFill>
              </a:rPr>
              <a:t>1.	one of the most anterior abdominal segments has been omitted from the 	drawing.</a:t>
            </a:r>
          </a:p>
          <a:p>
            <a:r>
              <a:rPr lang="en-GB" altLang="en-US" b="1" dirty="0">
                <a:solidFill>
                  <a:srgbClr val="000066"/>
                </a:solidFill>
              </a:rPr>
              <a:t>2.	 some spiracles have not been shown on the drawing.</a:t>
            </a:r>
          </a:p>
          <a:p>
            <a:r>
              <a:rPr lang="en-GB" altLang="en-US" b="1" dirty="0">
                <a:solidFill>
                  <a:srgbClr val="000066"/>
                </a:solidFill>
              </a:rPr>
              <a:t>These errors in translating observation into a drawing reduce the overall reliability of the ‘accuracy of the drawing’ and therefore this would receive a performance level of 2 for the drawing skill.</a:t>
            </a:r>
          </a:p>
        </p:txBody>
      </p:sp>
      <p:pic>
        <p:nvPicPr>
          <p:cNvPr id="50182" name="Picture 2058" descr="E:\Caterpillar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 y="1673239"/>
            <a:ext cx="3359150"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3" descr="C:\Documents and Settings\Robert George\Desktop\Study Skills\woman thinking 2.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8563" y="841376"/>
            <a:ext cx="1657350"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Examiner’s Comments (4)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6598"/>
                                        </p:tgtEl>
                                        <p:attrNameLst>
                                          <p:attrName>style.visibility</p:attrName>
                                        </p:attrNameLst>
                                      </p:cBhvr>
                                      <p:to>
                                        <p:strVal val="visible"/>
                                      </p:to>
                                    </p:set>
                                    <p:animEffect transition="in" filter="wipe(left)">
                                      <p:cBhvr>
                                        <p:cTn id="7" dur="500"/>
                                        <p:tgtEl>
                                          <p:spTgt spid="3665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598"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9"/>
          <p:cNvSpPr>
            <a:spLocks noChangeArrowheads="1"/>
          </p:cNvSpPr>
          <p:nvPr/>
        </p:nvSpPr>
        <p:spPr bwMode="auto">
          <a:xfrm>
            <a:off x="387350" y="657239"/>
            <a:ext cx="3727450" cy="2795588"/>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51205" name="Picture 7" descr="C:\Documents and Settings\Robert George\Desktop\Caterpill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5144" y="1672446"/>
            <a:ext cx="3471862" cy="7651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1482" name="Text Box 10"/>
          <p:cNvSpPr txBox="1">
            <a:spLocks noChangeArrowheads="1"/>
          </p:cNvSpPr>
          <p:nvPr/>
        </p:nvSpPr>
        <p:spPr bwMode="auto">
          <a:xfrm>
            <a:off x="0" y="3526096"/>
            <a:ext cx="914400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har char="•"/>
              <a:tabLst>
                <a:tab pos="574675" algn="l"/>
              </a:tabLst>
              <a:defRPr sz="3200">
                <a:solidFill>
                  <a:schemeClr val="tx1"/>
                </a:solidFill>
                <a:latin typeface="Times New Roman" pitchFamily="18" charset="0"/>
              </a:defRPr>
            </a:lvl1pPr>
            <a:lvl2pPr marL="742950" indent="-285750" eaLnBrk="0" hangingPunct="0">
              <a:spcBef>
                <a:spcPct val="20000"/>
              </a:spcBef>
              <a:buChar char="–"/>
              <a:tabLst>
                <a:tab pos="574675" algn="l"/>
              </a:tabLst>
              <a:defRPr sz="2800">
                <a:solidFill>
                  <a:schemeClr val="tx1"/>
                </a:solidFill>
                <a:latin typeface="Times New Roman" pitchFamily="18" charset="0"/>
              </a:defRPr>
            </a:lvl2pPr>
            <a:lvl3pPr marL="1143000" indent="-228600" eaLnBrk="0" hangingPunct="0">
              <a:spcBef>
                <a:spcPct val="20000"/>
              </a:spcBef>
              <a:buChar char="•"/>
              <a:tabLst>
                <a:tab pos="574675" algn="l"/>
              </a:tabLst>
              <a:defRPr sz="2400">
                <a:solidFill>
                  <a:schemeClr val="tx1"/>
                </a:solidFill>
                <a:latin typeface="Times New Roman" pitchFamily="18" charset="0"/>
              </a:defRPr>
            </a:lvl3pPr>
            <a:lvl4pPr marL="1600200" indent="-228600" eaLnBrk="0" hangingPunct="0">
              <a:spcBef>
                <a:spcPct val="20000"/>
              </a:spcBef>
              <a:buChar char="–"/>
              <a:tabLst>
                <a:tab pos="574675" algn="l"/>
              </a:tabLst>
              <a:defRPr sz="2000">
                <a:solidFill>
                  <a:schemeClr val="tx1"/>
                </a:solidFill>
                <a:latin typeface="Times New Roman" pitchFamily="18" charset="0"/>
              </a:defRPr>
            </a:lvl4pPr>
            <a:lvl5pPr marL="2057400" indent="-228600" eaLnBrk="0" hangingPunct="0">
              <a:spcBef>
                <a:spcPct val="20000"/>
              </a:spcBef>
              <a:buChar char="»"/>
              <a:tabLst>
                <a:tab pos="574675" algn="l"/>
              </a:tabLst>
              <a:defRPr sz="2000">
                <a:solidFill>
                  <a:schemeClr val="tx1"/>
                </a:solidFill>
                <a:latin typeface="Times New Roman" pitchFamily="18" charset="0"/>
              </a:defRPr>
            </a:lvl5pPr>
            <a:lvl6pPr marL="2514600" indent="-228600" eaLnBrk="0" fontAlgn="base" hangingPunct="0">
              <a:spcBef>
                <a:spcPct val="20000"/>
              </a:spcBef>
              <a:spcAft>
                <a:spcPct val="0"/>
              </a:spcAft>
              <a:buChar char="»"/>
              <a:tabLst>
                <a:tab pos="574675" algn="l"/>
              </a:tabLst>
              <a:defRPr sz="2000">
                <a:solidFill>
                  <a:schemeClr val="tx1"/>
                </a:solidFill>
                <a:latin typeface="Times New Roman" pitchFamily="18" charset="0"/>
              </a:defRPr>
            </a:lvl6pPr>
            <a:lvl7pPr marL="2971800" indent="-228600" eaLnBrk="0" fontAlgn="base" hangingPunct="0">
              <a:spcBef>
                <a:spcPct val="20000"/>
              </a:spcBef>
              <a:spcAft>
                <a:spcPct val="0"/>
              </a:spcAft>
              <a:buChar char="»"/>
              <a:tabLst>
                <a:tab pos="574675" algn="l"/>
              </a:tabLst>
              <a:defRPr sz="2000">
                <a:solidFill>
                  <a:schemeClr val="tx1"/>
                </a:solidFill>
                <a:latin typeface="Times New Roman" pitchFamily="18" charset="0"/>
              </a:defRPr>
            </a:lvl7pPr>
            <a:lvl8pPr marL="3429000" indent="-228600" eaLnBrk="0" fontAlgn="base" hangingPunct="0">
              <a:spcBef>
                <a:spcPct val="20000"/>
              </a:spcBef>
              <a:spcAft>
                <a:spcPct val="0"/>
              </a:spcAft>
              <a:buChar char="»"/>
              <a:tabLst>
                <a:tab pos="574675" algn="l"/>
              </a:tabLst>
              <a:defRPr sz="2000">
                <a:solidFill>
                  <a:schemeClr val="tx1"/>
                </a:solidFill>
                <a:latin typeface="Times New Roman" pitchFamily="18" charset="0"/>
              </a:defRPr>
            </a:lvl8pPr>
            <a:lvl9pPr marL="3886200" indent="-228600" eaLnBrk="0" fontAlgn="base" hangingPunct="0">
              <a:spcBef>
                <a:spcPct val="20000"/>
              </a:spcBef>
              <a:spcAft>
                <a:spcPct val="0"/>
              </a:spcAft>
              <a:buChar char="»"/>
              <a:tabLst>
                <a:tab pos="574675" algn="l"/>
              </a:tabLst>
              <a:defRPr sz="2000">
                <a:solidFill>
                  <a:schemeClr val="tx1"/>
                </a:solidFill>
                <a:latin typeface="Times New Roman" pitchFamily="18" charset="0"/>
              </a:defRPr>
            </a:lvl9pPr>
          </a:lstStyle>
          <a:p>
            <a:pPr eaLnBrk="1" hangingPunct="1">
              <a:spcBef>
                <a:spcPts val="600"/>
              </a:spcBef>
              <a:buFontTx/>
              <a:buNone/>
            </a:pPr>
            <a:r>
              <a:rPr lang="en-GB" altLang="en-US" sz="2000" b="1" dirty="0">
                <a:solidFill>
                  <a:srgbClr val="000066"/>
                </a:solidFill>
              </a:rPr>
              <a:t>This drawing shows all of the necessary anatomical features which accurately represent the actual specimen, e.g.</a:t>
            </a:r>
          </a:p>
          <a:p>
            <a:pPr eaLnBrk="1" hangingPunct="1">
              <a:spcBef>
                <a:spcPts val="600"/>
              </a:spcBef>
              <a:buFontTx/>
              <a:buNone/>
            </a:pPr>
            <a:r>
              <a:rPr lang="en-GB" altLang="en-US" sz="2000" b="1" dirty="0">
                <a:solidFill>
                  <a:srgbClr val="000066"/>
                </a:solidFill>
              </a:rPr>
              <a:t>1.	spiracles are accurately shown.</a:t>
            </a:r>
          </a:p>
          <a:p>
            <a:pPr eaLnBrk="1" hangingPunct="1">
              <a:spcBef>
                <a:spcPts val="600"/>
              </a:spcBef>
              <a:buFontTx/>
              <a:buNone/>
            </a:pPr>
            <a:r>
              <a:rPr lang="en-GB" altLang="en-US" sz="2000" b="1" dirty="0">
                <a:solidFill>
                  <a:srgbClr val="000066"/>
                </a:solidFill>
              </a:rPr>
              <a:t>2.	the four pairs of prolegs have been drawn.</a:t>
            </a:r>
          </a:p>
          <a:p>
            <a:pPr eaLnBrk="1" hangingPunct="1">
              <a:spcBef>
                <a:spcPts val="600"/>
              </a:spcBef>
              <a:buFontTx/>
              <a:buNone/>
            </a:pPr>
            <a:r>
              <a:rPr lang="en-GB" altLang="en-US" sz="2000" b="1" dirty="0">
                <a:solidFill>
                  <a:srgbClr val="000066"/>
                </a:solidFill>
              </a:rPr>
              <a:t>3.	the true legs are shown as articulated.</a:t>
            </a:r>
          </a:p>
          <a:p>
            <a:pPr eaLnBrk="1" hangingPunct="1">
              <a:spcBef>
                <a:spcPts val="600"/>
              </a:spcBef>
              <a:buFontTx/>
              <a:buNone/>
            </a:pPr>
            <a:r>
              <a:rPr lang="en-GB" altLang="en-US" sz="2000" b="1" dirty="0">
                <a:solidFill>
                  <a:srgbClr val="000066"/>
                </a:solidFill>
              </a:rPr>
              <a:t>4.	the segmentation of the body is clearly defined.</a:t>
            </a:r>
          </a:p>
          <a:p>
            <a:pPr eaLnBrk="1" hangingPunct="1">
              <a:spcBef>
                <a:spcPts val="600"/>
              </a:spcBef>
              <a:buFontTx/>
              <a:buNone/>
            </a:pPr>
            <a:r>
              <a:rPr lang="en-GB" altLang="en-US" sz="2000" b="1" dirty="0">
                <a:solidFill>
                  <a:srgbClr val="000066"/>
                </a:solidFill>
              </a:rPr>
              <a:t>5. 	simple eyes are accurately drawn with respect to size, number and position.</a:t>
            </a:r>
          </a:p>
          <a:p>
            <a:pPr eaLnBrk="1" hangingPunct="1">
              <a:spcBef>
                <a:spcPts val="600"/>
              </a:spcBef>
              <a:buFontTx/>
              <a:buNone/>
            </a:pPr>
            <a:r>
              <a:rPr lang="en-GB" altLang="en-US" sz="2000" b="1" dirty="0">
                <a:solidFill>
                  <a:srgbClr val="000066"/>
                </a:solidFill>
              </a:rPr>
              <a:t>This drawing would receive a performance level of 3 (the highest) for the drawing skill.</a:t>
            </a:r>
          </a:p>
        </p:txBody>
      </p:sp>
      <p:pic>
        <p:nvPicPr>
          <p:cNvPr id="9" name="Picture 13" descr="C:\Documents and Settings\Robert George\Desktop\Study Skills\woman thinking 2.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78563" y="841376"/>
            <a:ext cx="1657350"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a:t>Examiner’s Comments (5)</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1482"/>
                                        </p:tgtEl>
                                        <p:attrNameLst>
                                          <p:attrName>style.visibility</p:attrName>
                                        </p:attrNameLst>
                                      </p:cBhvr>
                                      <p:to>
                                        <p:strVal val="visible"/>
                                      </p:to>
                                    </p:set>
                                    <p:animEffect transition="in" filter="wipe(left)">
                                      <p:cBhvr>
                                        <p:cTn id="7" dur="500"/>
                                        <p:tgtEl>
                                          <p:spTgt spid="361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82"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2503" name="Text Box 7"/>
          <p:cNvSpPr txBox="1">
            <a:spLocks noChangeArrowheads="1"/>
          </p:cNvSpPr>
          <p:nvPr/>
        </p:nvSpPr>
        <p:spPr bwMode="auto">
          <a:xfrm>
            <a:off x="271463" y="5105400"/>
            <a:ext cx="52863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50000"/>
              </a:spcBef>
              <a:buFontTx/>
              <a:buNone/>
            </a:pPr>
            <a:r>
              <a:rPr lang="en-GB" altLang="en-US" sz="2000" b="1" dirty="0">
                <a:solidFill>
                  <a:srgbClr val="000066"/>
                </a:solidFill>
              </a:rPr>
              <a:t>The final part of the drawing is to label, annotate and add a title and scale.  If such a drawing appeared in a student’s file they would find it very useful for revision purposes.</a:t>
            </a:r>
          </a:p>
        </p:txBody>
      </p:sp>
      <p:grpSp>
        <p:nvGrpSpPr>
          <p:cNvPr id="52228" name="Group 13"/>
          <p:cNvGrpSpPr>
            <a:grpSpLocks/>
          </p:cNvGrpSpPr>
          <p:nvPr/>
        </p:nvGrpSpPr>
        <p:grpSpPr bwMode="auto">
          <a:xfrm>
            <a:off x="238125" y="822325"/>
            <a:ext cx="8640763" cy="5053013"/>
            <a:chOff x="150" y="518"/>
            <a:chExt cx="5443" cy="3183"/>
          </a:xfrm>
        </p:grpSpPr>
        <p:grpSp>
          <p:nvGrpSpPr>
            <p:cNvPr id="52230" name="Group 8"/>
            <p:cNvGrpSpPr>
              <a:grpSpLocks/>
            </p:cNvGrpSpPr>
            <p:nvPr/>
          </p:nvGrpSpPr>
          <p:grpSpPr bwMode="auto">
            <a:xfrm>
              <a:off x="150" y="518"/>
              <a:ext cx="3372" cy="2523"/>
              <a:chOff x="2870" y="1956"/>
              <a:chExt cx="2788" cy="2086"/>
            </a:xfrm>
          </p:grpSpPr>
          <p:sp>
            <p:nvSpPr>
              <p:cNvPr id="52232" name="Rectangle 9"/>
              <p:cNvSpPr>
                <a:spLocks noChangeArrowheads="1"/>
              </p:cNvSpPr>
              <p:nvPr/>
            </p:nvSpPr>
            <p:spPr bwMode="auto">
              <a:xfrm>
                <a:off x="2870" y="1956"/>
                <a:ext cx="2788" cy="2086"/>
              </a:xfrm>
              <a:prstGeom prst="rect">
                <a:avLst/>
              </a:prstGeom>
              <a:solidFill>
                <a:schemeClr val="bg1"/>
              </a:solidFill>
              <a:ln w="9525">
                <a:solidFill>
                  <a:schemeClr val="tx1"/>
                </a:solidFill>
                <a:miter lim="800000"/>
                <a:headEnd/>
                <a:tailEnd/>
              </a:ln>
              <a:effectLst>
                <a:outerShdw dist="35921"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000" dirty="0"/>
              </a:p>
            </p:txBody>
          </p:sp>
          <p:pic>
            <p:nvPicPr>
              <p:cNvPr id="52233" name="Picture 10" descr="C:\Documents and Settings\Robert George\Desktop\Caterpill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 y="2818"/>
                <a:ext cx="1969"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4" name="Picture 11" descr="C:\Documents and Settings\Robert George\Desktop\New Graphics\Bio Drawing.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69" y="2064"/>
                <a:ext cx="2641" cy="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2231" name="Picture 12" descr="C:\Documents and Settings\Robert George\Desktop\Photos Students\woman holding books 7.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2" y="631"/>
              <a:ext cx="1801" cy="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itle 1"/>
          <p:cNvSpPr>
            <a:spLocks noGrp="1"/>
          </p:cNvSpPr>
          <p:nvPr>
            <p:ph type="title"/>
          </p:nvPr>
        </p:nvSpPr>
        <p:spPr/>
        <p:txBody>
          <a:bodyPr/>
          <a:lstStyle/>
          <a:p>
            <a:r>
              <a:rPr lang="en-GB" dirty="0"/>
              <a:t>The Student’s Notes (6)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2503"/>
                                        </p:tgtEl>
                                        <p:attrNameLst>
                                          <p:attrName>style.visibility</p:attrName>
                                        </p:attrNameLst>
                                      </p:cBhvr>
                                      <p:to>
                                        <p:strVal val="visible"/>
                                      </p:to>
                                    </p:set>
                                    <p:animEffect transition="in" filter="wipe(left)">
                                      <p:cBhvr>
                                        <p:cTn id="7" dur="500"/>
                                        <p:tgtEl>
                                          <p:spTgt spid="3625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503"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FD39C-41A3-6395-61C3-EC34580FF0BC}"/>
              </a:ext>
            </a:extLst>
          </p:cNvPr>
          <p:cNvSpPr>
            <a:spLocks noGrp="1"/>
          </p:cNvSpPr>
          <p:nvPr>
            <p:ph type="title"/>
          </p:nvPr>
        </p:nvSpPr>
        <p:spPr/>
        <p:txBody>
          <a:bodyPr/>
          <a:lstStyle/>
          <a:p>
            <a:r>
              <a:rPr lang="en-GB" dirty="0"/>
              <a:t>Task </a:t>
            </a:r>
          </a:p>
        </p:txBody>
      </p:sp>
      <p:sp>
        <p:nvSpPr>
          <p:cNvPr id="3" name="TextBox 2">
            <a:extLst>
              <a:ext uri="{FF2B5EF4-FFF2-40B4-BE49-F238E27FC236}">
                <a16:creationId xmlns:a16="http://schemas.microsoft.com/office/drawing/2014/main" id="{64E8AB85-3AC1-2B29-5030-8675C2EB6616}"/>
              </a:ext>
            </a:extLst>
          </p:cNvPr>
          <p:cNvSpPr txBox="1"/>
          <p:nvPr/>
        </p:nvSpPr>
        <p:spPr>
          <a:xfrm>
            <a:off x="504967" y="1130527"/>
            <a:ext cx="8318303" cy="400110"/>
          </a:xfrm>
          <a:prstGeom prst="rect">
            <a:avLst/>
          </a:prstGeom>
          <a:noFill/>
        </p:spPr>
        <p:txBody>
          <a:bodyPr wrap="none" rtlCol="0">
            <a:spAutoFit/>
          </a:bodyPr>
          <a:lstStyle/>
          <a:p>
            <a:r>
              <a:rPr lang="en-GB" dirty="0"/>
              <a:t>Draw a biological diagram of the locust.   Use the next slide to help you label it.</a:t>
            </a:r>
          </a:p>
        </p:txBody>
      </p:sp>
      <p:pic>
        <p:nvPicPr>
          <p:cNvPr id="4" name="Picture 3">
            <a:extLst>
              <a:ext uri="{FF2B5EF4-FFF2-40B4-BE49-F238E27FC236}">
                <a16:creationId xmlns:a16="http://schemas.microsoft.com/office/drawing/2014/main" id="{9B76737F-5BDA-93D4-E0FE-F19562FB5925}"/>
              </a:ext>
            </a:extLst>
          </p:cNvPr>
          <p:cNvPicPr>
            <a:picLocks noChangeAspect="1"/>
          </p:cNvPicPr>
          <p:nvPr/>
        </p:nvPicPr>
        <p:blipFill>
          <a:blip r:embed="rId4"/>
          <a:stretch>
            <a:fillRect/>
          </a:stretch>
        </p:blipFill>
        <p:spPr>
          <a:xfrm>
            <a:off x="824553" y="2076389"/>
            <a:ext cx="7611590" cy="3805795"/>
          </a:xfrm>
          <a:prstGeom prst="rect">
            <a:avLst/>
          </a:prstGeom>
        </p:spPr>
      </p:pic>
      <p:pic>
        <p:nvPicPr>
          <p:cNvPr id="5" name="Recorded Sound">
            <a:hlinkClick r:id="" action="ppaction://media"/>
            <a:extLst>
              <a:ext uri="{FF2B5EF4-FFF2-40B4-BE49-F238E27FC236}">
                <a16:creationId xmlns:a16="http://schemas.microsoft.com/office/drawing/2014/main" id="{A0456FB1-4E7E-67D0-9076-C64C0D3A3D4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31343" y="1771589"/>
            <a:ext cx="609600" cy="609600"/>
          </a:xfrm>
          <a:prstGeom prst="rect">
            <a:avLst/>
          </a:prstGeom>
        </p:spPr>
      </p:pic>
    </p:spTree>
    <p:extLst>
      <p:ext uri="{BB962C8B-B14F-4D97-AF65-F5344CB8AC3E}">
        <p14:creationId xmlns:p14="http://schemas.microsoft.com/office/powerpoint/2010/main" val="3904617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6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EDC4A-2331-D706-1C1C-F9DD0A242C57}"/>
              </a:ext>
            </a:extLst>
          </p:cNvPr>
          <p:cNvSpPr>
            <a:spLocks noGrp="1"/>
          </p:cNvSpPr>
          <p:nvPr>
            <p:ph type="title"/>
          </p:nvPr>
        </p:nvSpPr>
        <p:spPr/>
        <p:txBody>
          <a:bodyPr/>
          <a:lstStyle/>
          <a:p>
            <a:endParaRPr lang="en-GB"/>
          </a:p>
        </p:txBody>
      </p:sp>
      <p:pic>
        <p:nvPicPr>
          <p:cNvPr id="3" name="Picture 2">
            <a:extLst>
              <a:ext uri="{FF2B5EF4-FFF2-40B4-BE49-F238E27FC236}">
                <a16:creationId xmlns:a16="http://schemas.microsoft.com/office/drawing/2014/main" id="{6BDF0C02-6D38-CA03-5D10-8477CCC2A83E}"/>
              </a:ext>
            </a:extLst>
          </p:cNvPr>
          <p:cNvPicPr>
            <a:picLocks noChangeAspect="1"/>
          </p:cNvPicPr>
          <p:nvPr/>
        </p:nvPicPr>
        <p:blipFill rotWithShape="1">
          <a:blip r:embed="rId2"/>
          <a:srcRect l="924" t="9695" r="4211" b="7713"/>
          <a:stretch/>
        </p:blipFill>
        <p:spPr>
          <a:xfrm>
            <a:off x="1050877" y="816926"/>
            <a:ext cx="6605517" cy="6041074"/>
          </a:xfrm>
          <a:prstGeom prst="rect">
            <a:avLst/>
          </a:prstGeom>
        </p:spPr>
      </p:pic>
    </p:spTree>
    <p:extLst>
      <p:ext uri="{BB962C8B-B14F-4D97-AF65-F5344CB8AC3E}">
        <p14:creationId xmlns:p14="http://schemas.microsoft.com/office/powerpoint/2010/main" val="1396369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819D9-4849-0E4C-B308-E65CE4E37A78}"/>
              </a:ext>
            </a:extLst>
          </p:cNvPr>
          <p:cNvSpPr>
            <a:spLocks noGrp="1"/>
          </p:cNvSpPr>
          <p:nvPr>
            <p:ph type="title"/>
          </p:nvPr>
        </p:nvSpPr>
        <p:spPr/>
        <p:txBody>
          <a:bodyPr/>
          <a:lstStyle/>
          <a:p>
            <a:r>
              <a:rPr lang="en-GB" dirty="0"/>
              <a:t>Independent work</a:t>
            </a:r>
          </a:p>
        </p:txBody>
      </p:sp>
      <p:pic>
        <p:nvPicPr>
          <p:cNvPr id="4" name="Picture 3">
            <a:extLst>
              <a:ext uri="{FF2B5EF4-FFF2-40B4-BE49-F238E27FC236}">
                <a16:creationId xmlns:a16="http://schemas.microsoft.com/office/drawing/2014/main" id="{BCC45E89-4F85-E52E-44F5-AA44D7C50133}"/>
              </a:ext>
            </a:extLst>
          </p:cNvPr>
          <p:cNvPicPr>
            <a:picLocks noChangeAspect="1"/>
          </p:cNvPicPr>
          <p:nvPr/>
        </p:nvPicPr>
        <p:blipFill rotWithShape="1">
          <a:blip r:embed="rId4"/>
          <a:srcRect l="8657" t="6683" r="64179" b="26982"/>
          <a:stretch/>
        </p:blipFill>
        <p:spPr>
          <a:xfrm>
            <a:off x="177420" y="584775"/>
            <a:ext cx="4503761" cy="6186485"/>
          </a:xfrm>
          <a:prstGeom prst="rect">
            <a:avLst/>
          </a:prstGeom>
        </p:spPr>
      </p:pic>
      <p:pic>
        <p:nvPicPr>
          <p:cNvPr id="5" name="Recorded Sound">
            <a:hlinkClick r:id="" action="ppaction://media"/>
            <a:extLst>
              <a:ext uri="{FF2B5EF4-FFF2-40B4-BE49-F238E27FC236}">
                <a16:creationId xmlns:a16="http://schemas.microsoft.com/office/drawing/2014/main" id="{86BB2E6E-3FC0-8990-2B1A-7FD5CED9E09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60275" y="3124200"/>
            <a:ext cx="609600" cy="609600"/>
          </a:xfrm>
          <a:prstGeom prst="rect">
            <a:avLst/>
          </a:prstGeom>
        </p:spPr>
      </p:pic>
    </p:spTree>
    <p:extLst>
      <p:ext uri="{BB962C8B-B14F-4D97-AF65-F5344CB8AC3E}">
        <p14:creationId xmlns:p14="http://schemas.microsoft.com/office/powerpoint/2010/main" val="162039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9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2644170"/>
            <a:ext cx="9144000" cy="1862048"/>
          </a:xfr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scene3d>
              <a:camera prst="orthographicFront"/>
              <a:lightRig rig="glow" dir="tl">
                <a:rot lat="0" lon="0" rev="5400000"/>
              </a:lightRig>
            </a:scene3d>
            <a:sp3d>
              <a:bevelT w="25400" h="25400"/>
              <a:contourClr>
                <a:schemeClr val="accent6">
                  <a:shade val="73000"/>
                </a:schemeClr>
              </a:contourClr>
            </a:sp3d>
          </a:bodyPr>
          <a:lstStyle/>
          <a:p>
            <a:r>
              <a:rPr lang="en-GB" sz="11500" dirty="0">
                <a:ln w="11430">
                  <a:solidFill>
                    <a:srgbClr val="FFFFFF">
                      <a:lumMod val="25000"/>
                    </a:srgbClr>
                  </a:solidFill>
                </a:ln>
                <a:solidFill>
                  <a:srgbClr val="007BF6"/>
                </a:solidFill>
                <a:effectLst>
                  <a:glow rad="101600">
                    <a:srgbClr val="FFFFFF"/>
                  </a:glow>
                  <a:outerShdw blurRad="80000" dist="40000" dir="5040000" algn="tl">
                    <a:srgbClr val="000000">
                      <a:alpha val="30000"/>
                    </a:srgbClr>
                  </a:outerShdw>
                </a:effectLst>
                <a:latin typeface="+mj-lt"/>
              </a:rPr>
              <a:t>End Show</a:t>
            </a:r>
          </a:p>
        </p:txBody>
      </p:sp>
      <p:sp>
        <p:nvSpPr>
          <p:cNvPr id="6" name="AutoShape 4">
            <a:hlinkClick r:id="" action="ppaction://hlinkshowjump?jump=endshow" highlightClick="1"/>
          </p:cNvPr>
          <p:cNvSpPr>
            <a:spLocks noChangeArrowheads="1"/>
          </p:cNvSpPr>
          <p:nvPr/>
        </p:nvSpPr>
        <p:spPr bwMode="auto">
          <a:xfrm>
            <a:off x="0" y="0"/>
            <a:ext cx="9144000" cy="6858000"/>
          </a:xfrm>
          <a:prstGeom prst="actionButtonBlank">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charset="0"/>
              </a:defRPr>
            </a:lvl1pPr>
            <a:lvl2pPr marL="742950" indent="-285750" eaLnBrk="0" hangingPunct="0">
              <a:spcBef>
                <a:spcPct val="20000"/>
              </a:spcBef>
              <a:buChar char="–"/>
              <a:defRPr sz="2800">
                <a:solidFill>
                  <a:schemeClr val="tx1"/>
                </a:solidFill>
                <a:latin typeface="Times New Roman" charset="0"/>
              </a:defRPr>
            </a:lvl2pPr>
            <a:lvl3pPr marL="1143000" indent="-228600" eaLnBrk="0" hangingPunct="0">
              <a:spcBef>
                <a:spcPct val="20000"/>
              </a:spcBef>
              <a:buChar char="•"/>
              <a:defRPr sz="2400">
                <a:solidFill>
                  <a:schemeClr val="tx1"/>
                </a:solidFill>
                <a:latin typeface="Times New Roman" charset="0"/>
              </a:defRPr>
            </a:lvl3pPr>
            <a:lvl4pPr marL="1600200" indent="-228600" eaLnBrk="0" hangingPunct="0">
              <a:spcBef>
                <a:spcPct val="20000"/>
              </a:spcBef>
              <a:buChar char="–"/>
              <a:defRPr sz="2000">
                <a:solidFill>
                  <a:schemeClr val="tx1"/>
                </a:solidFill>
                <a:latin typeface="Times New Roman" charset="0"/>
              </a:defRPr>
            </a:lvl4pPr>
            <a:lvl5pPr marL="2057400" indent="-228600" eaLnBrk="0" hangingPunct="0">
              <a:spcBef>
                <a:spcPct val="20000"/>
              </a:spcBef>
              <a:buChar char="»"/>
              <a:defRPr sz="2000">
                <a:solidFill>
                  <a:schemeClr val="tx1"/>
                </a:solidFill>
                <a:latin typeface="Times New Roman" charset="0"/>
              </a:defRPr>
            </a:lvl5pPr>
            <a:lvl6pPr marL="2514600" indent="-228600" eaLnBrk="0" fontAlgn="base" hangingPunct="0">
              <a:spcBef>
                <a:spcPct val="20000"/>
              </a:spcBef>
              <a:spcAft>
                <a:spcPct val="0"/>
              </a:spcAft>
              <a:buChar char="»"/>
              <a:defRPr sz="2000">
                <a:solidFill>
                  <a:schemeClr val="tx1"/>
                </a:solidFill>
                <a:latin typeface="Times New Roman" charset="0"/>
              </a:defRPr>
            </a:lvl6pPr>
            <a:lvl7pPr marL="2971800" indent="-228600" eaLnBrk="0" fontAlgn="base" hangingPunct="0">
              <a:spcBef>
                <a:spcPct val="20000"/>
              </a:spcBef>
              <a:spcAft>
                <a:spcPct val="0"/>
              </a:spcAft>
              <a:buChar char="»"/>
              <a:defRPr sz="2000">
                <a:solidFill>
                  <a:schemeClr val="tx1"/>
                </a:solidFill>
                <a:latin typeface="Times New Roman" charset="0"/>
              </a:defRPr>
            </a:lvl7pPr>
            <a:lvl8pPr marL="3429000" indent="-228600" eaLnBrk="0" fontAlgn="base" hangingPunct="0">
              <a:spcBef>
                <a:spcPct val="20000"/>
              </a:spcBef>
              <a:spcAft>
                <a:spcPct val="0"/>
              </a:spcAft>
              <a:buChar char="»"/>
              <a:defRPr sz="2000">
                <a:solidFill>
                  <a:schemeClr val="tx1"/>
                </a:solidFill>
                <a:latin typeface="Times New Roman" charset="0"/>
              </a:defRPr>
            </a:lvl8pPr>
            <a:lvl9pPr marL="3886200" indent="-228600" eaLnBrk="0" fontAlgn="base" hangingPunct="0">
              <a:spcBef>
                <a:spcPct val="20000"/>
              </a:spcBef>
              <a:spcAft>
                <a:spcPct val="0"/>
              </a:spcAft>
              <a:buChar char="»"/>
              <a:defRPr sz="2000">
                <a:solidFill>
                  <a:schemeClr val="tx1"/>
                </a:solidFill>
                <a:latin typeface="Times New Roman" charset="0"/>
              </a:defRPr>
            </a:lvl9pPr>
          </a:lstStyle>
          <a:p>
            <a:pPr eaLnBrk="1" hangingPunct="1">
              <a:spcBef>
                <a:spcPct val="0"/>
              </a:spcBef>
              <a:buFontTx/>
              <a:buNone/>
            </a:pPr>
            <a:endParaRPr lang="en-US" altLang="en-US" sz="2400" dirty="0">
              <a:solidFill>
                <a:srgbClr val="000000"/>
              </a:solidFill>
            </a:endParaRPr>
          </a:p>
        </p:txBody>
      </p:sp>
      <p:sp>
        <p:nvSpPr>
          <p:cNvPr id="7" name="Text Box 6"/>
          <p:cNvSpPr txBox="1">
            <a:spLocks noChangeArrowheads="1"/>
          </p:cNvSpPr>
          <p:nvPr/>
        </p:nvSpPr>
        <p:spPr bwMode="auto">
          <a:xfrm>
            <a:off x="457200" y="5278120"/>
            <a:ext cx="8229600" cy="52322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spAutoFit/>
            <a:scene3d>
              <a:camera prst="orthographicFront"/>
              <a:lightRig rig="glow" dir="tl">
                <a:rot lat="0" lon="0" rev="5400000"/>
              </a:lightRig>
            </a:scene3d>
            <a:sp3d>
              <a:bevelT w="25400" h="25400"/>
              <a:contourClr>
                <a:schemeClr val="accent6">
                  <a:shade val="73000"/>
                </a:schemeClr>
              </a:contourClr>
            </a:sp3d>
          </a:bodyPr>
          <a:lstStyle>
            <a:defPPr>
              <a:defRPr lang="en-GB"/>
            </a:defPPr>
            <a:lvl1pPr algn="ctr" eaLnBrk="0" hangingPunct="0">
              <a:defRPr sz="2800" b="1">
                <a:ln w="11430">
                  <a:solidFill>
                    <a:srgbClr val="FFFFFF">
                      <a:lumMod val="25000"/>
                    </a:srgbClr>
                  </a:solidFill>
                </a:ln>
                <a:solidFill>
                  <a:srgbClr val="007BF6"/>
                </a:solidFill>
                <a:effectLst>
                  <a:glow rad="50800">
                    <a:srgbClr val="FFFFFF"/>
                  </a:glow>
                  <a:outerShdw blurRad="80000" dist="40000" dir="5040000" algn="tl">
                    <a:srgbClr val="000000">
                      <a:alpha val="30000"/>
                    </a:srgbClr>
                  </a:outerShdw>
                </a:effectLst>
                <a:latin typeface="Arial Rounded MT Bold" panose="020F0704030504030204" pitchFamily="34" charset="0"/>
              </a:defRPr>
            </a:lvl1pPr>
            <a:lvl2pPr eaLnBrk="0" hangingPunct="0">
              <a:defRPr sz="4400">
                <a:solidFill>
                  <a:schemeClr val="tx2"/>
                </a:solidFill>
              </a:defRPr>
            </a:lvl2pPr>
            <a:lvl3pPr eaLnBrk="0" hangingPunct="0">
              <a:defRPr sz="4400">
                <a:solidFill>
                  <a:schemeClr val="tx2"/>
                </a:solidFill>
              </a:defRPr>
            </a:lvl3pPr>
            <a:lvl4pPr eaLnBrk="0" hangingPunct="0">
              <a:defRPr sz="4400">
                <a:solidFill>
                  <a:schemeClr val="tx2"/>
                </a:solidFill>
              </a:defRPr>
            </a:lvl4pPr>
            <a:lvl5pPr eaLnBrk="0" hangingPunct="0">
              <a:defRPr sz="4400">
                <a:solidFill>
                  <a:schemeClr val="tx2"/>
                </a:solidFill>
              </a:defRPr>
            </a:lvl5pPr>
            <a:lvl6pPr marL="457200" algn="ctr" fontAlgn="base">
              <a:spcBef>
                <a:spcPct val="0"/>
              </a:spcBef>
              <a:spcAft>
                <a:spcPct val="0"/>
              </a:spcAft>
              <a:defRPr sz="4400">
                <a:solidFill>
                  <a:schemeClr val="tx2"/>
                </a:solidFill>
              </a:defRPr>
            </a:lvl6pPr>
            <a:lvl7pPr marL="914400" algn="ctr" fontAlgn="base">
              <a:spcBef>
                <a:spcPct val="0"/>
              </a:spcBef>
              <a:spcAft>
                <a:spcPct val="0"/>
              </a:spcAft>
              <a:defRPr sz="4400">
                <a:solidFill>
                  <a:schemeClr val="tx2"/>
                </a:solidFill>
              </a:defRPr>
            </a:lvl7pPr>
            <a:lvl8pPr marL="1371600" algn="ctr" fontAlgn="base">
              <a:spcBef>
                <a:spcPct val="0"/>
              </a:spcBef>
              <a:spcAft>
                <a:spcPct val="0"/>
              </a:spcAft>
              <a:defRPr sz="4400">
                <a:solidFill>
                  <a:schemeClr val="tx2"/>
                </a:solidFill>
              </a:defRPr>
            </a:lvl8pPr>
            <a:lvl9pPr marL="1828800" algn="ctr" fontAlgn="base">
              <a:spcBef>
                <a:spcPct val="0"/>
              </a:spcBef>
              <a:spcAft>
                <a:spcPct val="0"/>
              </a:spcAft>
              <a:defRPr sz="4400">
                <a:solidFill>
                  <a:schemeClr val="tx2"/>
                </a:solidFill>
              </a:defRPr>
            </a:lvl9pPr>
          </a:lstStyle>
          <a:p>
            <a:r>
              <a:rPr lang="en-GB" altLang="en-US" dirty="0">
                <a:effectLst>
                  <a:glow rad="38100">
                    <a:srgbClr val="FFFFFF"/>
                  </a:glow>
                  <a:outerShdw blurRad="80000" dist="40000" dir="5040000" algn="tl">
                    <a:srgbClr val="000000">
                      <a:alpha val="30000"/>
                    </a:srgbClr>
                  </a:outerShdw>
                </a:effectLst>
                <a:latin typeface="Times New Roman"/>
              </a:rPr>
              <a:t>Look forward to seeing you in September</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23"/>
  <p:tag name="ISPRING_RESOURCE_PATHS_HASH_PRESENTER" val="562c768776ee97f3f814ac243c1bc313e4352564"/>
  <p:tag name="ISPRING_ULTRA_SCORM_COURSE_ID" val="2803269C-7117-4FD4-B0F3-EFC865FFD7DB"/>
  <p:tag name="ISPRING_SCORM_RATE_SLIDES" val="1"/>
  <p:tag name="ISPRING_SCORM_PASSING_SCORE" val="100.0000000000"/>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Content List"/>
  <p:tag name="ISPRING_PLAYERS_CUSTOMIZATION" val="UEsDBBQAAgAIAHVq50avSLvXOAQAAN8OAAAdAAAAdW5pdmVyc2FsL2NvbW1vbl9tZXNzYWdlcy5sbmetV+Fu2zYQ/l+g70AIKLABW9oOaFEUiQNaYmwhsuRKdJxsGARGYmwilJhKlNvsV59mD7Yn2ZGyG7vpICkdYBsm7fvudPfdd+Tx6edCog2vaqHKE+f10SsH8TJTuShXJ86Cnv36zkG1ZmXOpCr5iVMqB52Onj87lqxcNWzF4fvzZwgdF7yuYVmPzOphjUR+4szHqRvN5ji8SoNoEqVjf+KMXFXcsfIeBWqlfvrt7bvPr9+8/fn45dauD0wyw0FwCIQs0ptXPYBCGkdBCmgkSENySZ2R+RxmFy1o4IfEGW2/DLOex+TCGZnPTrtFHJOQpkngeyT1kzSMqM1FQCjxnNGVatCabTjSCm0E/4T0mkMdtag4qqXI7Q+Zgo2y4V3OvGiG/TCNSUJj36V+FDqjRFXV/S8WljV6rSpwV6Nc1Oxa8tz6BMbY3+8qXoNrpoFRCF56LeCfqmCiPOp0HeOlH05SGkVBkpLQ2+04I1LmyKuYcTMQJcYJiQGgYjWvnmCbWpZZc4SlHIYw9SfTAN7UhDAVq7WEtx4ax5xADea87LICjpAY2JUkyyj2TNLAFWLojtX1J1XlB/zYL1QXsB+6EVDQpXvg1GDsgKHGAnSjqnimu8BmJEnwhKTj6BKIDH0XDbGIzqHdzodYXJEEWoQkXTYhvvAn2BDetNiO/7v+ypihs7xHLMvAzqRvI1RTw45JKXSB7bR6mJeEfFhA1XwcfKeLW0BIrK3XSmw4hFDl3ewBTXGJZ/jzYeH/np5hPyBeCoTyomVKrdgZZwzkoVQaMSmVeQDwy/INKzOOrnnGGiD8PfwtF7n9mym2jeRjI/5CTG+l5cVWlUKPXL44GhjagZA9jrBoaghPa17c6S7Xe+E/JQpD7P8Moc+jD/SftM069qEDxkL1tyAgz0aQQFFlfys/PANH87bnQRT88maAzzDaAoQKPRXjAlJ1EMIFpHCA/ZKME5/CsF3y61rozjlmK9sW6PtFzeDgILnmD4W95jcKekJytmnHGciarXRnQfem5YH2UJ8GEHIIgKt2JAKkFAXEn/fAXMzILgOtZBw8yVI1MrctKsWtlQ3IbVPwx3P4plKF3ZWs3pG3Va3TH4mifbi4dTofME8SgmN3mro4dIk5wpmmkT2NgIsmpoAmaYDHxhxIWTCdrUErb1RT5j2B2lOYR84wgG1TmnBWZet/vvzdE+ObSNpdtN19PwgEOswIEfkK9keoNK//7AKheHxoZxd9rLan1p1dz0Ms9YEO/8vpkLWaXqgCto66/QLbtkXDlGJ3OgNCJpZ/qqmy7tG7jzDD8TmIij1fOaMZq25BkahSchCKTbUhoB7m/eHi0GgpSj7E9sc03Tww9ecp9jx7i4LmkyK7bYdXDmfFbHudknCd6gvmTnEIgvcNHs+FHghoZ8ROXqDR2/VDm28ej4yvq9peRY9f7t1M/wVQSwMEFAACAAgAdWrnRrZvIpj8AwAAaBAAACcAAAB1bml2ZXJzYWwvZmxhc2hfcHVibGlzaGluZ19zZXR0aW5ncy54bWzVWF9zGjcQf+dTaK6Tx/hwYjcOA3g85hgzwUDh3CbT6XjE3cKp6KSLpIOQp36afLB8kq6QjSHgVDTjjssL3Gr3t/93T9TPP+WczEFpJkUjOD6qBgREIlMmpo3gJm6/PAuINlSklEsBjUDIgJw3K/WiHHOmsxEYg6yaIIzQtcI0gsyYohaGi8XiiOlC2VPJS4P4+iiReVgo0CAMqLDgdIlfZlmADpqVCiF1R7qWacmBsBRNEMxaR3mbU50FoWMb02Q2VbIU6aXkUhE1HTeCn9qrzz2Pg2qxHIR1TjeRaMmmRtOUWXsoH7HPQDJg0wwNP66eBGTBUpM1gtfVVxYH+cNdnBW684JanEuJ7ghzpyAHQ1NqqHt0Gg18Mvqe4EjpUtCcJTGeEBuBRtCKb0fdTiu67fXjaHR7FV93nQ0HCMXR+/gAobgTd6ND+H3hrz4MomG303t3G/f73bgzeJDCiG4FpB5uR6yOkZWlSmAdsLrJynwsKONYbt+EUYPBguVUTSGWbYZpnFCuISB/FjD9paScmaVNLdb1DKC40AUkZmjT1giMKiF4gHOAaBjmcl0Up2/XNfHmbMv10Gl/cGuvlXVqDE0yLB6krUyrh5uke7aJFFuu2WcyljxdOwT5GNIezWGjKUYzJtrIeRyQCSaBo6sXilEeEGbQ9WQtrMuxNsys2rC9yUkQC9sdyPVoJxRJRpXeivg66rbwk+bvPWlA/+FC4UiPsUYiJS1FFzgOfNgHIHzYrjBJ3CYKlJcRiuoDOMkF5z7M11TNQJFYSq59+H+TJU/JUpaEsxkQIwmWfJnjrwzI5mAhEyXzFRWHnyGaM0zUnMEC0nMfRR9QRV6iJM7dgoNxGj6W7DMZw0QqxAU6x5QgnWmHf3QQcEG1fgCl9za+cOOi02tF719YB2k6pyI5EBz7BPLCPAU+Rd+FRBWcS4zmBgRGJqElJt/mJ2Xpis3HTW/dGZ2vkm4TuQLFdDO0x2HiQYIdzUQJvoAJFUQKviQ0wampbQnNmSw1UlyxOGj9rwx0ooSJlalTHDyoTKV+bVQ9fvX65PTnN2dva0fh17++vPyu0N0mGXBqtblVcvnoqvKT+mZh/YPQd9bWjmxbqtxWaLqjdP8qvlsZu0O1Htphv3/2r1bUcxz9o+hieHlFhtHophuPaj7F0JMEA5ZkWE0T++rmI9O/iTEdkRe8jbrXbhlGv3oBYgK9WsZPba/v5fA7H66h2xeDjV3hZQIO+6nbLDjuOcsZlu//oo8fa6kfHwH/SRv/0CucmwFP1MZAVZJhRp+sCp79mHzK8D6niLmn9aVr65ZVD/feZ+1JzgTLMY72NWB9CW6enlTx3rb3qFJBtO1/B5qVvwFQSwMEFAACAAgAdWrnRh+4O/LJAgAAXQoAACEAAAB1bml2ZXJzYWwvZmxhc2hfc2tpbl9zZXR0aW5ncy54bWyVVttO4zAQfd+vqLrvDYTSFilU6i0SErugBfHuJNPEqmNXtlO2f7927BCnTUiWCgnPzJnrmaGBOGC6/DEaBTEjjL+BlJimQksq2Qgnj+OokJLRScyoBConlPEckfHyZ1j+BF5p2YdiJ+BDMXsUQx3m7u5hvbsZArEx/HDhr1ddgJjlR0TPzyxlkwjFh5Szgia9qWXnI3CC6UEHmK0W3ZYEC/kkIW/ktA1329AfBjlyEAJ0Sr4/DefTXhRBEZAq0nSrPwMxdajvq7+AnbDAsoTNZ4vbh9su2BGl8D9NVoNR3huA71tgABL+yn7fBJ2BN51vZ5vtuhvBjsXxIv1VuAjvOwGcpbqhTcz8Zra6D3sxhKFErZ8C7PxwHm56AbogHUivyOzB33SGsO25Iob90937QK8rZ+RV9/XiIOihRwSWkhcQeNXL6ETGPl8KqfYDlntEhDJwRbXRq0r6FRWictOU1XZ/4BPTxPVlJbXJByNFDhuTsGvZVNSAzWZdHgvX9kvmpMjhZIVOjrWwtvytGntl6QhryzeCE3ih5HydwaXKgKopr5Gd5/cDUFqgSD0Tq61elVZHeta7K5xUraCyyVkCS30R1L1GEjP6jnPQ8wu8UmUy865SCyg64bRE/NJ20bmsSQTehcJyrp1hgcSSQBvxylTVuXa7Vr77eWn+O9QlmvdIqmP+OEZSojjLVbViPLK4x3EZZOy1Q2x3gD/RPRsKyhE/AH9njLhxdLpdCMokDM6JmSXrMg88pwmB197lwDppaz8t8gj4Tk0NQ8WepszYZTjNiPqVHxg+IamUdmgdWgOVmfJHEf5ipyOwHADE46zirnkYTV4QiQmcgFitIygr7iotEIqkXXxbyWfYS5dxVjKIkvZi1FRx7ZqKFsCHyqsdYTT9tJcoEmVljf2vrnF9ABr3uTpqmntudCOwXGp4VvrrFiqh/lr5D1BLAwQUAAIACAB1audGBlqlitADAAB5DwAAJgAAAHVuaXZlcnNhbC9odG1sX3B1Ymxpc2hpbmdfc2V0dGluZ3MueG1s1Vdtcxo3EP7uX6G5Tj6Gs/PSOAzg8ZhjYIKBwrlNptPxiNPCqdZJF0kHIZ/6a/LD8ku6QjY2wXZFm6Stv2D2dp/dffaNa5x8KARZgDZcyWZ0VDuMCMhMMS7nzegi7Tw9joixVDIqlIRmJFVETloHjbKaCm7yCViLqoYgjDT10jaj3NqyHsfL5bLGTandUyUqi/imlqkiLjUYkBZ0XAq6wg+7KsFErYMDQhpedK5YJYBwhiFI7qKjomsLEcVea0qzq7lWlWRnSihN9HzajH7orP9udDxSmxcgXW6mhUIntnXKGHfhUDHhH4HkwOc5xn10+CIiS85s3oyeHz5zOKgf7+Ks0X0S1OGcKcxG2msHBVjKqKX+q/do4YM1NwIvYitJC56l+IQ4AppRO72c9Hvt5HIwTJPJZTc97/sY9jBKk7fpHkZpL+0n++iHwnffjZJxvzd4c5kOh/20N7q1Qka3CGnE24w1kFlV6Qw2hDVsXhVTSbnAbvuCRgMW+1VQPYdUdTiWcUaFgYj8XsL8p4oKbleutNjWVwDlqSkhs2NXtmZkdQXRLZwHxMCwlpumePl60xOvjrdSj73327TujbJBraVZjs2DsnVojfiu6EZtpuRWau47mSrBNgnNkGWBuZxqTkVEuMXcss1T6xiwHS6Qf2d7VJtJu5NcllNttjjc8OhaOWv9OlAWzG8+OS96SDWRjLQ1XeJ8h6iPQIaodZF24agHHRSEpmYPTXIqRIjyOdVXoEmqlDAh+r+oSjCyUhUR/AqIVQSbuCrwvxzI3VVBZloVa6mgxhIjOAOy4LAEdhLi6B26KCq0xEVaCrDew/uKfyRTmCmNuEAXWBKUc+Pxa3sBl9SYW1B6E+MTvwB6g3by9olLkLIFldme4Nj5UJT2W+BTzF0qdCGEQjbvQCAzGa2w+K4+jLO1Wkiawb5zulgX3RVyDYrl5hiPx8QHGU4klxWEAmZUEiXFitAM96BxLbTgqjIo8c3ioc3fCtCbEi7Xoc7xvKIzzcLG6PDo2fMXL398dfy6Xos///Hp6aNG17dhJKjz5o/D2YPHJ8zqixP0F0aPHKId247ShetQtuP0/uN6fQR2l2ojdiv4/m2+PjrfZ5lPktPxWZeMk8lFP53UQ8o7UAQpyHLsj5n7eRViM7xIkeAkCN7xGHQtxsnPQYBYkqAhCHM7GAYl/CZEa+wvwOjO9g8KAdf33N8KXOCCFxwb8n8xmQ8NyT8f6u8ymI//zPJj+7UGE6jOcqzRN6vrv7/Kviph/yUO/LfNy8vW20ojvve98ADl26/LrYM/AVBLAwQUAAIACAB1audGxdUXzqcBAAAXBgAAHwAAAHVuaXZlcnNhbC9odG1sX3NraW5fc2V0dGluZ3MuanONlE1vgjAYx+9+CsOui1FU1N1QbLLEw5J5W3ao+IjE0oeU6nTG7z6Kb7QUXbnQPz/+z0tfjo1mPpzQab41j8V7Mf/Q54UGSpNiC6+6zmr0ROlOKiADLqmMkc/jBFjMwTHI3dXhJp/uhM3f4YX34vDJ4iVkJT8H1ZcVZVkZTy0WwqJltp93FvDHBu5t4u9NbJQKOxdVavhiKyXyVohc5t1qcRQJLRjnhRSjXKMB4w7EE3RFQ9BMu93ReNquI++OLhm6Y7/MhZiklB9mGGFrQcNNJHDLl3Xx14cURL7mm4ud5w91gMWZfJeQmIEDMg2IW0+qfZXBJa7r9sigZ4UZXQAr+fYC9TxANeNqQQa9i7NYXumBN+yMOmU6pRH8o0t5Q3Mvk6tWdeYk7GWtE6MHEBWrwJsEYx3EdJtWU/PJkPQ1TmCkOlJBB23P7xMrypAuYx6dualLBmRi5VSyyvayJb2RO9EM74VeVk07QmgcobXt+CV1l4ft5Bua1K6la9jMCDuzhWU2kdtEtAROH15DWjbSvEfU/Cuvm4oNiDkiy/P9fpaZ4d04/QFQSwMEFAACAAgAdWrnRhra6juqAAAAHwEAABoAAAB1bml2ZXJzYWwvaTE4bl9wcmVzZXRzLnhtbJ2PMQ/CIBCFd34FuV2wW9MA3UzcHHQ2FVFJ6NFw1PrzhdQYZ4dL7l3e915O9a8x8KdL5CNqaMQWuEMbrx7vGk7H3aYFTnnA6xAiOg0YgfeGKd+0eEiOXCZeIpA0PHKeOimXZRGeplQSKIY5l2ASNo6yzBhRVlJOKwor2/m/6M8NDGOcq8vsQ96jKXtRq4VTshoqc3YoPN4iyGpQ8uuuys6US0URSv48ZtgbUEsDBBQAAgAIAHVq50a676fTbwAAAHQAAAAcAAAAdW5pdmVyc2FsL2xvY2FsX3NldHRpbmdzLnhtbA3MPQ7CMAxA4b2nsDzBwO/E0LQTHStEygGs1kKVHLtKLAS3J9sbPr22/yaBD+eymga8HM8IrLMtq74DvqbhcEMoTrqQmHJANYS+a1qxmSSye4UFNqEf54lTDeeRUpWPzIXVyesZdjHen3Dd46lr/lBLAwQUAAIACAANdq5GiiTiqPoCAACwCAAAFAAAAHVuaXZlcnNhbC9wbGF5ZXIueG1srVVNb9swDD2nwP6DoXulpF3XNrBbdAWCHdahQNZtt0C1GVuLvybJddNfP8ry95xuBXZIYFN8jxT5SLvXz0nsPIFUIks9sqBz4kDqZ4FIQ488fF0dX5Drq3dHbh7zPUhHBB4pUmEAPCZOAMqXItcIvuc68kjPQJGZOLkUmRR6j9xnyN1FuiTvjmbokiqPRFrnS8bKsqRCISINVRYXhkRRP0tYLkFBqkEymwZxGuxS/x2NvyRLmd7noHrIXL89cE3ScjwrMSApT2kmQ3Yyny/Yj7vPaz+ChB+LVGme+kAcrOSsKuUj93d3WVDEoIxt5tok16C1SaKyzVy9FIuL1FHS94h12CSgFA9B0TgNCbNYNgF2tzFXUc2jBrSGV+1EzVv5bcz7pnGrOsc657x4jIWK8KgP6ayTQJcNo7pJdd1KQQ+NglaGiTgSfhVCQlC9fmslMl8QG7BVXJUnVaWPB/i04r7O5P4WYaiiuoO0bRq1TaMVqOWgbfR1R0Ga226B60JCU6qZ+yQCyL5wKbmRxZWWBbhsZKyxbAh2mb1y3aSuIW6kk/jsH3pj/Eat+ale60wF+B+N+YREbU1EGsDzSqCPhgRrqgGLbWxU5zE1MbucVPGY9HQ9MNkc66bgRRzNZQg4hgHXnHV2dggKkit08Qs5wvYODoIjEUYx/vQkw/j0IE3C5W6SoXdwEBxn/m4C2prbMrJxHUdiahXksol14vqF0lkiXip5DvaMXlY6fG3kmqObXLQH5/M/RnEQoxnMLZlYXeapt6+aw3szp1p1PpvcWgZqxXkAXeTWq5mFIh/5BLDlRaxv+zk1+7AHHeU8NR3TXN9R71m5Fi/glCIwX7rFqalJBEYzHvlwcdpjwH7idhmEr0yHIm6ztKkDpax6s/9VRZstX7fOdv1Qh12s4ZOA0mLsTH1EdYQyK9Jg1EOadx8RFeNOu5HAnRi2eKPFCYo0yz3yHh/qO1+eXXZXPsdPOOt9a+5tYJvLG1Z6nXCnIFbrur2IW+8GfPwNUEsDBBQAAgAIAHVq50Yj6Z9TvAgAALI5AAApAAAAdW5pdmVyc2FsL3NraW5fY3VzdG9taXphdGlvbl9zZXR0aW5ncy54bWztW/1u28gR/79PsVBxwB1QWBKpz0JRwY+VTUSmdCJtJy0KgRLXFmGKqyNXSnzQH/c092B9ks4uSYuUJYVMggAtmMRBODvzm9nZmdmPQQbRsxdo24jRtfe7wzwaWIQxL3iKhn9BaLCkPg2nIYkIi+oHyoMXuPSTETxSTgNqxJzAdUJX46PRsIFG4hfqdZWe3oOvltqSULeFJdxDOm5rMNaX9b6swZguNbVB/Qgixg3JkgTsNOqgnht9K2AEEQmZEbjk81DOc2eH8jO4Dh3XA75o2Gnx3/tU615v8d+o1Wx323gvKbIsd5DW1pt6Y9/t9rtKE+FGq92Q92pPkiUZNdvtZr+zb3altgxfo34HUFq430Gtbqsl6XsJSyCNFEXVJW3flfvNpgLacK+v7UcjtdtooGazKbf0fbsjj9QGAm4ZMBS5xx0o67Iqd/aKqjR7MhppI3XU2mMdd7Q26km402jsW6oqNxoH5x5ml3XXgVp4Oqk7vwB4cglOjvLYqp8IrsFyG4bAbJP1xncYQYGzJu9qIiYDJiIW/WxZeIakX2pJiIpwTgVSy/LUmAhkDjd8i/bLoC5GUjZhWTY1snTkue9qiy1jNLha0oAB1FVAw7Xj14Z/jaMnmVsRSbojYRm5R2dJDupkua/iRlGxRJc06kmqckloSdcbJ3gZ0yd6tXCWz08h3QZuITNXLxsS+l7wzBV1lN5lbt+LmMHIOmefPsL6SCoutoH1jAg3T5Jao26rkKTvLIifahS5rpeQO6j8skeORHde5DEh2u30mv3mJdGN80TyC6B2NAV3L8sEoKXkqsVCjHxm3BtSu9nuX2T3nRcS5pXoHU1XLyuhm+3myDJl1Bu1LwqF9Ik7Oy/XbXSU9qiQnE+h/gRPIISlUXekFRLiE+QKeYp1+pJ2UVXqtlNBlHwe15LBGrTA4maLS0ISkFN1rk1up4r5cT6eXE/mqnFdG2pxViKelj9Lnd7nZrsDlSuRK4hk3SrjcR4LCbB2oxiWac8m4zkA4vHcxB/s2pD/XVp0cmePDRPXhsk/SgNMZ/i+NuR/FxG9m82wac+tsaHjuWHNzYkt/DLGNtZrw490i1bOjiBG0c4jnxBbEQTl2QsJinzPFQO8ZHvBlhTQp09uFcOcz7BlzwzNNiZmbWjRMHz5m0B2tmwFwbNyIuR6kbPwiSvUQoiI8U12h4I/bOUBJ107XnBVRPtMeTDM67k9mYytOTb1lFIb4sBFeuhwTeWBZgrslYAROrCTf534XESfQECK75cGuTGub8bwY3NDbrynlQ8/7CusmWJYkikJCghC4OAZRJ1lPUxmOvchKEQO2jhR9ImGbi5osktXANswtQmEpmZn8G0Ok2LDwnvBEkKHLFkBvFtsWco1nquTDxDjkJuTkkKT95CS70sKfcQW5BC2CoiZyr1xrfCM4GmYJkiag0uHx7v/gpzlEuS4N3ce3UZA4R6GNBHZGJVWZOFf72AdDWV8ItljTPCzWMEnb0fAitAtFFVQgDSs87j69c7453ykGGOszyHQ9MnD3Bb1ketzoJAElCHH9ymfBqh23J0TLAlakKWzhXR4ATbXcwUbX35hzG9b73fksKQI/ZTUL1PHH366Km9druq9NXINh2ZQBmeVDfuS9swMvtIQHvBnrSjigPImWHEqqwZkhurRUkIYKjovXVCE/VKChjkCdcmlAwoHv+uUAjAnCYZJ0TfA3IPncobcg0fLQTxg1TJs2LQfyIKfYgsIi+WOV+30SvO7hk/gqve62gvySCFdfOLs4g0RaqBY/iKrnNlycyXKNuwxGG4C5lO8rwKq7635WbwY7N0tTl0Rl5XcfB7o1ndFDvvesygt4Oftmrzdzx9DuhZU34nSuI6L2z++0ZB4irNY77TcRmRhZabdzDXF1DA/H/Ks8ovLQYxyy8a2NR8rKkeAYF07bLmCwvrIT+3FseLznY5HCuAl7rWIEy5X//njz+IwR/bEVJRQ/14WB1KQVy38ivcvkzIS/bsAjq2oeVHxUVAwOR6nosVPy7YBYfJdDqBOvBms6Zo/WBRSDYGYLKNi24p2cwuxaonQpNtwWWj/zoLcKrP3UH7Eya02vHXCZyhfNqV+WSDheR6brLQNhwvLlvleQEqKf/N+wCdvG9O5ouviJgc56nvL53gTdOE4mjzaIB+udCXwtBvFhBp5BElcj5XHFFtMWo6gJMTfh4KwO7njvBIO12O4ftMty922AxZSf8rfKd4+zAEDf1aBMB6ykF/Q0q8sR7Sin5K1Gz46fgRsWdIx6xRsmPKDWQKZpx1zz3juuFnchHLMeE99qM5aPJ0MdJ5+LKVpqnjHyyp4pb2xHA7NyVDG9APxmN8kn9kb/gzxmN/iW9YETulvbToeyoqmjyuqE2bpRdYOeEggqlTCk37lebgFY/7IFmUmkhDynGvqkqHYem1vTZJ05rSswfUzFg+C10PELZdZvFjJpeRo4BC+9cvxO2Ae88n54BbzgBTMulp8n8qAhOdUCsSPwcfOiKmIvWzIuxoc/53lilf6qIYSjHc17s74vf2c3CatZ7ycZSSFNZdF16Kei3JeSmXAq3g5VTRO9stCg/obPw3ql1ZokMCeX8Bgu16QEEMMeFDlkhXKE7Psq/Rh416cC4/kzoxmAdgKsAO4qaSZkCHkAkscq9JsiT+y4+utzzyf7EhaqjKEjHMuz38QQXZcDm6Fjckjy4Z3QimdBUmtO8RivgZm6GelxL0oq+RopGTSMWcRidmfqFbp5nOw8cR2lJZpHu7ZCk3Z0arXT6gC3nPeH9Sz2yzUqBM9s5KNNCRVrbSqlfa/0Uor2hXLCX3ZLblWWgEdVSutaqVVrbSqlVa10qpWWtVKq1ppVSutaqVVrbSqlVa10qpWWtVKq1ppVSutWCstw1/10n54Ly1b5f7/WmrnM+GrO2oFmlVVS614Sy1eoaqj9kM6aqdaY9+/pXY+6b5vRy1j1Q9oqR3TQBTwzv63zP8CUEsDBBQAAgAIAHZq50YnvfiECR8AALdTAAAXAAAAdW5pdmVyc2FsL3VuaXZlcnNhbC5wbmftfH1ckmfft9Vaza1pK9ZWU2ZdW0sr51Wb01KW6VwzNTOlVGDLlZUplSKKAb1ZzpWs2rQ3ZWlmikDmEEXh7J01S/IFzhSR8iWEUyDNE5RT4EZ8nnv2cv/x3J/r/uO6H//wo9/D4/c7fi/H7+U40OOnDWHBsxznOzo4OMxa923gRgeH6UUODtOAmW/aRvymVx60fZuSsjE4wIHT+JHaBt5IWBO6xsGhkvH26A/TbfitPd9uSXFweC917GtK53Z0uoND5Pp1gWs2peO1CohLgrYoydZpOz1Oea8rbn7v43+8++Wvn/02P6L846ikG13Ty49HbHwYdvCzx3OnR679emX129cWym9EXLvY+uTM1rm7fzzrSC5+L/utY3tytjZMCV6e1q/9Ku3RgaR3dOtYtXk1ZE6mTil4mhIjl6x4qsrzj0k54fP0zDGeDO6qE7tKUjjtFDEXkwGfAi0PpT+L1AOJzMEgzyk2qR0OVEVjOXfj2LXc0rVDDQTj5eHvx4YdamKlF0DBu03E4Z8I2aumjg1dF5Yb9rsUKY03SrvetU/aA5SvwZRywJO6N+y8kKhZJh8mglLO108YUI9PTt9wZIf9h+TfnGfZ+bEpH7uZ5ATrbXh6aQuVZ8Zb19z21R0WHSUJ83yT93G5KWXxNU+/tM/VHTzSxyu0lijrk7j6RHOHXMlLAiJ5+KFQhhjRRTk16ZHHkSBXuyarT54utK/DEMx4v0g5AIX7L+qRGT0MBi25XJZ0VIG62EI1dlUTPO2Mi/sOZvXlA7pQycxG2EwGRthygyOQSB0m04xq57gpfAPrdxwrF5uYpchp51nn7dcmFvqnETwOlXa3Gi4ZQtxMPzHpCBwPag5ShRxe57M5wLMhKk8GacVXwH2U6q/sq5Skf+8mmLo7q4t0oscUk7CW+3mcXJMW1AbX5PzFk1F57nHcM7GsZOxMjpgdz9WDe0UauUhlqvUwXO7u+EdWH6oeOgNTXeJd6goBGWV9EgtphthGUW7G/G67G5ffmzariZT2zHdarYjzwf75P2A/X87bJRcIG9OX8zRnPN7gaknVe5MI4s944X4Jvo2hG7M5SR4Bnigh9IhHFJbSCFQCtzQZLFcRvOoMeu6CMaaP3/N76IybQi4oiyN4vAkaUEUef3FCoitmxrF0sVMyXKpay7tb2+6gyKCB0i8wpGKRS90dl1xPB6S6dKfGavlDiAYRAMlgDIMNbuQKo4Wylhq75/cscd2Rjed7CDghka0G1C6k7VbJzVQ2TykQtpZrSxo/x+c/vRJ/ofBsXFOdLlxcu86xidTvKgyZ3tsenRBkTAzIp7gkxrIpFooLZLN0OVUDc8V2n8edmuFa5NHDafix1cijZvUJuMc6BLhEXHmxTMBt1Yhx4rLP4iSVy4EIAvZKmJ1zqRivBBMrusGYixQ/PeUET5MmNMIUmZfpi+L/a9u3mlCp2Bp21UUIaVlxCNQ6XuO5t0ZfZV+PG6jWxV7MUIvZznFKbkjcpq/xrNxaQ4iNs5CD+q3ufC5OMwLxuFK0kkB0yWS3A+hpdtOeWv3LeBQ4eM8usi9TExWw0j7A/y77Tfuc6Lea7AMd7m7z7eEU+0mgnXoP65VQeu9lJhofa38+fdBxfN7P/+W8f8li40wef9gJ59L3wwvQ6RLpMabputRqHmBMmcfZvubBkXOzdm6/sMjO8uoIjz4oYzGoPd7xx6cuj31w9NzsnWnrx5f5Ehi5uDj+wNTPvljU3H9mpl2o3RvTp/ZNQKn/GiRYEC4y+mGBwQYgnZ1sRGhQmROOSFdxRfEdeALodaqd7idRp6QmWs+LgJ2Iyf9sodPyoHMuc+wWOhCaE0buCu4cvoX13P/kbS7+2aF5u0XPV7nSKUzHWp52Ad7UrK0slUOJmLtl7dYZIivCIYIgrSJZSzeZ5xBHKle1e77CUbXpCOfbWDdBgPbazSFHgDy/KNFKOi52zew3ibCAKSqcyKo6BSUmcbnmzTgFIQzgglEJUUw50Y+A5ZK0M/LdH+T+ZPfT9U+DStcFPUFdoJvYGJ4CqwQNOfdgc8HRvuQCF+r8Ax6OoMHUzieT6D5m0dAKHrGdSHXqn2ifcxVVF7G7/XmNO/AglSNn9jkL8S2CzuehiDSlMAa5/klIVfzCcY+ua9p57dCenD9LjvWcMgh3ZtaecBY2tuIl5BbavfYZy7dMVPF0sFcgqMXWj24D+dhfwxA22MGmPj5V0uY1HgmPLvWt3OJmHEI7LIXNAlqqgvNLLB991FnISRIub9nbQru+YuLc1MacWi4NZlVrYWqS/mBGUKdg+5CatsRdGZ29HPpAZZiW9vfmWuJbEBmRUTAy2jWP/oC0msMdo2nKyOrdyEeM6uZ5qoDUjYwyqswIeZUq82Ffm/i+X8ZdW7nq0/Gtfn5ugS4QRykO7kUlhXuCEWGL9t15PPdiA5km7gbFaq+61QN56LrOwtb4XUzYTLmvNpYUGi+bT5F21/w4UYopqZNoHC1DI31EArWPILRqDqPTBzX3jKIFX50xyTnAgCk2fMX36yZuspH8cMvPLAat5xYWbRUq664thdJZlmqIWG+RtbyzeeLujdEcX9dwLRfQEP0eHPhkYlQEZVdXNGwedyjf/V+Dj9Gpo91ogCKXd6bBxRhTcXhm10+LOZ0jjWSLxVWVP744+7umnRkb3ExmPd3a4n+SVQgUFWxz2UbtWYSuNXXqzZ0svYmjz+l8dtR71FL4fDzP1kTZrGScU+QxbOmXWPpJ77A2RK+pEMnOnmdmR93g4EOovIpFFaYFLIBlElpKCKYSLeZaqz6jAIUzmnvCLT16ojBjPLt3lM8tyENs1eyCxxE4qrLi5qPFXff7yACiAN06ruVekylbQi/WHtOk0FP+Vq+XFpCKK61uzPbH8YSEuuqpW6bz9lFC5b6sFAWWsp6F7LLCwyTCHX7O41IxSw/V0ru9aYtcJddcefBhzPBh0Lq3hPkWVaAhj4Y15rw/QafMb1KnXzVRIj9jbcB5JWU9aQcCBmJIXyaUITJRonSvBycqm3U97gdBUSyVIAcHNOv7YnjhLol+tmZlKRSBgxHqYuAW+Rrzb+PWMp1xLMIi08pvsR9zENMX523Z04fhe35kqNkVdRLcch91HkLgYd80P4mjhKf5AKroFxAVHF7jXF5FMGncSKv/ads8Ou9AMCb/rys74hL+wV1RiLTdC7lzzfW++/tGxOMK2xnH0Od3XpHzlrFzpPAjWjXJRX/ZvAyK2AwjsQDYUuIjoz9TW2d/umw868X+VtSyj+smWEjEtGSwSW3HY1Bi2ScrBbS7KVnV7dFeSThNcXQWv8UBiyjnyjUDKCFS/pi6vHGL7Fa9hhhvdimJoqM9oo3WmafzJigLOuOesG4OqMs/qy5qU29b6X4uajPrQMHNvQp+Yx5ns01Ilo5Fldm6tGpSR8tmLLcSA2zzy0nMegrXiaKzVKYF5ch3WlCPwU3wNn5tapDS8Q6p9njO3W0FTfWN6RwIw/0qmnKJQ4UGoKWNphgG7mJtsJqn6X+K4mKP4MWrTrRC6X73pYmh4n4Gy5zITEnIj5FV8TTka5a86D2F671ixhuE6JK+PzoSszmPeFtTGd+XJnxtPCA7TGRTRgXcQ3vuqEl5JK2c64RLDOqCz/gacpJJmdOfxcC+0ZdsXVWGgJ0LElJculdGx8puXdUY/6B555twHOCkxXtzck7TCyr8sW2Lk7i8yph5XGctXUN4MVaD6ewPqJFHOOMNzh6Wzd1HdjQIjv8PYv/hg4u5/qaTTlZauS1nZbMsd6FX8lJvPNqsZRkBvR+YEDJVvIneDfMLt18/tV0caDff96eL5nyd/2+IIo2tRH8SXEAcHmBxTdVAJhxEMJ5jWXsarL7PsllAr+k8B9CaFoTTEdzETqGhTon0SJ8Thh5g7QfWd8tfazYI/9y4tWZqbsmrNeDCrFn5F18d3nh1au6Sl9h8csf98ZnmlydWuNOHJaJfDodgyLnLXqEo33hxsKy0sOv3ztGn3mLmKnHei+5qObU1anYRIzRbtH7nm0tfKHtLolFupkdH+hp+nSSZJJkk+Tcn0S0OBHp4mNRlCrJG1WnhJAzrvAFYjYQZMaog5VB6B+00heM53A7GKUXqEd1T81KJtZlIM9WYB8YuzCjaVOTWwlfzy8JAtFx41H4/heWJzHD4bSRcWp7ewT6QyY+obf1OTtw4kOEnCZVg9b1hSkkzuqU7hS7K9NElhbzUOa+rLJ/ZJE7zHL+vkq6ime9BXPL8zaV7OtYmF/iMRikNfuBsckFSfUAylYBI/XnNKaA/ia7AirfIw289a8dLtsiR5xXIrlgFH9/QLmqNh2qgRwrEf7hVuoDWNY9j9PFLVnLR+rbX206LDxjyPT2y8mrYLtghNrqDHUVIjJ3esXEvf6HuGF1F5jKLl7Mj+ImxfnR2O4AJLhuum5pxZ5A2wuDR2aYYCXBobxmvM7xgACfBMgjiGH1mmZgrNjyO4ydafb/RVlWD8RqeNIWTRFoVpJO/PhFraZzZimmQD0/WdqvBsY6nSczqivG4H/0ne09d7skuuCxHDNV4xIDauUUQz5jojd2A15dOHVBTt1GBIcnvSp2EXw1CZVEEsDucqWo79fpF2t5p2pm5xRhVwz5QV81dkeuxHDS47gbjw6S9X2l295AuP88RLQk0JpUAzD9MiSEMNR+ptJ3F/dnwmYTIc1NCJpbAkJyooGz/6mM+gWQSYfpTVDEYn7xxiqDxCudjnLLUGXdRQAgWAEyexMfsZTaEupkuG427X+97w8drU+8oLVTvLAVJufMKe0PcQAaVkK++UmMzIfthXUUIoaImLr/3SlUZlObYBDWjoQp1jgyCudB6bsjBVmgzeF63i0l6SlLgGVxVCJjNAavwBAWWJX6WEPJ6uW1nDVLaPiDumyzl+cbhgsY38EZpd2Y/e0PslHR2OzHrieMdM1KCl8SgqCDE6jZAQVxzItLOPzTYDuTGSiqjcx6WLNznwi1Ksa52Xw0aBACRC17tjKRTJdUrp+VNPJfnzWXlOFN32w5KGaklH169NOGK4I9Lm6OO9MXPKfJ8vXm/dDP9c5JkkmSS5H8niXtgShy9B4M8H1A1Vr78+9XWIOVHh1F7lr5y2GoZJHFHMr1ipog30qGXy76epj/dmHP0MOs111RlSClg4LA8R+4CLtPef7aD9brDjcP/AFKNojEWIGWPWtXY+90EgdQXHH8L94PnzoCfegM+lo7auBeuRBcFos87PyibmE0b7d3O000vcLcVkU8DU164YU6xu8Pnt4lm8wkYqnyr6cILAnw01lbtCHvh4jbXlq4DVpZOPHD5Bo858VzkpHj/S8Wrznyryf6pS3h9r5hDe4wA+vZVdNhlL6ArVZoisdz0kQaO6EmJp9BQoBxI79C3beIiyfhgJSDqHBJB5hItI+dlVcY6y3iGX5pLEb03nz7gG6hcl04d+Bl46tspi/9Owfm8wECtboVqzu/oMHJnmmPDqX0fIr/Oq388fS9SvPBlhevkzjgvg5RLk1Zr49LZK64kMk3tfOPMuAhykKZlxQlor7eCX22Mx35EYGzhg1Rzxl+hboLChIIB4aEUJRCwH6PzxWvlGIalHbE4Vb0iLI07G7fGENbozllRlAgIAsVqKooILYUEwE0iJpaiwA7U6TKfvE0YTl3PkSdmap8vIo4+gcSbZnJULC3pgoDoh/UL9rtcWOzKxGdO7xYQhXkC4Vi/JJIZSXWGWAlWwgtIvdMvEOLj/bYL7x7b8rKb0zBugoDELLCl6tfTOWKPR9EX2GL2L7FedeKuHBEvnMoWt5ohkWMbvB9FRgyoy1CaX3UhUcG/uUcbyYiVE3P6UD8j29Zq9nrQSp0L8JkKjsqXKhLpb72yeepAZ2GRpiCw71LjSs73sV78rSkKf95NvaMI145nqAnhfPD5rzyqC50KbErlHKhvPIO/UacHCjEu8X6EJK681CRyKn6Nu1Oz2ki1OanWsnaM+dYRaN/7pQdrYm+QqQQ+lM4TEp4Wd+3FLKIk6ZXg2UbUddAw92S41B/2hXwQC0SSJmwwGsUVqlXU1+2l5LVDgqHAIEVORYPAc3ov6ifw7J2ShYM5baX5w31GdsOPrVoBtyvZT6w2+B7OCHp6PmCIUgifoex3bCJVuOYnAjAtfG2qggMKitKFYlcRklgBkuez0d+8HJRyxdG+HBbqh3ApFUUBtZGoeI+b0ZeWoXYg2/yi93OQMM+RiB/S/TjMpg4+OCAjXQwnrLWKAva60F1YaGJZ9xAYw+AmwedkFpgkvGsS5GbM53ucY7omKIxXX4lOnQrt0XPmX5kr0gA3E5Y2Mk+/a5UT8LqI9K4fKkkgAo+ne6abvmTkvW5K6Mla4rwiNO51ptGP5oq5i577IhnTVeer89EZ3U4EoudYeoir7nbLfzklKfQfNqmSgedY5V5q5h2VyZLluf9JCzLwbN3LpkheFWi9bqQrpWMpw0xS/3DuWPjLyhl2H+kT/CPYqan3nlGkUlMzai69nNv4LkXM9AYGTmiScikUhOgHu7mZXiNXYnaY9bMf2vFPRu54Ws5B9EtXp6YqlLdWOjFft6/Nhw+TTqhy7ptjJN5JnpjBu2jRu02ko6nKxluLXwmufOcHlZMVa1K8fyvxIt3OdZtqmSPq4RTVvokc3ng4iSbRJJpEk2gSTaJJNIkm0SSaRJNoEk2iSTSJJtEkmkSTaBJNokk0iSbRJJpEk2gS/f+E9g+XOd1+9saGXd/8/Vcp9ZCLdVhj9Dc8+eD3Aw3RVRe3B/7np/0JwyoicpbFsMiObc2eujzyhccY/h/ed/hvPhIhGfnVk3IPNU74/n/7dYnXrU4KdzMxqAOEOtNpgtXILTT+xaw1VYAirSbFkm9cnaohSSEWuIXrLXSyc+iEw87MVxQX4ekZOm+RmhOzVRvL2MIIF9M2tULAgzwK6GaKBHq2YZnm4VXdP1M3SyE2WNBpJ95j9Nd61g9e9FsH0zaFVBjzOlOwyOpdBUNhrZKhsE6rQgA5m0tFvcsGpvv3a0ilxhQAP9iOFuTpVsFHmcNZLIk5h0i9a5hHbenGKi2mxRzhKIlIuWvuKBz7v6DV5ja6lE+VpBGsta00s4hD254IqOhqb6KRrSWbUoRqcs+a1eJQBJb8PoSMCXTKV/08ezZl5D529PCwqK59sZ9hpiYB+T28X2iT5Eq0haJQmzsYjhSebmXn2Is58PEkVGViZpBkUOTkTzLDqZjkYKoB9Tu0gt6lUlpSj3Me1dHe73UBLD0nrLMvumIJUCVPKeDSPEXIA6JQRFToGKHN+j8Pp+eeN7CMm/RVNCfweau5lDHDJs5mTfMsCV3qefdN8j/UQrLaK3gjpntGxtncuneb1EF+7s1ILRbV7z6zc2cN63H+wh8KpsRO2UMliN+bynSBa41XYhPexP7KlvvJ8kyMd+GqcrlHu0yLugbSYORq4y9cqQRveaYfTT7e1hAKLDKaPoJdZdoxMaSSXzjG37aOvbNzfSM4O0yr3dGcqW+Oz71Mk6mFyrfdTK7skC86dn7FeQTGd4VemG3uL2PeU0s40VQ/s9Mbfg+jl+Ldag7p2ksrlMdy6kvX8EVMWrW3ObcDSmnVmvyE58GN+rpjO8c2HIfjckEgn11iVJaIP3pQgPdEwmY2GXcG3UglYBMqC/Fy46ag6yTZMr6nuT86238Wzy+QnGjd5rJCS48cxSWbXGqVqpoWszvHuOL22CYXCNbfOsl9m+pOfRNHuT9b+olvMwLEBgxRYyI+V4AFR69zuuIVngGYumZJcpCyZcP5rclbEE/oDHk+vS51dB8g2bsYkW7pJH1pqbVuHnukKY6zyNq9f53pHcHQmWKKzrvTal3jGagsRU1voYbgkp9cprqPSrdcUbdf7+D4TqsRW2kn+tpFy4EIzT6UGjO31QL53t+GA2qr2fHLWr4oKlWeRKi5KYgUKf98WcBYwHqPHOfScP1JwXn+x5b7Pf3TMoy1FAz7dJSFb872x5EpSvO3ehVNsS6b82c9Zwm1fOH3WX2+q0g+s37qyDVd8PiTwww1L43ejc8vu/JVnSX+hmMLTCoI7UBHitUH+V1E+v2d7+gabbZvSGnV99aaNWku3IBhk7lOTRrb8vnqsegEQccwofbP5oQmmxe2mN9t1QeYluqOOFOZ7j3s6+TTLQ0Ll6K+gkSRqlzx4UgmHOOxmou4WzhRCW5crRntEXeSwrZUxTbVRFNxA75lzMx2vA720ZzxcFf+QRCKLXXYCwVjIZ9KOvG4tV132zraAMDv0GExZnjITBg2GZOMQk0CU2D6y6qdhvWkdCMS19JRBgbmMv2/scXIElKFgCsq7CSHmZba/JCi4bVm9stliRXGCCWIXNGfFgD+gECBEW8Us7VMI9W6NfN+WebI0jykFv/HeBYMJCU9bm3TtYYm3nmUU+TNZu43ihtdVfmWXj1OaT3JsNJBJfYIjrEEMCywgrABlaH/xrR6bDGZxquma48yWq++HGXEXuJG6TOEypxmnkzlxaaI2lV4BQQXZdlz7uMP/c2VwIcL5IorvK4dZQ4KPttZ0b0jqNtI77HWdoqm7mPTLkQSaapgrlGdsACMT4w6rkM6y4bOpqq9VBVRemJS3ZJALnIaPkNRooqx2ZhZOuh5gX9dZgSwQL3i7Pgfgl1fsf+ph2XN7t3kYtnON3AJS8b+u67BajI4EYiEvdWyuZHglpt+vty+guVtexc3JzSXiC+0gBSJ8b2iBtNHoKWU+UMt2xn3AsdLojT+rqjP2R/HRH/PWZEOWVy/87iU10KV7W3WDJAKgoQcT2GAVt3rq9tkWj9mlV3STDYYrec2fi9aEsjktJyp78pk046SyLFugkuSHxcGOlkOW7s8uJaHCdZ8LHOoQyJvrRZ4+tkLT+7HMK+O1BJjfdjpWOKxECz/OhY8pss/u1nucSXNvFuFugpBgqXBOMFWBZ0/rkAkC2+kKGF/omOTmZpHIZg3m099RKIDxNlF1hMttuKgYAzRTuXcB2+MhNOfSEvpvUoBRQdaHz+NBPp/swlwlq6joNfYy/eisYq27MvquggWc7ZwK3QtQO1blRHU1tIXA8Wt11qzlYKlYsdO40Lqp7Yk4sOTIZtBHkefyJZspyrR+Ztuc3gLaYC/4Zq/coZLEUReRP10jpvpNn04y2qWAshO+lPfL61nATg8eciH3o3G6SMRWXxzpX2HRMCLRYYZW+PrFvAuz6TML2oQXPomS8Zjywput9K2w6H5rJpI9Qp1c3xjGa8zGFNcK1Mc6fOdUx+tlU8bFSy9t89mX5p3c8I/ZxeFj95QUS1StJlr3Xdcss5WeNeJx1LWgeC25/iRFZVVirKYyDdC3Si46GJZThWvucQnjCFsPMIhUaJhxXfM4HzXlDC25Rx0XMsLW5tKZ4RkPTXt11R9Bg1+AlGxtwni5fzZNvUWUl1VM5seoM2jYo5n7clDz3uAkRA6rCntNEg4nUim1ZNxhl8Po/FULcHyzzfpFk8LeUA/9oTfVyKM4Q5dq6lC0xN2J5GLpvbNPeJRIfM3x0hKbu5KIhwUJCsvYTg3+9tFC7XC/yORkNMiKV7eFCEH2+6TrBSn0l1M03qNQV3ylWyvqfdbmSoTiKCVKbNMBd8yxT4BqZHWmT/g5phWrsRY3rZqNMusKiKBJS810i0EulnKAiD93Yf3bnnewaap7ULVvMO0PFIeZ2v7xvOdAm39C5iD+XnVwFtvNzFnqs2p1sbSUTGWCeeglQufW5/lkTGL4mTVIgndVE5Phx+Bo78l9IuL3bL+k+NH9EHISpuQw1v59Z/Q3iV/l51sub4YQ3z7/idZDfsEynzLHW42MvAs5MlvOFPmWL1a3vCcAP9cWesSNV5h7L1Woee9yplNJ5ypZzemb8u34Md82jBYRhi8hgjwQ8Wf2mtbBLWdkL5t9B3dUWfFpZCU1i8uht/qVZOKcOe6m/JuetQNGe3lq1DwzR5NcvCvnXSbbQOZA1Luz3pr8ls2d+7vVInpFc8Qixqg+cbItC0IhPYYZeIRPr/mXvGiv7VbT2I/bu3M/VRotOm2Q2cUPFTgjvUFw0PIWD+UarXQLUq8+SLGnCWZ+UC1fwBLvyWNpVnyt/b0PDFI6M8XedUPEqkwwTQ4PC4TRyUcTNh6eFWO4NN9FCVOe9o1cy68IkyP4BWkbNom68/iAhlC16+w9EtLaW0e8XvCdikp633fHwugj5qauPOoi5cN/JlwFJRU0+6qqUqWrSFidHm2KfbvYY4SqDDMK7IWe47kfVCYLxlZYO2jMNv5rqdzx5RxCI6yHlDMjh8qqL5dfHeYEu7UhV68mgS6CVrfztg09vhXBh8dl9VrszPakkKgwR1c642EwD7MABZPpr7FaA8+Yn93ZaPfdwXPwjqSQuqHjHRv3ZJAQg5msNZTYLqkonVK0cM9qqRdsYp8V3tLfj3sv+y34QtjTewJsn34urn8TfOF/HrDsa6Cv5+DVNnaxx/r59gHdNgv+lRx5vPwIChcorMPORjL21PYkDMOkhOsgR2zx+dFf6HiFb7bxCscHuEThH3nXRlO9icnD6SUe2ETLXxIo7HOmMeqEP4Tehg79ot1QWGBnIDvD/0HUEsDBBQAAgAIAHZq50asfIVLTQAAAGsAAAAbAAAAdW5pdmVyc2FsL3VuaXZlcnNhbC5wbmcueG1ss7GvyM1RKEstKs7Mz7NVMtQzULK34+WyKShKLctMLVeoAIoZ6RlAgJJCpa2SCRK3PDOlJAOowtDEACGYkZqZnlFiq2RhagoX1AeaCQBQSwECAAAUAAIACAB1audGr0i71zgEAADfDgAAHQAAAAAAAAABAAAAAAAAAAAAdW5pdmVyc2FsL2NvbW1vbl9tZXNzYWdlcy5sbmdQSwECAAAUAAIACAB1audGtm8imPwDAABoEAAAJwAAAAAAAAABAAAAAABzBAAAdW5pdmVyc2FsL2ZsYXNoX3B1Ymxpc2hpbmdfc2V0dGluZ3MueG1sUEsBAgAAFAACAAgAdWrnRh+4O/LJAgAAXQoAACEAAAAAAAAAAQAAAAAAtAgAAHVuaXZlcnNhbC9mbGFzaF9za2luX3NldHRpbmdzLnhtbFBLAQIAABQAAgAIAHVq50YGWqWK0AMAAHkPAAAmAAAAAAAAAAEAAAAAALwLAAB1bml2ZXJzYWwvaHRtbF9wdWJsaXNoaW5nX3NldHRpbmdzLnhtbFBLAQIAABQAAgAIAHVq50bF1RfOpwEAABcGAAAfAAAAAAAAAAEAAAAAANAPAAB1bml2ZXJzYWwvaHRtbF9za2luX3NldHRpbmdzLmpzUEsBAgAAFAACAAgAdWrnRhra6juqAAAAHwEAABoAAAAAAAAAAQAAAAAAtBEAAHVuaXZlcnNhbC9pMThuX3ByZXNldHMueG1sUEsBAgAAFAACAAgAdWrnRrrvp9NvAAAAdAAAABwAAAAAAAAAAQAAAAAAlhIAAHVuaXZlcnNhbC9sb2NhbF9zZXR0aW5ncy54bWxQSwECAAAUAAIACAANdq5GiiTiqPoCAACwCAAAFAAAAAAAAAABAAAAAAA/EwAAdW5pdmVyc2FsL3BsYXllci54bWxQSwECAAAUAAIACAB1audGI+mfU7wIAACyOQAAKQAAAAAAAAABAAAAAABrFgAAdW5pdmVyc2FsL3NraW5fY3VzdG9taXphdGlvbl9zZXR0aW5ncy54bWxQSwECAAAUAAIACAB2audGJ734hAkfAAC3UwAAFwAAAAAAAAAAAAAAAABuHwAAdW5pdmVyc2FsL3VuaXZlcnNhbC5wbmdQSwECAAAUAAIACAB2audGrHyFS00AAABrAAAAGwAAAAAAAAABAAAAAACsPgAAdW5pdmVyc2FsL3VuaXZlcnNhbC5wbmcueG1sUEsFBgAAAAALAAsASQMAADI/AAAAAA=="/>
  <p:tag name="ISPRING_PRESENTATION_TITLE" val="3.2.1.3_Studying_Cells_1_-_Biological_Drawings"/>
  <p:tag name="PICTUREPATH" val="F:\Bio A Level Presentations 2015\AQA 2015\Set 2\Images\Studying Cells 1 - Biological Drawings"/>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9_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B177B7-16FD-4073-8A65-835A5FD1A771}">
  <ds:schemaRefs>
    <ds:schemaRef ds:uri="http://schemas.microsoft.com/office/2006/metadata/properties"/>
    <ds:schemaRef ds:uri="http://schemas.microsoft.com/office/infopath/2007/PartnerControls"/>
    <ds:schemaRef ds:uri="369e9b99-12c1-4e15-aac8-3dd6f2f561a0"/>
    <ds:schemaRef ds:uri="37fe56ab-308d-4734-b74b-a558c810fcbe"/>
  </ds:schemaRefs>
</ds:datastoreItem>
</file>

<file path=customXml/itemProps2.xml><?xml version="1.0" encoding="utf-8"?>
<ds:datastoreItem xmlns:ds="http://schemas.openxmlformats.org/officeDocument/2006/customXml" ds:itemID="{839F022A-B0F3-411A-9F69-9206D05AAB30}">
  <ds:schemaRefs>
    <ds:schemaRef ds:uri="http://schemas.microsoft.com/sharepoint/v3/contenttype/forms"/>
  </ds:schemaRefs>
</ds:datastoreItem>
</file>

<file path=customXml/itemProps3.xml><?xml version="1.0" encoding="utf-8"?>
<ds:datastoreItem xmlns:ds="http://schemas.openxmlformats.org/officeDocument/2006/customXml" ds:itemID="{314A3B5A-0572-4235-9251-F8BE7A4FD0AC}"/>
</file>

<file path=docProps/app.xml><?xml version="1.0" encoding="utf-8"?>
<Properties xmlns="http://schemas.openxmlformats.org/officeDocument/2006/extended-properties" xmlns:vt="http://schemas.openxmlformats.org/officeDocument/2006/docPropsVTypes">
  <Template/>
  <TotalTime>5194</TotalTime>
  <Words>1629</Words>
  <Application>Microsoft Office PowerPoint</Application>
  <PresentationFormat>On-screen Show (4:3)</PresentationFormat>
  <Paragraphs>123</Paragraphs>
  <Slides>25</Slides>
  <Notes>21</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Times New Roman</vt:lpstr>
      <vt:lpstr>Verdana</vt:lpstr>
      <vt:lpstr>9_Default Design</vt:lpstr>
      <vt:lpstr>Biological Drawings</vt:lpstr>
      <vt:lpstr>Why Are Drawings Important? (1)</vt:lpstr>
      <vt:lpstr>Why Are Drawings Important? (2)</vt:lpstr>
      <vt:lpstr>Biological Drawings</vt:lpstr>
      <vt:lpstr>Magnification (1)</vt:lpstr>
      <vt:lpstr>Magnification (2)</vt:lpstr>
      <vt:lpstr>The Protocol For Biological Drawings (1)</vt:lpstr>
      <vt:lpstr>The Protocol For Biological Drawings (2)</vt:lpstr>
      <vt:lpstr>Before You Start Drawing</vt:lpstr>
      <vt:lpstr>Drawings Made From Microscopic Examination (2)</vt:lpstr>
      <vt:lpstr>Drawings Made From Microscopic Examination (3)</vt:lpstr>
      <vt:lpstr>Drawings Made From Microscopic Examination (4)</vt:lpstr>
      <vt:lpstr>Drawings Made From Entire Specimens</vt:lpstr>
      <vt:lpstr>Example</vt:lpstr>
      <vt:lpstr>Cabbage white larvae</vt:lpstr>
      <vt:lpstr>Examiner’s Comments (1)</vt:lpstr>
      <vt:lpstr>Examiner’s Comments (2)</vt:lpstr>
      <vt:lpstr>Examiner’s Comments (3)</vt:lpstr>
      <vt:lpstr>Examiner’s Comments (4)</vt:lpstr>
      <vt:lpstr>Examiner’s Comments (5)</vt:lpstr>
      <vt:lpstr>The Student’s Notes (6)</vt:lpstr>
      <vt:lpstr>Task </vt:lpstr>
      <vt:lpstr>PowerPoint Presentation</vt:lpstr>
      <vt:lpstr>Independent work</vt:lpstr>
      <vt:lpstr>End Show</vt:lpstr>
    </vt:vector>
  </TitlesOfParts>
  <Company>Home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3.2.1.3_Studying_Cells_1_-_Biological_Drawings</dc:title>
  <dc:creator>A Popperwell</dc:creator>
  <cp:lastModifiedBy>Jo Rodgers</cp:lastModifiedBy>
  <cp:revision>613</cp:revision>
  <dcterms:created xsi:type="dcterms:W3CDTF">2003-07-19T15:05:23Z</dcterms:created>
  <dcterms:modified xsi:type="dcterms:W3CDTF">2025-06-13T14:31:40Z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2FCA6C18-ACC9-46EF-9790-3A314AF9D3CD</vt:lpwstr>
  </property>
  <property fmtid="{D5CDD505-2E9C-101B-9397-08002B2CF9AE}" pid="3" name="ArticulatePath">
    <vt:lpwstr>Core Skills-Drawings</vt:lpwstr>
  </property>
  <property fmtid="{D5CDD505-2E9C-101B-9397-08002B2CF9AE}" pid="4" name="ContentTypeId">
    <vt:lpwstr>0x0101000E12D76C76354740B7CBBF2665045396</vt:lpwstr>
  </property>
  <property fmtid="{D5CDD505-2E9C-101B-9397-08002B2CF9AE}" pid="5" name="MediaServiceImageTags">
    <vt:lpwstr/>
  </property>
</Properties>
</file>