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15"/>
  </p:notesMasterIdLst>
  <p:handoutMasterIdLst>
    <p:handoutMasterId r:id="rId16"/>
  </p:handoutMasterIdLst>
  <p:sldIdLst>
    <p:sldId id="257" r:id="rId2"/>
    <p:sldId id="258" r:id="rId3"/>
    <p:sldId id="259" r:id="rId4"/>
    <p:sldId id="260" r:id="rId5"/>
    <p:sldId id="261" r:id="rId6"/>
    <p:sldId id="262" r:id="rId7"/>
    <p:sldId id="263" r:id="rId8"/>
    <p:sldId id="267" r:id="rId9"/>
    <p:sldId id="264" r:id="rId10"/>
    <p:sldId id="265" r:id="rId11"/>
    <p:sldId id="266" r:id="rId12"/>
    <p:sldId id="268" r:id="rId13"/>
    <p:sldId id="269" r:id="rId14"/>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autoAdjust="0"/>
  </p:normalViewPr>
  <p:slideViewPr>
    <p:cSldViewPr snapToGrid="0">
      <p:cViewPr varScale="1">
        <p:scale>
          <a:sx n="111" d="100"/>
          <a:sy n="111" d="100"/>
        </p:scale>
        <p:origin x="594" y="96"/>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0" d="100"/>
          <a:sy n="120" d="100"/>
        </p:scale>
        <p:origin x="504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6F5C5BD-8AB6-4E5F-8616-0B1D32D0FBFD}" type="datetime1">
              <a:rPr lang="en-US" smtClean="0"/>
              <a:t>6/13/2025</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7ACF5E7-ACB0-497B-A8C6-F2E617B4631D}" type="slidenum">
              <a:rPr lang="en-US" smtClean="0"/>
              <a:t>‹#›</a:t>
            </a:fld>
            <a:endParaRPr lang="en-US"/>
          </a:p>
        </p:txBody>
      </p:sp>
    </p:spTree>
    <p:extLst>
      <p:ext uri="{BB962C8B-B14F-4D97-AF65-F5344CB8AC3E}">
        <p14:creationId xmlns:p14="http://schemas.microsoft.com/office/powerpoint/2010/main" val="1938533960"/>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C3DD49AE-E876-4130-BF53-6229B9820536}" type="datetime1">
              <a:rPr lang="en-US" smtClean="0"/>
              <a:t>6/13/2025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a:t>Click to edit Master text styles</a:t>
            </a:r>
            <a:endParaRPr lang="en-US"/>
          </a:p>
          <a:p>
            <a:pPr lvl="1" rtl="0"/>
            <a:r>
              <a:rPr lang="en-gb"/>
              <a:t>Second level</a:t>
            </a:r>
          </a:p>
          <a:p>
            <a:pPr lvl="2" rtl="0"/>
            <a:r>
              <a:rPr lang="en-gb"/>
              <a:t>Third level</a:t>
            </a:r>
          </a:p>
          <a:p>
            <a:pPr lvl="3" rtl="0"/>
            <a:r>
              <a:rPr lang="en-gb"/>
              <a:t>Fourth level</a:t>
            </a:r>
          </a:p>
          <a:p>
            <a:pPr lvl="4" rtl="0"/>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7A705E3-E620-489D-9973-6221209A4B3B}" type="slidenum">
              <a:rPr lang="en-US" smtClean="0"/>
              <a:t>‹#›</a:t>
            </a:fld>
            <a:endParaRPr lang="en-US"/>
          </a:p>
        </p:txBody>
      </p:sp>
    </p:spTree>
    <p:extLst>
      <p:ext uri="{BB962C8B-B14F-4D97-AF65-F5344CB8AC3E}">
        <p14:creationId xmlns:p14="http://schemas.microsoft.com/office/powerpoint/2010/main" val="3889581830"/>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rtlCol="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pPr rtl="0"/>
            <a:r>
              <a:rPr lang="en-GB"/>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rtlCol="0">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rtlCol="0"/>
          <a:lstStyle>
            <a:lvl1pPr algn="ctr">
              <a:defRPr sz="1300" spc="0" baseline="0">
                <a:solidFill>
                  <a:srgbClr val="FFFFFF"/>
                </a:solidFill>
                <a:latin typeface="+mn-lt"/>
              </a:defRPr>
            </a:lvl1pPr>
          </a:lstStyle>
          <a:p>
            <a:pPr rtl="0"/>
            <a:fld id="{C0840E64-78EA-480E-9DFC-F5D183737F14}" type="datetime1">
              <a:rPr lang="en-US" smtClean="0"/>
              <a:t>6/13/2025</a:t>
            </a:fld>
            <a:endParaRPr lang="en-US" dirty="0"/>
          </a:p>
        </p:txBody>
      </p:sp>
      <p:sp>
        <p:nvSpPr>
          <p:cNvPr id="21" name="Footer Placeholder 20"/>
          <p:cNvSpPr>
            <a:spLocks noGrp="1"/>
          </p:cNvSpPr>
          <p:nvPr>
            <p:ph type="ftr" sz="quarter" idx="11"/>
          </p:nvPr>
        </p:nvSpPr>
        <p:spPr>
          <a:xfrm>
            <a:off x="1629100" y="5177408"/>
            <a:ext cx="5730295" cy="228600"/>
          </a:xfrm>
        </p:spPr>
        <p:txBody>
          <a:bodyPr rtlCol="0"/>
          <a:lstStyle>
            <a:lvl1pPr algn="l">
              <a:defRPr>
                <a:solidFill>
                  <a:schemeClr val="tx1">
                    <a:lumMod val="85000"/>
                    <a:lumOff val="15000"/>
                  </a:schemeClr>
                </a:solidFill>
              </a:defRPr>
            </a:lvl1pPr>
          </a:lstStyle>
          <a:p>
            <a:pPr rtl="0"/>
            <a:endParaRPr lang="en-US" dirty="0"/>
          </a:p>
        </p:txBody>
      </p:sp>
      <p:sp>
        <p:nvSpPr>
          <p:cNvPr id="22" name="Slide Number Placeholder 21"/>
          <p:cNvSpPr>
            <a:spLocks noGrp="1"/>
          </p:cNvSpPr>
          <p:nvPr>
            <p:ph type="sldNum" sz="quarter" idx="12"/>
          </p:nvPr>
        </p:nvSpPr>
        <p:spPr>
          <a:xfrm>
            <a:off x="8606920" y="5177408"/>
            <a:ext cx="1955980"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US" dirty="0"/>
          </a:p>
        </p:txBody>
      </p:sp>
      <p:sp>
        <p:nvSpPr>
          <p:cNvPr id="3" name="Content Placeholder 2"/>
          <p:cNvSpPr>
            <a:spLocks noGrp="1"/>
          </p:cNvSpPr>
          <p:nvPr>
            <p:ph idx="1"/>
          </p:nvPr>
        </p:nvSpPr>
        <p:spPr/>
        <p:txBody>
          <a:bodyPr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US" dirty="0"/>
          </a:p>
        </p:txBody>
      </p:sp>
      <p:sp>
        <p:nvSpPr>
          <p:cNvPr id="4" name="Date Placeholder 3"/>
          <p:cNvSpPr>
            <a:spLocks noGrp="1"/>
          </p:cNvSpPr>
          <p:nvPr>
            <p:ph type="dt" sz="half" idx="10"/>
          </p:nvPr>
        </p:nvSpPr>
        <p:spPr/>
        <p:txBody>
          <a:bodyPr rtlCol="0"/>
          <a:lstStyle/>
          <a:p>
            <a:pPr rtl="0"/>
            <a:fld id="{6AF379E8-AC6C-43B9-9222-BDF0AF9336F0}" type="datetime1">
              <a:rPr lang="en-US" smtClean="0"/>
              <a:t>6/13/2025</a:t>
            </a:fld>
            <a:endParaRPr lang="en-US"/>
          </a:p>
        </p:txBody>
      </p:sp>
      <p:sp>
        <p:nvSpPr>
          <p:cNvPr id="5" name="Footer Placeholder 4"/>
          <p:cNvSpPr>
            <a:spLocks noGrp="1"/>
          </p:cNvSpPr>
          <p:nvPr>
            <p:ph type="ftr" sz="quarter" idx="11"/>
          </p:nvPr>
        </p:nvSpPr>
        <p:spPr/>
        <p:txBody>
          <a:bodyPr rtlCol="0"/>
          <a:lstStyle/>
          <a:p>
            <a:pPr rtl="0"/>
            <a:endParaRPr lang="en-US"/>
          </a:p>
        </p:txBody>
      </p:sp>
      <p:sp>
        <p:nvSpPr>
          <p:cNvPr id="6" name="Slide Number Placeholder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rtlCol="0"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pPr rtl="0"/>
            <a:r>
              <a:rPr lang="en-GB"/>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rtlCol="0"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en-GB"/>
              <a:t>Click to edit Master text styles</a:t>
            </a:r>
          </a:p>
        </p:txBody>
      </p:sp>
      <p:sp>
        <p:nvSpPr>
          <p:cNvPr id="4" name="Date Placeholder 3"/>
          <p:cNvSpPr>
            <a:spLocks noGrp="1"/>
          </p:cNvSpPr>
          <p:nvPr>
            <p:ph type="dt" sz="half" idx="10"/>
          </p:nvPr>
        </p:nvSpPr>
        <p:spPr>
          <a:xfrm>
            <a:off x="5318760" y="1344502"/>
            <a:ext cx="1554480" cy="498781"/>
          </a:xfrm>
        </p:spPr>
        <p:txBody>
          <a:bodyPr rtlCol="0"/>
          <a:lstStyle>
            <a:lvl1pPr algn="ctr">
              <a:defRPr lang="en-US" sz="1300" kern="1200" spc="0" baseline="0">
                <a:solidFill>
                  <a:srgbClr val="FFFFFF"/>
                </a:solidFill>
                <a:latin typeface="+mn-lt"/>
                <a:ea typeface="+mn-ea"/>
                <a:cs typeface="+mn-cs"/>
              </a:defRPr>
            </a:lvl1pPr>
          </a:lstStyle>
          <a:p>
            <a:pPr rtl="0"/>
            <a:fld id="{ED329652-6112-4F3D-B614-62B56A045E3D}" type="datetime1">
              <a:rPr lang="en-US" smtClean="0"/>
              <a:t>6/13/2025</a:t>
            </a:fld>
            <a:endParaRPr lang="en-US" dirty="0"/>
          </a:p>
        </p:txBody>
      </p:sp>
      <p:sp>
        <p:nvSpPr>
          <p:cNvPr id="5" name="Footer Placeholder 4"/>
          <p:cNvSpPr>
            <a:spLocks noGrp="1"/>
          </p:cNvSpPr>
          <p:nvPr>
            <p:ph type="ftr" sz="quarter" idx="11"/>
          </p:nvPr>
        </p:nvSpPr>
        <p:spPr>
          <a:xfrm>
            <a:off x="1629157" y="5177408"/>
            <a:ext cx="5660134" cy="228600"/>
          </a:xfrm>
        </p:spPr>
        <p:txBody>
          <a:bodyPr rtlCol="0"/>
          <a:lstStyle>
            <a:lvl1pPr algn="l">
              <a:defRPr>
                <a:solidFill>
                  <a:schemeClr val="tx1">
                    <a:lumMod val="85000"/>
                    <a:lumOff val="15000"/>
                  </a:schemeClr>
                </a:solidFill>
              </a:defRPr>
            </a:lvl1pPr>
          </a:lstStyle>
          <a:p>
            <a:pPr rtl="0"/>
            <a:endParaRPr lang="en-US" dirty="0"/>
          </a:p>
        </p:txBody>
      </p:sp>
      <p:sp>
        <p:nvSpPr>
          <p:cNvPr id="6" name="Slide Number Placeholder 5"/>
          <p:cNvSpPr>
            <a:spLocks noGrp="1"/>
          </p:cNvSpPr>
          <p:nvPr>
            <p:ph type="sldNum" sz="quarter" idx="12"/>
          </p:nvPr>
        </p:nvSpPr>
        <p:spPr>
          <a:xfrm>
            <a:off x="8604504" y="5177408"/>
            <a:ext cx="1958339" cy="22860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rtlCol="0"/>
          <a:lstStyle/>
          <a:p>
            <a:pPr rtl="0"/>
            <a:r>
              <a:rPr lang="en-GB"/>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US" dirty="0"/>
          </a:p>
        </p:txBody>
      </p:sp>
      <p:sp>
        <p:nvSpPr>
          <p:cNvPr id="4" name="Content Placeholder 3"/>
          <p:cNvSpPr>
            <a:spLocks noGrp="1"/>
          </p:cNvSpPr>
          <p:nvPr>
            <p:ph sz="half" idx="2"/>
          </p:nvPr>
        </p:nvSpPr>
        <p:spPr>
          <a:xfrm>
            <a:off x="6461760" y="2103120"/>
            <a:ext cx="4663440" cy="3749040"/>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US" dirty="0"/>
          </a:p>
        </p:txBody>
      </p:sp>
      <p:sp>
        <p:nvSpPr>
          <p:cNvPr id="5" name="Date Placeholder 4"/>
          <p:cNvSpPr>
            <a:spLocks noGrp="1"/>
          </p:cNvSpPr>
          <p:nvPr>
            <p:ph type="dt" sz="half" idx="10"/>
          </p:nvPr>
        </p:nvSpPr>
        <p:spPr/>
        <p:txBody>
          <a:bodyPr rtlCol="0"/>
          <a:lstStyle/>
          <a:p>
            <a:pPr rtl="0"/>
            <a:fld id="{3064E64D-1B50-4EC0-83A1-DE58B45AB49E}" type="datetime1">
              <a:rPr lang="en-US" smtClean="0"/>
              <a:t>6/13/2025</a:t>
            </a:fld>
            <a:endParaRPr lang="en-US"/>
          </a:p>
        </p:txBody>
      </p:sp>
      <p:sp>
        <p:nvSpPr>
          <p:cNvPr id="6" name="Footer Placeholder 5"/>
          <p:cNvSpPr>
            <a:spLocks noGrp="1"/>
          </p:cNvSpPr>
          <p:nvPr>
            <p:ph type="ftr" sz="quarter" idx="11"/>
          </p:nvPr>
        </p:nvSpPr>
        <p:spPr/>
        <p:txBody>
          <a:bodyPr rtlCol="0"/>
          <a:lstStyle/>
          <a:p>
            <a:pPr rtl="0"/>
            <a:endParaRPr lang="en-US"/>
          </a:p>
        </p:txBody>
      </p:sp>
      <p:sp>
        <p:nvSpPr>
          <p:cNvPr id="7" name="Slide Number Placeholder 6"/>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rtlCol="0"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4" name="Content Placeholder 3"/>
          <p:cNvSpPr>
            <a:spLocks noGrp="1"/>
          </p:cNvSpPr>
          <p:nvPr>
            <p:ph sz="half" idx="2"/>
          </p:nvPr>
        </p:nvSpPr>
        <p:spPr>
          <a:xfrm>
            <a:off x="1069848" y="2792472"/>
            <a:ext cx="4663440" cy="3163825"/>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a:p>
        </p:txBody>
      </p:sp>
      <p:sp>
        <p:nvSpPr>
          <p:cNvPr id="5" name="Text Placeholder 4"/>
          <p:cNvSpPr>
            <a:spLocks noGrp="1"/>
          </p:cNvSpPr>
          <p:nvPr>
            <p:ph type="body" sz="quarter" idx="3"/>
          </p:nvPr>
        </p:nvSpPr>
        <p:spPr>
          <a:xfrm>
            <a:off x="6458712" y="2074334"/>
            <a:ext cx="4663440" cy="640080"/>
          </a:xfrm>
        </p:spPr>
        <p:txBody>
          <a:bodyPr rtlCol="0"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a:t>Click to edit Master text styles</a:t>
            </a:r>
          </a:p>
        </p:txBody>
      </p:sp>
      <p:sp>
        <p:nvSpPr>
          <p:cNvPr id="6" name="Content Placeholder 5"/>
          <p:cNvSpPr>
            <a:spLocks noGrp="1"/>
          </p:cNvSpPr>
          <p:nvPr>
            <p:ph sz="quarter" idx="4"/>
          </p:nvPr>
        </p:nvSpPr>
        <p:spPr>
          <a:xfrm>
            <a:off x="6458712" y="2792471"/>
            <a:ext cx="4663440" cy="3164509"/>
          </a:xfrm>
        </p:spPr>
        <p:txBody>
          <a:bodyPr rtlCol="0"/>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gb"/>
          </a:p>
        </p:txBody>
      </p:sp>
      <p:sp>
        <p:nvSpPr>
          <p:cNvPr id="7" name="Date Placeholder 6"/>
          <p:cNvSpPr>
            <a:spLocks noGrp="1"/>
          </p:cNvSpPr>
          <p:nvPr>
            <p:ph type="dt" sz="half" idx="10"/>
          </p:nvPr>
        </p:nvSpPr>
        <p:spPr/>
        <p:txBody>
          <a:bodyPr rtlCol="0"/>
          <a:lstStyle/>
          <a:p>
            <a:pPr rtl="0"/>
            <a:fld id="{8761A824-A4A3-4BDD-B7F1-293A0EC1EA54}" type="datetime1">
              <a:rPr lang="en-US" smtClean="0"/>
              <a:t>6/13/2025</a:t>
            </a:fld>
            <a:endParaRPr lang="en-US"/>
          </a:p>
        </p:txBody>
      </p:sp>
      <p:sp>
        <p:nvSpPr>
          <p:cNvPr id="8" name="Footer Placeholder 7"/>
          <p:cNvSpPr>
            <a:spLocks noGrp="1"/>
          </p:cNvSpPr>
          <p:nvPr>
            <p:ph type="ftr" sz="quarter" idx="11"/>
          </p:nvPr>
        </p:nvSpPr>
        <p:spPr/>
        <p:txBody>
          <a:bodyPr rtlCol="0"/>
          <a:lstStyle/>
          <a:p>
            <a:pPr rtl="0"/>
            <a:endParaRPr lang="en-US"/>
          </a:p>
        </p:txBody>
      </p:sp>
      <p:sp>
        <p:nvSpPr>
          <p:cNvPr id="9" name="Slide Number Placeholder 8"/>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US" dirty="0"/>
          </a:p>
        </p:txBody>
      </p:sp>
      <p:sp>
        <p:nvSpPr>
          <p:cNvPr id="3" name="Date Placeholder 2"/>
          <p:cNvSpPr>
            <a:spLocks noGrp="1"/>
          </p:cNvSpPr>
          <p:nvPr>
            <p:ph type="dt" sz="half" idx="10"/>
          </p:nvPr>
        </p:nvSpPr>
        <p:spPr/>
        <p:txBody>
          <a:bodyPr rtlCol="0"/>
          <a:lstStyle/>
          <a:p>
            <a:pPr rtl="0"/>
            <a:fld id="{D81B1D06-1BCF-4BCB-9319-09267D16BB9F}" type="datetime1">
              <a:rPr lang="en-US" smtClean="0"/>
              <a:t>6/13/2025</a:t>
            </a:fld>
            <a:endParaRPr lang="en-US"/>
          </a:p>
        </p:txBody>
      </p:sp>
      <p:sp>
        <p:nvSpPr>
          <p:cNvPr id="4" name="Footer Placeholder 3"/>
          <p:cNvSpPr>
            <a:spLocks noGrp="1"/>
          </p:cNvSpPr>
          <p:nvPr>
            <p:ph type="ftr" sz="quarter" idx="11"/>
          </p:nvPr>
        </p:nvSpPr>
        <p:spPr/>
        <p:txBody>
          <a:bodyPr rtlCol="0"/>
          <a:lstStyle/>
          <a:p>
            <a:pPr rtl="0"/>
            <a:endParaRPr lang="en-US"/>
          </a:p>
        </p:txBody>
      </p:sp>
      <p:sp>
        <p:nvSpPr>
          <p:cNvPr id="5" name="Slide Number Placeholder 4"/>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rtlCol="0"/>
          <a:lstStyle/>
          <a:p>
            <a:pPr rtl="0"/>
            <a:fld id="{65361324-1C8A-40EA-A8C7-BACD05350B74}" type="datetime1">
              <a:rPr lang="en-US" smtClean="0"/>
              <a:t>6/13/2025</a:t>
            </a:fld>
            <a:endParaRPr lang="en-US"/>
          </a:p>
        </p:txBody>
      </p:sp>
      <p:sp>
        <p:nvSpPr>
          <p:cNvPr id="3" name="Footer Placeholder 2"/>
          <p:cNvSpPr>
            <a:spLocks noGrp="1"/>
          </p:cNvSpPr>
          <p:nvPr>
            <p:ph type="ftr" sz="quarter" idx="11"/>
          </p:nvPr>
        </p:nvSpPr>
        <p:spPr/>
        <p:txBody>
          <a:bodyPr rtlCol="0"/>
          <a:lstStyle/>
          <a:p>
            <a:pPr rtl="0"/>
            <a:endParaRPr lang="en-US"/>
          </a:p>
        </p:txBody>
      </p:sp>
      <p:sp>
        <p:nvSpPr>
          <p:cNvPr id="4" name="Slide Number Placeholder 3"/>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rtlCol="0"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pPr rtl="0"/>
            <a:r>
              <a:rPr lang="en-GB"/>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rtlCol="0"/>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US" dirty="0"/>
          </a:p>
        </p:txBody>
      </p:sp>
      <p:sp>
        <p:nvSpPr>
          <p:cNvPr id="4" name="Text Placeholder 3"/>
          <p:cNvSpPr>
            <a:spLocks noGrp="1"/>
          </p:cNvSpPr>
          <p:nvPr>
            <p:ph type="body" sz="half" idx="2"/>
          </p:nvPr>
        </p:nvSpPr>
        <p:spPr>
          <a:xfrm>
            <a:off x="8458200" y="2336800"/>
            <a:ext cx="3161963" cy="3606800"/>
          </a:xfrm>
        </p:spPr>
        <p:txBody>
          <a:bodyPr rtlCol="0">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a:t>Click to edit Master text styles</a:t>
            </a:r>
          </a:p>
        </p:txBody>
      </p:sp>
      <p:sp>
        <p:nvSpPr>
          <p:cNvPr id="8" name="Date Placeholder 7"/>
          <p:cNvSpPr>
            <a:spLocks noGrp="1"/>
          </p:cNvSpPr>
          <p:nvPr>
            <p:ph type="dt" sz="half" idx="10"/>
          </p:nvPr>
        </p:nvSpPr>
        <p:spPr>
          <a:xfrm>
            <a:off x="5588000" y="6035040"/>
            <a:ext cx="1955800" cy="365760"/>
          </a:xfrm>
        </p:spPr>
        <p:txBody>
          <a:bodyPr rtlCol="0"/>
          <a:lstStyle>
            <a:lvl1pPr>
              <a:defRPr>
                <a:solidFill>
                  <a:schemeClr val="tx1">
                    <a:lumMod val="85000"/>
                    <a:lumOff val="15000"/>
                  </a:schemeClr>
                </a:solidFill>
              </a:defRPr>
            </a:lvl1pPr>
          </a:lstStyle>
          <a:p>
            <a:pPr rtl="0"/>
            <a:fld id="{5BA78C1D-B8C9-43D1-BED3-AB201E145563}" type="datetime1">
              <a:rPr lang="en-US" smtClean="0"/>
              <a:t>6/13/2025</a:t>
            </a:fld>
            <a:endParaRPr lang="en-US"/>
          </a:p>
        </p:txBody>
      </p:sp>
      <p:sp>
        <p:nvSpPr>
          <p:cNvPr id="9" name="Footer Placeholder 8"/>
          <p:cNvSpPr>
            <a:spLocks noGrp="1"/>
          </p:cNvSpPr>
          <p:nvPr>
            <p:ph type="ftr" sz="quarter" idx="11"/>
          </p:nvPr>
        </p:nvSpPr>
        <p:spPr>
          <a:xfrm>
            <a:off x="685801" y="6035040"/>
            <a:ext cx="4584700" cy="365760"/>
          </a:xfrm>
        </p:spPr>
        <p:txBody>
          <a:bodyPr rtlCol="0"/>
          <a:lstStyle>
            <a:lvl1pPr algn="l">
              <a:defRPr/>
            </a:lvl1pPr>
          </a:lstStyle>
          <a:p>
            <a:pPr rtl="0"/>
            <a:endParaRPr lang="en-US"/>
          </a:p>
        </p:txBody>
      </p:sp>
      <p:sp>
        <p:nvSpPr>
          <p:cNvPr id="11" name="Slide Number Placeholder 10"/>
          <p:cNvSpPr>
            <a:spLocks noGrp="1"/>
          </p:cNvSpPr>
          <p:nvPr>
            <p:ph type="sldNum" sz="quarter" idx="12"/>
          </p:nvPr>
        </p:nvSpPr>
        <p:spPr>
          <a:xfrm>
            <a:off x="10396728" y="6035040"/>
            <a:ext cx="1223435" cy="365760"/>
          </a:xfrm>
        </p:spPr>
        <p:txBody>
          <a:bodyPr rtlCol="0"/>
          <a:lstStyle>
            <a:lvl1pPr>
              <a:defRPr>
                <a:solidFill>
                  <a:schemeClr val="tx1">
                    <a:lumMod val="85000"/>
                    <a:lumOff val="1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GB"/>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rtlCol="0"/>
          <a:lstStyle>
            <a:lvl1pPr>
              <a:defRPr b="1">
                <a:solidFill>
                  <a:srgbClr val="FFFFFF"/>
                </a:solidFill>
                <a:effectLst>
                  <a:outerShdw blurRad="19050" dist="6350" dir="2700000" algn="tl" rotWithShape="0">
                    <a:prstClr val="black">
                      <a:alpha val="40000"/>
                    </a:prstClr>
                  </a:outerShdw>
                </a:effectLst>
              </a:defRPr>
            </a:lvl1pPr>
          </a:lstStyle>
          <a:p>
            <a:pPr rtl="0"/>
            <a:fld id="{BFA2D3EE-FBE6-4434-A13B-BD4C1C612D44}" type="datetime1">
              <a:rPr lang="en-US" smtClean="0"/>
              <a:t>6/13/2025</a:t>
            </a:fld>
            <a:endParaRPr lang="en-US" dirty="0"/>
          </a:p>
        </p:txBody>
      </p:sp>
      <p:sp>
        <p:nvSpPr>
          <p:cNvPr id="6" name="Footer Placeholder 5"/>
          <p:cNvSpPr>
            <a:spLocks noGrp="1"/>
          </p:cNvSpPr>
          <p:nvPr>
            <p:ph type="ftr" sz="quarter" idx="11"/>
          </p:nvPr>
        </p:nvSpPr>
        <p:spPr>
          <a:xfrm>
            <a:off x="612648" y="6035040"/>
            <a:ext cx="4588002" cy="365760"/>
          </a:xfrm>
        </p:spPr>
        <p:txBody>
          <a:bodyPr rtlCol="0"/>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rtl="0"/>
            <a:endParaRPr lang="en-US" dirty="0"/>
          </a:p>
        </p:txBody>
      </p:sp>
      <p:sp>
        <p:nvSpPr>
          <p:cNvPr id="7" name="Slide Number Placeholder 6"/>
          <p:cNvSpPr>
            <a:spLocks noGrp="1"/>
          </p:cNvSpPr>
          <p:nvPr>
            <p:ph type="sldNum" sz="quarter" idx="12"/>
          </p:nvPr>
        </p:nvSpPr>
        <p:spPr>
          <a:xfrm>
            <a:off x="10396728" y="6035040"/>
            <a:ext cx="1225296" cy="365760"/>
          </a:xfrm>
        </p:spPr>
        <p:txBody>
          <a:bodyPr rtlCol="0"/>
          <a:lstStyle/>
          <a:p>
            <a:pPr rtl="0"/>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rtlCol="0" anchor="b">
            <a:noAutofit/>
          </a:bodyPr>
          <a:lstStyle>
            <a:lvl1pPr algn="l">
              <a:lnSpc>
                <a:spcPct val="100000"/>
              </a:lnSpc>
              <a:defRPr sz="3200" b="0">
                <a:solidFill>
                  <a:schemeClr val="tx1"/>
                </a:solidFill>
                <a:latin typeface="+mj-lt"/>
              </a:defRPr>
            </a:lvl1pPr>
          </a:lstStyle>
          <a:p>
            <a:pPr rtl="0"/>
            <a:r>
              <a:rPr lang="en-GB"/>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rtlCol="0">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en-GB"/>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a:t>Click to edit Master title style</a:t>
            </a:r>
            <a:endParaRPr lang="en-US" dirty="0"/>
          </a:p>
        </p:txBody>
      </p:sp>
      <p:sp>
        <p:nvSpPr>
          <p:cNvPr id="3" name="Vertical Text Placeholder 2"/>
          <p:cNvSpPr>
            <a:spLocks noGrp="1"/>
          </p:cNvSpPr>
          <p:nvPr>
            <p:ph type="body" orient="vert" idx="1"/>
          </p:nvPr>
        </p:nvSpPr>
        <p:spPr/>
        <p:txBody>
          <a:bodyPr vert="eaVert"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US" dirty="0"/>
          </a:p>
        </p:txBody>
      </p:sp>
      <p:sp>
        <p:nvSpPr>
          <p:cNvPr id="4" name="Date Placeholder 3"/>
          <p:cNvSpPr>
            <a:spLocks noGrp="1"/>
          </p:cNvSpPr>
          <p:nvPr>
            <p:ph type="dt" sz="half" idx="10"/>
          </p:nvPr>
        </p:nvSpPr>
        <p:spPr/>
        <p:txBody>
          <a:bodyPr rtlCol="0"/>
          <a:lstStyle/>
          <a:p>
            <a:pPr rtl="0"/>
            <a:fld id="{6B56802B-70FA-41EA-BEAA-8B64D5BF1424}" type="datetime1">
              <a:rPr lang="en-US" smtClean="0"/>
              <a:t>6/13/2025</a:t>
            </a:fld>
            <a:endParaRPr lang="en-US"/>
          </a:p>
        </p:txBody>
      </p:sp>
      <p:sp>
        <p:nvSpPr>
          <p:cNvPr id="5" name="Footer Placeholder 4"/>
          <p:cNvSpPr>
            <a:spLocks noGrp="1"/>
          </p:cNvSpPr>
          <p:nvPr>
            <p:ph type="ftr" sz="quarter" idx="11"/>
          </p:nvPr>
        </p:nvSpPr>
        <p:spPr/>
        <p:txBody>
          <a:bodyPr rtlCol="0"/>
          <a:lstStyle/>
          <a:p>
            <a:pPr rtl="0"/>
            <a:endParaRPr lang="en-US"/>
          </a:p>
        </p:txBody>
      </p:sp>
      <p:sp>
        <p:nvSpPr>
          <p:cNvPr id="6" name="Slide Number Placeholder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40233299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rtlCol="0"/>
          <a:lstStyle/>
          <a:p>
            <a:pPr rtl="0"/>
            <a:r>
              <a:rPr lang="en-GB"/>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rtlCol="0"/>
          <a:lstStyle/>
          <a:p>
            <a:pPr lvl="0" rtl="0"/>
            <a:r>
              <a:rPr lang="en-GB"/>
              <a:t>Click to edit Master text styles</a:t>
            </a:r>
          </a:p>
          <a:p>
            <a:pPr lvl="1" rtl="0"/>
            <a:r>
              <a:rPr lang="en-GB"/>
              <a:t>Second level</a:t>
            </a:r>
          </a:p>
          <a:p>
            <a:pPr lvl="2" rtl="0"/>
            <a:r>
              <a:rPr lang="en-GB"/>
              <a:t>Third level</a:t>
            </a:r>
          </a:p>
          <a:p>
            <a:pPr lvl="3" rtl="0"/>
            <a:r>
              <a:rPr lang="en-GB"/>
              <a:t>Fourth level</a:t>
            </a:r>
          </a:p>
          <a:p>
            <a:pPr lvl="4" rtl="0"/>
            <a:r>
              <a:rPr lang="en-GB"/>
              <a:t>Fifth level</a:t>
            </a:r>
            <a:endParaRPr lang="en-US" dirty="0"/>
          </a:p>
        </p:txBody>
      </p:sp>
      <p:sp>
        <p:nvSpPr>
          <p:cNvPr id="4" name="Date Placeholder 3"/>
          <p:cNvSpPr>
            <a:spLocks noGrp="1"/>
          </p:cNvSpPr>
          <p:nvPr>
            <p:ph type="dt" sz="half" idx="10"/>
          </p:nvPr>
        </p:nvSpPr>
        <p:spPr/>
        <p:txBody>
          <a:bodyPr rtlCol="0"/>
          <a:lstStyle/>
          <a:p>
            <a:pPr rtl="0"/>
            <a:fld id="{F512D428-74E3-499E-9255-6C7C463A82F6}" type="datetime1">
              <a:rPr lang="en-US" smtClean="0"/>
              <a:t>6/13/2025</a:t>
            </a:fld>
            <a:endParaRPr lang="en-US"/>
          </a:p>
        </p:txBody>
      </p:sp>
      <p:sp>
        <p:nvSpPr>
          <p:cNvPr id="5" name="Footer Placeholder 4"/>
          <p:cNvSpPr>
            <a:spLocks noGrp="1"/>
          </p:cNvSpPr>
          <p:nvPr>
            <p:ph type="ftr" sz="quarter" idx="11"/>
          </p:nvPr>
        </p:nvSpPr>
        <p:spPr/>
        <p:txBody>
          <a:bodyPr rtlCol="0"/>
          <a:lstStyle/>
          <a:p>
            <a:pPr rtl="0"/>
            <a:endParaRPr lang="en-US"/>
          </a:p>
        </p:txBody>
      </p:sp>
      <p:sp>
        <p:nvSpPr>
          <p:cNvPr id="6" name="Slide Number Placeholder 5"/>
          <p:cNvSpPr>
            <a:spLocks noGrp="1"/>
          </p:cNvSpPr>
          <p:nvPr>
            <p:ph type="sldNum" sz="quarter" idx="12"/>
          </p:nvPr>
        </p:nvSpPr>
        <p:spPr/>
        <p:txBody>
          <a:bodyPr rtlCol="0"/>
          <a:lstStyle/>
          <a:p>
            <a:pPr rtl="0"/>
            <a:fld id="{34B7E4EF-A1BD-40F4-AB7B-04F084DD991D}" type="slidenum">
              <a:rPr lang="en-US" smtClean="0"/>
              <a:t>‹#›</a:t>
            </a:fld>
            <a:endParaRPr lang="en-US"/>
          </a:p>
        </p:txBody>
      </p:sp>
    </p:spTree>
    <p:extLst>
      <p:ext uri="{BB962C8B-B14F-4D97-AF65-F5344CB8AC3E}">
        <p14:creationId xmlns:p14="http://schemas.microsoft.com/office/powerpoint/2010/main" val="1510073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pPr rtl="0"/>
            <a:r>
              <a:rPr lang="en-GB"/>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rtl="0"/>
            <a:r>
              <a:rPr lang="en-gb"/>
              <a:t>Click to edit Master text styles</a:t>
            </a:r>
          </a:p>
          <a:p>
            <a:pPr lvl="1" rtl="0"/>
            <a:r>
              <a:rPr lang="en-gb"/>
              <a:t>Second level</a:t>
            </a:r>
          </a:p>
          <a:p>
            <a:pPr lvl="2" rtl="0"/>
            <a:r>
              <a:rPr lang="en-gb"/>
              <a:t>Third level</a:t>
            </a:r>
          </a:p>
          <a:p>
            <a:pPr lvl="3" rtl="0"/>
            <a:r>
              <a:rPr lang="en-gb"/>
              <a:t>Quarter level</a:t>
            </a:r>
          </a:p>
          <a:p>
            <a:pPr lvl="4" rtl="0"/>
            <a:r>
              <a:rPr lang="en-gb"/>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4FF323AA-170C-4C76-B350-C21CF15222DA}" type="datetime1">
              <a:rPr lang="en-US" smtClean="0"/>
              <a:t>6/13/2025</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pPr rtl="0"/>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pPr rtl="0"/>
            <a:fld id="{34B7E4EF-A1BD-40F4-AB7B-04F084DD991D}" type="slidenum">
              <a:rPr lang="en-US" smtClean="0"/>
              <a:t>‹#›</a:t>
            </a:fld>
            <a:endParaRPr lang="en-US"/>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 id="2147483664" r:id="rId10"/>
    <p:sldLayoutId id="2147483666" r:id="rId11"/>
  </p:sldLayoutIdLst>
  <p:hf sldNum="0" hdr="0" ftr="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r="-1"/>
          <a:stretch/>
        </p:blipFill>
        <p:spPr>
          <a:xfrm>
            <a:off x="20" y="10"/>
            <a:ext cx="12191979"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txBody>
          <a:bodyPr/>
          <a:lstStyle/>
          <a:p>
            <a:endParaRPr lang="en-GB"/>
          </a:p>
        </p:txBody>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txBody>
          <a:bodyPr/>
          <a:lstStyle/>
          <a:p>
            <a:endParaRPr lang="en-GB"/>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rtlCol="0">
            <a:normAutofit/>
          </a:bodyPr>
          <a:lstStyle/>
          <a:p>
            <a:pPr rtl="0"/>
            <a:r>
              <a:rPr lang="en-GB" sz="4400" dirty="0">
                <a:solidFill>
                  <a:schemeClr val="tx1"/>
                </a:solidFill>
              </a:rPr>
              <a:t>L</a:t>
            </a:r>
            <a:r>
              <a:rPr lang="en-gb" sz="4400" dirty="0">
                <a:solidFill>
                  <a:schemeClr val="tx1"/>
                </a:solidFill>
              </a:rPr>
              <a:t>evel 3 core maths</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A9097-1E3D-A5A7-C50D-C574426C6564}"/>
              </a:ext>
            </a:extLst>
          </p:cNvPr>
          <p:cNvSpPr>
            <a:spLocks noGrp="1"/>
          </p:cNvSpPr>
          <p:nvPr>
            <p:ph type="title"/>
          </p:nvPr>
        </p:nvSpPr>
        <p:spPr/>
        <p:txBody>
          <a:bodyPr/>
          <a:lstStyle/>
          <a:p>
            <a:r>
              <a:rPr lang="en-GB" dirty="0"/>
              <a:t>What is taught… </a:t>
            </a:r>
          </a:p>
        </p:txBody>
      </p:sp>
      <p:sp>
        <p:nvSpPr>
          <p:cNvPr id="3" name="Content Placeholder 2">
            <a:extLst>
              <a:ext uri="{FF2B5EF4-FFF2-40B4-BE49-F238E27FC236}">
                <a16:creationId xmlns:a16="http://schemas.microsoft.com/office/drawing/2014/main" id="{D405AEB2-DC97-37CF-BF5B-D446AC5188D0}"/>
              </a:ext>
            </a:extLst>
          </p:cNvPr>
          <p:cNvSpPr>
            <a:spLocks noGrp="1"/>
          </p:cNvSpPr>
          <p:nvPr>
            <p:ph idx="1"/>
          </p:nvPr>
        </p:nvSpPr>
        <p:spPr/>
        <p:txBody>
          <a:bodyPr/>
          <a:lstStyle/>
          <a:p>
            <a:pPr marL="0" indent="0">
              <a:buNone/>
            </a:pPr>
            <a:r>
              <a:rPr lang="en-GB" dirty="0"/>
              <a:t>PAPER 1 (calculator) (60 marks – 90 minutes)</a:t>
            </a:r>
          </a:p>
          <a:p>
            <a:pPr>
              <a:buFontTx/>
              <a:buChar char="-"/>
            </a:pPr>
            <a:r>
              <a:rPr lang="en-GB" dirty="0"/>
              <a:t>Analysis of data</a:t>
            </a:r>
          </a:p>
          <a:p>
            <a:pPr>
              <a:buFontTx/>
              <a:buChar char="-"/>
            </a:pPr>
            <a:r>
              <a:rPr lang="en-GB" dirty="0"/>
              <a:t>Maths for personal finance</a:t>
            </a:r>
          </a:p>
          <a:p>
            <a:pPr>
              <a:buFontTx/>
              <a:buChar char="-"/>
            </a:pPr>
            <a:r>
              <a:rPr lang="en-GB" dirty="0"/>
              <a:t>Estimation</a:t>
            </a:r>
          </a:p>
          <a:p>
            <a:pPr marL="0" indent="0">
              <a:buNone/>
            </a:pPr>
            <a:r>
              <a:rPr lang="en-GB" dirty="0"/>
              <a:t>PAPER 2 (calculator) (60 marks – 90 minutes)</a:t>
            </a:r>
          </a:p>
          <a:p>
            <a:pPr>
              <a:buFontTx/>
              <a:buChar char="-"/>
            </a:pPr>
            <a:r>
              <a:rPr lang="en-GB" dirty="0"/>
              <a:t>Critical analysis of given data and models</a:t>
            </a:r>
          </a:p>
          <a:p>
            <a:pPr>
              <a:buFontTx/>
              <a:buChar char="-"/>
            </a:pPr>
            <a:r>
              <a:rPr lang="en-GB" dirty="0"/>
              <a:t>Critical path analysis</a:t>
            </a:r>
          </a:p>
          <a:p>
            <a:pPr>
              <a:buFontTx/>
              <a:buChar char="-"/>
            </a:pPr>
            <a:r>
              <a:rPr lang="en-GB" dirty="0"/>
              <a:t>Expectation</a:t>
            </a:r>
          </a:p>
          <a:p>
            <a:pPr>
              <a:buFontTx/>
              <a:buChar char="-"/>
            </a:pPr>
            <a:r>
              <a:rPr lang="en-GB" dirty="0"/>
              <a:t>Cost benefit analysis</a:t>
            </a:r>
          </a:p>
        </p:txBody>
      </p:sp>
      <p:sp>
        <p:nvSpPr>
          <p:cNvPr id="4" name="Date Placeholder 3">
            <a:extLst>
              <a:ext uri="{FF2B5EF4-FFF2-40B4-BE49-F238E27FC236}">
                <a16:creationId xmlns:a16="http://schemas.microsoft.com/office/drawing/2014/main" id="{E122332C-57F7-7816-1611-78A129C1ECFA}"/>
              </a:ext>
            </a:extLst>
          </p:cNvPr>
          <p:cNvSpPr>
            <a:spLocks noGrp="1"/>
          </p:cNvSpPr>
          <p:nvPr>
            <p:ph type="dt" sz="half" idx="10"/>
          </p:nvPr>
        </p:nvSpPr>
        <p:spPr/>
        <p:txBody>
          <a:bodyPr/>
          <a:lstStyle/>
          <a:p>
            <a:pPr rtl="0"/>
            <a:fld id="{6AF379E8-AC6C-43B9-9222-BDF0AF9336F0}" type="datetime1">
              <a:rPr lang="en-US" smtClean="0"/>
              <a:t>6/13/2025</a:t>
            </a:fld>
            <a:endParaRPr lang="en-US"/>
          </a:p>
        </p:txBody>
      </p:sp>
    </p:spTree>
    <p:extLst>
      <p:ext uri="{BB962C8B-B14F-4D97-AF65-F5344CB8AC3E}">
        <p14:creationId xmlns:p14="http://schemas.microsoft.com/office/powerpoint/2010/main" val="324229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4F7BF-AFE1-7C4A-F6FE-D0968CAD16FE}"/>
              </a:ext>
            </a:extLst>
          </p:cNvPr>
          <p:cNvSpPr>
            <a:spLocks noGrp="1"/>
          </p:cNvSpPr>
          <p:nvPr>
            <p:ph type="title"/>
          </p:nvPr>
        </p:nvSpPr>
        <p:spPr/>
        <p:txBody>
          <a:bodyPr/>
          <a:lstStyle/>
          <a:p>
            <a:r>
              <a:rPr lang="en-GB" dirty="0"/>
              <a:t>Starter:</a:t>
            </a:r>
          </a:p>
        </p:txBody>
      </p:sp>
      <p:sp>
        <p:nvSpPr>
          <p:cNvPr id="3" name="Content Placeholder 2">
            <a:extLst>
              <a:ext uri="{FF2B5EF4-FFF2-40B4-BE49-F238E27FC236}">
                <a16:creationId xmlns:a16="http://schemas.microsoft.com/office/drawing/2014/main" id="{96BA00E8-167A-7735-A1D6-C794A6019AFF}"/>
              </a:ext>
            </a:extLst>
          </p:cNvPr>
          <p:cNvSpPr>
            <a:spLocks noGrp="1"/>
          </p:cNvSpPr>
          <p:nvPr>
            <p:ph idx="1"/>
          </p:nvPr>
        </p:nvSpPr>
        <p:spPr/>
        <p:txBody>
          <a:bodyPr>
            <a:normAutofit/>
          </a:bodyPr>
          <a:lstStyle/>
          <a:p>
            <a:pPr marL="0" indent="0">
              <a:buNone/>
            </a:pPr>
            <a:r>
              <a:rPr lang="en-GB" sz="3600" dirty="0"/>
              <a:t>Estimate the length of time you spend travelling to and from work in a year.</a:t>
            </a:r>
          </a:p>
        </p:txBody>
      </p:sp>
      <p:sp>
        <p:nvSpPr>
          <p:cNvPr id="4" name="Date Placeholder 3">
            <a:extLst>
              <a:ext uri="{FF2B5EF4-FFF2-40B4-BE49-F238E27FC236}">
                <a16:creationId xmlns:a16="http://schemas.microsoft.com/office/drawing/2014/main" id="{793DF265-40C4-1EE8-3E44-43096D486E8B}"/>
              </a:ext>
            </a:extLst>
          </p:cNvPr>
          <p:cNvSpPr>
            <a:spLocks noGrp="1"/>
          </p:cNvSpPr>
          <p:nvPr>
            <p:ph type="dt" sz="half" idx="10"/>
          </p:nvPr>
        </p:nvSpPr>
        <p:spPr/>
        <p:txBody>
          <a:bodyPr/>
          <a:lstStyle/>
          <a:p>
            <a:pPr rtl="0"/>
            <a:fld id="{6AF379E8-AC6C-43B9-9222-BDF0AF9336F0}" type="datetime1">
              <a:rPr lang="en-US" smtClean="0"/>
              <a:t>6/13/2025</a:t>
            </a:fld>
            <a:endParaRPr lang="en-US"/>
          </a:p>
        </p:txBody>
      </p:sp>
    </p:spTree>
    <p:extLst>
      <p:ext uri="{BB962C8B-B14F-4D97-AF65-F5344CB8AC3E}">
        <p14:creationId xmlns:p14="http://schemas.microsoft.com/office/powerpoint/2010/main" val="2749654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17AD-FD2C-307D-DDFB-4FD789338D46}"/>
              </a:ext>
            </a:extLst>
          </p:cNvPr>
          <p:cNvSpPr>
            <a:spLocks noGrp="1"/>
          </p:cNvSpPr>
          <p:nvPr>
            <p:ph type="title"/>
          </p:nvPr>
        </p:nvSpPr>
        <p:spPr>
          <a:xfrm>
            <a:off x="1066800" y="308225"/>
            <a:ext cx="10058400" cy="986319"/>
          </a:xfrm>
        </p:spPr>
        <p:txBody>
          <a:bodyPr/>
          <a:lstStyle/>
          <a:p>
            <a:r>
              <a:rPr lang="en-GB" dirty="0"/>
              <a:t>Income tax and personal allowances</a:t>
            </a:r>
          </a:p>
        </p:txBody>
      </p:sp>
      <p:sp>
        <p:nvSpPr>
          <p:cNvPr id="3" name="Content Placeholder 2">
            <a:extLst>
              <a:ext uri="{FF2B5EF4-FFF2-40B4-BE49-F238E27FC236}">
                <a16:creationId xmlns:a16="http://schemas.microsoft.com/office/drawing/2014/main" id="{5AD8BCCD-1C9F-94E8-00EE-06A65F7A3FEF}"/>
              </a:ext>
            </a:extLst>
          </p:cNvPr>
          <p:cNvSpPr>
            <a:spLocks noGrp="1"/>
          </p:cNvSpPr>
          <p:nvPr>
            <p:ph idx="1"/>
          </p:nvPr>
        </p:nvSpPr>
        <p:spPr>
          <a:xfrm>
            <a:off x="1066800" y="1109609"/>
            <a:ext cx="10058400" cy="4843135"/>
          </a:xfrm>
        </p:spPr>
        <p:txBody>
          <a:bodyPr/>
          <a:lstStyle/>
          <a:p>
            <a:pPr marL="0" indent="0" algn="l">
              <a:buNone/>
            </a:pPr>
            <a:r>
              <a:rPr lang="en-GB" b="0" i="0" dirty="0">
                <a:solidFill>
                  <a:srgbClr val="0B0C0C"/>
                </a:solidFill>
                <a:effectLst/>
              </a:rPr>
              <a:t>How much Income Tax you pay in each tax year depends on:</a:t>
            </a:r>
          </a:p>
          <a:p>
            <a:pPr algn="l">
              <a:buFont typeface="Arial" panose="020B0604020202020204" pitchFamily="34" charset="0"/>
              <a:buChar char="•"/>
            </a:pPr>
            <a:r>
              <a:rPr lang="en-GB" b="0" i="0" dirty="0">
                <a:solidFill>
                  <a:srgbClr val="0B0C0C"/>
                </a:solidFill>
                <a:effectLst/>
              </a:rPr>
              <a:t>how much of your income is above your Personal Allowance</a:t>
            </a:r>
          </a:p>
          <a:p>
            <a:pPr algn="l">
              <a:buFont typeface="Arial" panose="020B0604020202020204" pitchFamily="34" charset="0"/>
              <a:buChar char="•"/>
            </a:pPr>
            <a:r>
              <a:rPr lang="en-GB" b="0" i="0" dirty="0">
                <a:solidFill>
                  <a:srgbClr val="0B0C0C"/>
                </a:solidFill>
                <a:effectLst/>
              </a:rPr>
              <a:t>how much of your income falls within each tax band</a:t>
            </a:r>
          </a:p>
          <a:p>
            <a:r>
              <a:rPr lang="en-GB" b="0" i="0" dirty="0">
                <a:solidFill>
                  <a:srgbClr val="0B0C0C"/>
                </a:solidFill>
                <a:effectLst/>
              </a:rPr>
              <a:t>The standard Personal Allowance is £12,570, which is the amount of income you do not have to pay tax on.</a:t>
            </a:r>
          </a:p>
          <a:p>
            <a:r>
              <a:rPr lang="en-GB" dirty="0"/>
              <a:t>The money raised from taxes goes to pay for essential products and services. Schools, emergency services, roads and healthcare are some of the major things we benefit from by paying taxes.</a:t>
            </a:r>
          </a:p>
        </p:txBody>
      </p:sp>
      <p:sp>
        <p:nvSpPr>
          <p:cNvPr id="4" name="Date Placeholder 3">
            <a:extLst>
              <a:ext uri="{FF2B5EF4-FFF2-40B4-BE49-F238E27FC236}">
                <a16:creationId xmlns:a16="http://schemas.microsoft.com/office/drawing/2014/main" id="{679F9A7B-6149-CE22-1B89-7834E0C14D3F}"/>
              </a:ext>
            </a:extLst>
          </p:cNvPr>
          <p:cNvSpPr>
            <a:spLocks noGrp="1"/>
          </p:cNvSpPr>
          <p:nvPr>
            <p:ph type="dt" sz="half" idx="10"/>
          </p:nvPr>
        </p:nvSpPr>
        <p:spPr/>
        <p:txBody>
          <a:bodyPr/>
          <a:lstStyle/>
          <a:p>
            <a:pPr rtl="0"/>
            <a:fld id="{6AF379E8-AC6C-43B9-9222-BDF0AF9336F0}" type="datetime1">
              <a:rPr lang="en-US" smtClean="0"/>
              <a:t>6/13/2025</a:t>
            </a:fld>
            <a:endParaRPr lang="en-US"/>
          </a:p>
        </p:txBody>
      </p:sp>
      <p:pic>
        <p:nvPicPr>
          <p:cNvPr id="6" name="Picture 5">
            <a:extLst>
              <a:ext uri="{FF2B5EF4-FFF2-40B4-BE49-F238E27FC236}">
                <a16:creationId xmlns:a16="http://schemas.microsoft.com/office/drawing/2014/main" id="{3F435472-B849-C64B-961B-B96FA52148BD}"/>
              </a:ext>
            </a:extLst>
          </p:cNvPr>
          <p:cNvPicPr>
            <a:picLocks noChangeAspect="1"/>
          </p:cNvPicPr>
          <p:nvPr/>
        </p:nvPicPr>
        <p:blipFill>
          <a:blip r:embed="rId2"/>
          <a:stretch>
            <a:fillRect/>
          </a:stretch>
        </p:blipFill>
        <p:spPr>
          <a:xfrm>
            <a:off x="2818543" y="3647326"/>
            <a:ext cx="5723434" cy="2619294"/>
          </a:xfrm>
          <a:prstGeom prst="rect">
            <a:avLst/>
          </a:prstGeom>
        </p:spPr>
      </p:pic>
    </p:spTree>
    <p:extLst>
      <p:ext uri="{BB962C8B-B14F-4D97-AF65-F5344CB8AC3E}">
        <p14:creationId xmlns:p14="http://schemas.microsoft.com/office/powerpoint/2010/main" val="200786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8EC957F-DD08-6536-74F7-118FAC700852}"/>
              </a:ext>
            </a:extLst>
          </p:cNvPr>
          <p:cNvSpPr>
            <a:spLocks noGrp="1"/>
          </p:cNvSpPr>
          <p:nvPr>
            <p:ph type="dt" sz="half" idx="10"/>
          </p:nvPr>
        </p:nvSpPr>
        <p:spPr/>
        <p:txBody>
          <a:bodyPr/>
          <a:lstStyle/>
          <a:p>
            <a:pPr rtl="0"/>
            <a:fld id="{6AF379E8-AC6C-43B9-9222-BDF0AF9336F0}" type="datetime1">
              <a:rPr lang="en-US" smtClean="0"/>
              <a:t>6/13/2025</a:t>
            </a:fld>
            <a:endParaRPr lang="en-US"/>
          </a:p>
        </p:txBody>
      </p:sp>
      <p:cxnSp>
        <p:nvCxnSpPr>
          <p:cNvPr id="6" name="Straight Connector 5">
            <a:extLst>
              <a:ext uri="{FF2B5EF4-FFF2-40B4-BE49-F238E27FC236}">
                <a16:creationId xmlns:a16="http://schemas.microsoft.com/office/drawing/2014/main" id="{6E2319C7-0ACD-4E82-B1A9-818735B4E682}"/>
              </a:ext>
            </a:extLst>
          </p:cNvPr>
          <p:cNvCxnSpPr/>
          <p:nvPr/>
        </p:nvCxnSpPr>
        <p:spPr>
          <a:xfrm>
            <a:off x="5923722" y="129209"/>
            <a:ext cx="0" cy="647037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FC147E8-095B-1DFA-9CDC-51CF687AF99A}"/>
              </a:ext>
            </a:extLst>
          </p:cNvPr>
          <p:cNvSpPr txBox="1"/>
          <p:nvPr/>
        </p:nvSpPr>
        <p:spPr>
          <a:xfrm>
            <a:off x="273716" y="48113"/>
            <a:ext cx="3220278" cy="369332"/>
          </a:xfrm>
          <a:prstGeom prst="rect">
            <a:avLst/>
          </a:prstGeom>
          <a:noFill/>
        </p:spPr>
        <p:txBody>
          <a:bodyPr wrap="square" rtlCol="0">
            <a:spAutoFit/>
          </a:bodyPr>
          <a:lstStyle/>
          <a:p>
            <a:r>
              <a:rPr lang="en-GB" dirty="0">
                <a:latin typeface="Century Gothic" panose="020B0502020202020204" pitchFamily="34" charset="0"/>
              </a:rPr>
              <a:t>Worked example:</a:t>
            </a:r>
          </a:p>
        </p:txBody>
      </p:sp>
      <p:sp>
        <p:nvSpPr>
          <p:cNvPr id="8" name="TextBox 7">
            <a:extLst>
              <a:ext uri="{FF2B5EF4-FFF2-40B4-BE49-F238E27FC236}">
                <a16:creationId xmlns:a16="http://schemas.microsoft.com/office/drawing/2014/main" id="{F96836FA-09EF-FD7D-DDCC-D9F9F8D9EA62}"/>
              </a:ext>
            </a:extLst>
          </p:cNvPr>
          <p:cNvSpPr txBox="1"/>
          <p:nvPr/>
        </p:nvSpPr>
        <p:spPr>
          <a:xfrm>
            <a:off x="5923722" y="76077"/>
            <a:ext cx="3220278" cy="369332"/>
          </a:xfrm>
          <a:prstGeom prst="rect">
            <a:avLst/>
          </a:prstGeom>
          <a:noFill/>
        </p:spPr>
        <p:txBody>
          <a:bodyPr wrap="square" rtlCol="0">
            <a:spAutoFit/>
          </a:bodyPr>
          <a:lstStyle/>
          <a:p>
            <a:r>
              <a:rPr lang="en-GB" dirty="0">
                <a:latin typeface="Century Gothic" panose="020B0502020202020204" pitchFamily="34" charset="0"/>
              </a:rPr>
              <a:t>Your turn:</a:t>
            </a:r>
          </a:p>
        </p:txBody>
      </p:sp>
      <p:sp>
        <p:nvSpPr>
          <p:cNvPr id="9" name="TextBox 8">
            <a:extLst>
              <a:ext uri="{FF2B5EF4-FFF2-40B4-BE49-F238E27FC236}">
                <a16:creationId xmlns:a16="http://schemas.microsoft.com/office/drawing/2014/main" id="{61140481-CD79-464B-88CC-13569DCBF28C}"/>
              </a:ext>
            </a:extLst>
          </p:cNvPr>
          <p:cNvSpPr txBox="1"/>
          <p:nvPr/>
        </p:nvSpPr>
        <p:spPr>
          <a:xfrm>
            <a:off x="417443" y="729222"/>
            <a:ext cx="5347254" cy="646331"/>
          </a:xfrm>
          <a:prstGeom prst="rect">
            <a:avLst/>
          </a:prstGeom>
          <a:noFill/>
        </p:spPr>
        <p:txBody>
          <a:bodyPr wrap="square" rtlCol="0">
            <a:spAutoFit/>
          </a:bodyPr>
          <a:lstStyle/>
          <a:p>
            <a:r>
              <a:rPr lang="en-GB" dirty="0">
                <a:latin typeface="Century Gothic" panose="020B0502020202020204" pitchFamily="34" charset="0"/>
              </a:rPr>
              <a:t>Calculate the amount of income tax a person pays if he/she earns £45 400 per year.</a:t>
            </a:r>
          </a:p>
        </p:txBody>
      </p:sp>
      <p:sp>
        <p:nvSpPr>
          <p:cNvPr id="10" name="TextBox 9">
            <a:extLst>
              <a:ext uri="{FF2B5EF4-FFF2-40B4-BE49-F238E27FC236}">
                <a16:creationId xmlns:a16="http://schemas.microsoft.com/office/drawing/2014/main" id="{A1670B73-19F7-48B9-9E82-01ADCD44750C}"/>
              </a:ext>
            </a:extLst>
          </p:cNvPr>
          <p:cNvSpPr txBox="1"/>
          <p:nvPr/>
        </p:nvSpPr>
        <p:spPr>
          <a:xfrm>
            <a:off x="5923722" y="729222"/>
            <a:ext cx="5585792" cy="646331"/>
          </a:xfrm>
          <a:prstGeom prst="rect">
            <a:avLst/>
          </a:prstGeom>
          <a:noFill/>
        </p:spPr>
        <p:txBody>
          <a:bodyPr wrap="square" rtlCol="0">
            <a:spAutoFit/>
          </a:bodyPr>
          <a:lstStyle/>
          <a:p>
            <a:r>
              <a:rPr lang="en-GB" dirty="0">
                <a:latin typeface="Century Gothic" panose="020B0502020202020204" pitchFamily="34" charset="0"/>
              </a:rPr>
              <a:t>Calculate the amount of income tax a person pays if he/she earns £39 500 per year.</a:t>
            </a:r>
          </a:p>
        </p:txBody>
      </p:sp>
    </p:spTree>
    <p:extLst>
      <p:ext uri="{BB962C8B-B14F-4D97-AF65-F5344CB8AC3E}">
        <p14:creationId xmlns:p14="http://schemas.microsoft.com/office/powerpoint/2010/main" val="3071627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8EC957F-DD08-6536-74F7-118FAC700852}"/>
              </a:ext>
            </a:extLst>
          </p:cNvPr>
          <p:cNvSpPr>
            <a:spLocks noGrp="1"/>
          </p:cNvSpPr>
          <p:nvPr>
            <p:ph type="dt" sz="half" idx="10"/>
          </p:nvPr>
        </p:nvSpPr>
        <p:spPr/>
        <p:txBody>
          <a:bodyPr/>
          <a:lstStyle/>
          <a:p>
            <a:pPr rtl="0"/>
            <a:fld id="{6AF379E8-AC6C-43B9-9222-BDF0AF9336F0}" type="datetime1">
              <a:rPr lang="en-US" smtClean="0"/>
              <a:t>6/13/2025</a:t>
            </a:fld>
            <a:endParaRPr lang="en-US"/>
          </a:p>
        </p:txBody>
      </p:sp>
      <p:cxnSp>
        <p:nvCxnSpPr>
          <p:cNvPr id="3" name="Straight Connector 2">
            <a:extLst>
              <a:ext uri="{FF2B5EF4-FFF2-40B4-BE49-F238E27FC236}">
                <a16:creationId xmlns:a16="http://schemas.microsoft.com/office/drawing/2014/main" id="{86DA6C51-A63F-AA2A-6428-A98C72D27AE7}"/>
              </a:ext>
            </a:extLst>
          </p:cNvPr>
          <p:cNvCxnSpPr/>
          <p:nvPr/>
        </p:nvCxnSpPr>
        <p:spPr>
          <a:xfrm>
            <a:off x="5923722" y="129209"/>
            <a:ext cx="0" cy="647037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7BE21589-4307-6480-A2D6-C3D897AC1BC1}"/>
              </a:ext>
            </a:extLst>
          </p:cNvPr>
          <p:cNvSpPr txBox="1"/>
          <p:nvPr/>
        </p:nvSpPr>
        <p:spPr>
          <a:xfrm>
            <a:off x="273717" y="0"/>
            <a:ext cx="3220278" cy="369332"/>
          </a:xfrm>
          <a:prstGeom prst="rect">
            <a:avLst/>
          </a:prstGeom>
          <a:noFill/>
        </p:spPr>
        <p:txBody>
          <a:bodyPr wrap="square" rtlCol="0">
            <a:spAutoFit/>
          </a:bodyPr>
          <a:lstStyle/>
          <a:p>
            <a:r>
              <a:rPr lang="en-GB" dirty="0">
                <a:latin typeface="Century Gothic" panose="020B0502020202020204" pitchFamily="34" charset="0"/>
              </a:rPr>
              <a:t>Worked example:</a:t>
            </a:r>
          </a:p>
        </p:txBody>
      </p:sp>
      <p:sp>
        <p:nvSpPr>
          <p:cNvPr id="11" name="TextBox 10">
            <a:extLst>
              <a:ext uri="{FF2B5EF4-FFF2-40B4-BE49-F238E27FC236}">
                <a16:creationId xmlns:a16="http://schemas.microsoft.com/office/drawing/2014/main" id="{37A6F22F-AF6A-F754-83A5-AB92460D5563}"/>
              </a:ext>
            </a:extLst>
          </p:cNvPr>
          <p:cNvSpPr txBox="1"/>
          <p:nvPr/>
        </p:nvSpPr>
        <p:spPr>
          <a:xfrm>
            <a:off x="5923722" y="0"/>
            <a:ext cx="3220278" cy="369332"/>
          </a:xfrm>
          <a:prstGeom prst="rect">
            <a:avLst/>
          </a:prstGeom>
          <a:noFill/>
        </p:spPr>
        <p:txBody>
          <a:bodyPr wrap="square" rtlCol="0">
            <a:spAutoFit/>
          </a:bodyPr>
          <a:lstStyle/>
          <a:p>
            <a:r>
              <a:rPr lang="en-GB" dirty="0">
                <a:latin typeface="Century Gothic" panose="020B0502020202020204" pitchFamily="34" charset="0"/>
              </a:rPr>
              <a:t>Your turn:</a:t>
            </a:r>
          </a:p>
        </p:txBody>
      </p:sp>
      <p:sp>
        <p:nvSpPr>
          <p:cNvPr id="12" name="TextBox 11">
            <a:extLst>
              <a:ext uri="{FF2B5EF4-FFF2-40B4-BE49-F238E27FC236}">
                <a16:creationId xmlns:a16="http://schemas.microsoft.com/office/drawing/2014/main" id="{A6268E39-DE2C-8DD6-4DA3-8DF1FE175B7D}"/>
              </a:ext>
            </a:extLst>
          </p:cNvPr>
          <p:cNvSpPr txBox="1"/>
          <p:nvPr/>
        </p:nvSpPr>
        <p:spPr>
          <a:xfrm>
            <a:off x="417443" y="558982"/>
            <a:ext cx="5347253" cy="646331"/>
          </a:xfrm>
          <a:prstGeom prst="rect">
            <a:avLst/>
          </a:prstGeom>
          <a:noFill/>
        </p:spPr>
        <p:txBody>
          <a:bodyPr wrap="square" rtlCol="0">
            <a:spAutoFit/>
          </a:bodyPr>
          <a:lstStyle/>
          <a:p>
            <a:r>
              <a:rPr lang="en-GB" dirty="0">
                <a:latin typeface="Century Gothic" panose="020B0502020202020204" pitchFamily="34" charset="0"/>
              </a:rPr>
              <a:t>Calculate the amount of income tax a person pays if he/she earns £67 400 per year.</a:t>
            </a:r>
          </a:p>
        </p:txBody>
      </p:sp>
      <p:sp>
        <p:nvSpPr>
          <p:cNvPr id="13" name="TextBox 12">
            <a:extLst>
              <a:ext uri="{FF2B5EF4-FFF2-40B4-BE49-F238E27FC236}">
                <a16:creationId xmlns:a16="http://schemas.microsoft.com/office/drawing/2014/main" id="{CF64ED19-18E9-B948-A69F-9B048AA83B22}"/>
              </a:ext>
            </a:extLst>
          </p:cNvPr>
          <p:cNvSpPr txBox="1"/>
          <p:nvPr/>
        </p:nvSpPr>
        <p:spPr>
          <a:xfrm>
            <a:off x="6082749" y="558982"/>
            <a:ext cx="5585792" cy="646331"/>
          </a:xfrm>
          <a:prstGeom prst="rect">
            <a:avLst/>
          </a:prstGeom>
          <a:noFill/>
        </p:spPr>
        <p:txBody>
          <a:bodyPr wrap="square" rtlCol="0">
            <a:spAutoFit/>
          </a:bodyPr>
          <a:lstStyle/>
          <a:p>
            <a:r>
              <a:rPr lang="en-GB" dirty="0">
                <a:latin typeface="Century Gothic" panose="020B0502020202020204" pitchFamily="34" charset="0"/>
              </a:rPr>
              <a:t>Calculate the amount of income tax a person pays if he/she earns £59 300 per year.</a:t>
            </a:r>
          </a:p>
        </p:txBody>
      </p:sp>
    </p:spTree>
    <p:extLst>
      <p:ext uri="{BB962C8B-B14F-4D97-AF65-F5344CB8AC3E}">
        <p14:creationId xmlns:p14="http://schemas.microsoft.com/office/powerpoint/2010/main" val="3308095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20005B-5D6C-3A72-77E5-5CD79E3BF4C1}"/>
              </a:ext>
            </a:extLst>
          </p:cNvPr>
          <p:cNvSpPr>
            <a:spLocks noGrp="1"/>
          </p:cNvSpPr>
          <p:nvPr>
            <p:ph type="title"/>
          </p:nvPr>
        </p:nvSpPr>
        <p:spPr/>
        <p:txBody>
          <a:bodyPr/>
          <a:lstStyle/>
          <a:p>
            <a:r>
              <a:rPr lang="en-GB" dirty="0"/>
              <a:t>Practice…</a:t>
            </a:r>
          </a:p>
        </p:txBody>
      </p:sp>
      <p:sp>
        <p:nvSpPr>
          <p:cNvPr id="4" name="Content Placeholder 3">
            <a:extLst>
              <a:ext uri="{FF2B5EF4-FFF2-40B4-BE49-F238E27FC236}">
                <a16:creationId xmlns:a16="http://schemas.microsoft.com/office/drawing/2014/main" id="{98531198-FAC2-9056-2E31-E6FAB97D4484}"/>
              </a:ext>
            </a:extLst>
          </p:cNvPr>
          <p:cNvSpPr>
            <a:spLocks noGrp="1"/>
          </p:cNvSpPr>
          <p:nvPr>
            <p:ph idx="1"/>
          </p:nvPr>
        </p:nvSpPr>
        <p:spPr/>
        <p:txBody>
          <a:bodyPr>
            <a:normAutofit/>
          </a:bodyPr>
          <a:lstStyle/>
          <a:p>
            <a:pPr marL="0" indent="0">
              <a:buNone/>
            </a:pPr>
            <a:r>
              <a:rPr lang="en-GB" sz="1800" dirty="0"/>
              <a:t>Calculate the amount of income tax for the following gross salaries:</a:t>
            </a:r>
          </a:p>
          <a:p>
            <a:pPr>
              <a:buFont typeface="Wingdings" panose="05000000000000000000" pitchFamily="2" charset="2"/>
              <a:buChar char="§"/>
            </a:pPr>
            <a:r>
              <a:rPr lang="en-GB" sz="1800" dirty="0"/>
              <a:t>Marketing director: £80 411</a:t>
            </a:r>
          </a:p>
          <a:p>
            <a:pPr>
              <a:buFont typeface="Wingdings" panose="05000000000000000000" pitchFamily="2" charset="2"/>
              <a:buChar char="§"/>
            </a:pPr>
            <a:r>
              <a:rPr lang="en-GB" sz="1800" dirty="0"/>
              <a:t>Public relations professionals: £34 168</a:t>
            </a:r>
          </a:p>
          <a:p>
            <a:pPr>
              <a:buFont typeface="Wingdings" panose="05000000000000000000" pitchFamily="2" charset="2"/>
              <a:buChar char="§"/>
            </a:pPr>
            <a:r>
              <a:rPr lang="en-GB" sz="1800" dirty="0"/>
              <a:t>Advertising accounts manager and creative director: £42 531</a:t>
            </a:r>
          </a:p>
          <a:p>
            <a:pPr>
              <a:buFont typeface="Wingdings" panose="05000000000000000000" pitchFamily="2" charset="2"/>
              <a:buChar char="§"/>
            </a:pPr>
            <a:r>
              <a:rPr lang="en-GB" sz="1800" dirty="0"/>
              <a:t>Information technology and telecommunications director: £69 409</a:t>
            </a:r>
          </a:p>
          <a:p>
            <a:pPr>
              <a:buFont typeface="Wingdings" panose="05000000000000000000" pitchFamily="2" charset="2"/>
              <a:buChar char="§"/>
            </a:pPr>
            <a:r>
              <a:rPr lang="en-GB" sz="1800" dirty="0"/>
              <a:t>IT business analysts, architects and system designers: £47 948</a:t>
            </a:r>
          </a:p>
        </p:txBody>
      </p:sp>
      <p:sp>
        <p:nvSpPr>
          <p:cNvPr id="2" name="Date Placeholder 1">
            <a:extLst>
              <a:ext uri="{FF2B5EF4-FFF2-40B4-BE49-F238E27FC236}">
                <a16:creationId xmlns:a16="http://schemas.microsoft.com/office/drawing/2014/main" id="{F73AEB89-F419-0E91-17CD-F86AE511F9B0}"/>
              </a:ext>
            </a:extLst>
          </p:cNvPr>
          <p:cNvSpPr>
            <a:spLocks noGrp="1"/>
          </p:cNvSpPr>
          <p:nvPr>
            <p:ph type="dt" sz="half" idx="10"/>
          </p:nvPr>
        </p:nvSpPr>
        <p:spPr/>
        <p:txBody>
          <a:bodyPr/>
          <a:lstStyle/>
          <a:p>
            <a:pPr rtl="0"/>
            <a:fld id="{65361324-1C8A-40EA-A8C7-BACD05350B74}" type="datetime1">
              <a:rPr lang="en-US" smtClean="0"/>
              <a:t>6/13/2025</a:t>
            </a:fld>
            <a:endParaRPr lang="en-US"/>
          </a:p>
        </p:txBody>
      </p:sp>
      <p:sp>
        <p:nvSpPr>
          <p:cNvPr id="7" name="TextBox 6">
            <a:extLst>
              <a:ext uri="{FF2B5EF4-FFF2-40B4-BE49-F238E27FC236}">
                <a16:creationId xmlns:a16="http://schemas.microsoft.com/office/drawing/2014/main" id="{616A81A1-4051-FACA-A20E-E7CC4174C9B0}"/>
              </a:ext>
            </a:extLst>
          </p:cNvPr>
          <p:cNvSpPr txBox="1"/>
          <p:nvPr/>
        </p:nvSpPr>
        <p:spPr>
          <a:xfrm>
            <a:off x="5346843" y="4566725"/>
            <a:ext cx="6845157" cy="369332"/>
          </a:xfrm>
          <a:prstGeom prst="rect">
            <a:avLst/>
          </a:prstGeom>
          <a:noFill/>
        </p:spPr>
        <p:txBody>
          <a:bodyPr wrap="square">
            <a:spAutoFit/>
          </a:bodyPr>
          <a:lstStyle/>
          <a:p>
            <a:r>
              <a:rPr lang="en-GB" dirty="0">
                <a:solidFill>
                  <a:srgbClr val="002060"/>
                </a:solidFill>
              </a:rPr>
              <a:t>The standard personal allowance for 2022–2023 is £12570 </a:t>
            </a:r>
          </a:p>
        </p:txBody>
      </p:sp>
      <p:pic>
        <p:nvPicPr>
          <p:cNvPr id="9" name="Picture 8">
            <a:extLst>
              <a:ext uri="{FF2B5EF4-FFF2-40B4-BE49-F238E27FC236}">
                <a16:creationId xmlns:a16="http://schemas.microsoft.com/office/drawing/2014/main" id="{2C739B3A-3D11-1BF2-B4D9-DA89A0DEB639}"/>
              </a:ext>
            </a:extLst>
          </p:cNvPr>
          <p:cNvPicPr>
            <a:picLocks noChangeAspect="1"/>
          </p:cNvPicPr>
          <p:nvPr/>
        </p:nvPicPr>
        <p:blipFill>
          <a:blip r:embed="rId2"/>
          <a:stretch>
            <a:fillRect/>
          </a:stretch>
        </p:blipFill>
        <p:spPr>
          <a:xfrm>
            <a:off x="7662097" y="4936057"/>
            <a:ext cx="4121362" cy="1752690"/>
          </a:xfrm>
          <a:prstGeom prst="rect">
            <a:avLst/>
          </a:prstGeom>
        </p:spPr>
      </p:pic>
    </p:spTree>
    <p:extLst>
      <p:ext uri="{BB962C8B-B14F-4D97-AF65-F5344CB8AC3E}">
        <p14:creationId xmlns:p14="http://schemas.microsoft.com/office/powerpoint/2010/main" val="561610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20005B-5D6C-3A72-77E5-5CD79E3BF4C1}"/>
              </a:ext>
            </a:extLst>
          </p:cNvPr>
          <p:cNvSpPr>
            <a:spLocks noGrp="1"/>
          </p:cNvSpPr>
          <p:nvPr>
            <p:ph type="title"/>
          </p:nvPr>
        </p:nvSpPr>
        <p:spPr/>
        <p:txBody>
          <a:bodyPr/>
          <a:lstStyle/>
          <a:p>
            <a:r>
              <a:rPr lang="en-GB" dirty="0"/>
              <a:t>Answers…</a:t>
            </a:r>
          </a:p>
        </p:txBody>
      </p:sp>
      <p:sp>
        <p:nvSpPr>
          <p:cNvPr id="4" name="Content Placeholder 3">
            <a:extLst>
              <a:ext uri="{FF2B5EF4-FFF2-40B4-BE49-F238E27FC236}">
                <a16:creationId xmlns:a16="http://schemas.microsoft.com/office/drawing/2014/main" id="{98531198-FAC2-9056-2E31-E6FAB97D4484}"/>
              </a:ext>
            </a:extLst>
          </p:cNvPr>
          <p:cNvSpPr>
            <a:spLocks noGrp="1"/>
          </p:cNvSpPr>
          <p:nvPr>
            <p:ph idx="1"/>
          </p:nvPr>
        </p:nvSpPr>
        <p:spPr/>
        <p:txBody>
          <a:bodyPr>
            <a:normAutofit/>
          </a:bodyPr>
          <a:lstStyle/>
          <a:p>
            <a:pPr marL="0" indent="0">
              <a:buNone/>
            </a:pPr>
            <a:r>
              <a:rPr lang="en-GB" sz="1800" dirty="0"/>
              <a:t>Calculate the amount of income tax for the following gross salaries:</a:t>
            </a:r>
          </a:p>
          <a:p>
            <a:pPr>
              <a:buFont typeface="Wingdings" panose="05000000000000000000" pitchFamily="2" charset="2"/>
              <a:buChar char="§"/>
            </a:pPr>
            <a:r>
              <a:rPr lang="en-GB" sz="1800" dirty="0"/>
              <a:t>Marketing director: £80 411 </a:t>
            </a:r>
            <a:r>
              <a:rPr lang="en-GB" sz="1800" dirty="0">
                <a:solidFill>
                  <a:srgbClr val="FF0000"/>
                </a:solidFill>
              </a:rPr>
              <a:t>£19596.40</a:t>
            </a:r>
            <a:endParaRPr lang="en-GB" sz="1800" dirty="0"/>
          </a:p>
          <a:p>
            <a:pPr>
              <a:buFont typeface="Wingdings" panose="05000000000000000000" pitchFamily="2" charset="2"/>
              <a:buChar char="§"/>
            </a:pPr>
            <a:r>
              <a:rPr lang="en-GB" sz="1800" dirty="0"/>
              <a:t>Public relations professionals: £34 168 </a:t>
            </a:r>
            <a:r>
              <a:rPr lang="en-GB" sz="1800" dirty="0">
                <a:solidFill>
                  <a:srgbClr val="FF0000"/>
                </a:solidFill>
              </a:rPr>
              <a:t>£4319.60</a:t>
            </a:r>
            <a:endParaRPr lang="en-GB" sz="1800" dirty="0"/>
          </a:p>
          <a:p>
            <a:pPr>
              <a:buFont typeface="Wingdings" panose="05000000000000000000" pitchFamily="2" charset="2"/>
              <a:buChar char="§"/>
            </a:pPr>
            <a:r>
              <a:rPr lang="en-GB" sz="1800" dirty="0"/>
              <a:t>Advertising accounts manager and creative director: £42 531 </a:t>
            </a:r>
            <a:r>
              <a:rPr lang="en-GB" sz="1800" dirty="0">
                <a:solidFill>
                  <a:srgbClr val="FF0000"/>
                </a:solidFill>
              </a:rPr>
              <a:t>£5992.20</a:t>
            </a:r>
            <a:endParaRPr lang="en-GB" sz="1800" dirty="0"/>
          </a:p>
          <a:p>
            <a:pPr>
              <a:buFont typeface="Wingdings" panose="05000000000000000000" pitchFamily="2" charset="2"/>
              <a:buChar char="§"/>
            </a:pPr>
            <a:r>
              <a:rPr lang="en-GB" sz="1800" dirty="0"/>
              <a:t>Information technology and telecommunications director: £69 409 </a:t>
            </a:r>
            <a:r>
              <a:rPr lang="en-GB" sz="1800" dirty="0">
                <a:solidFill>
                  <a:srgbClr val="FF0000"/>
                </a:solidFill>
              </a:rPr>
              <a:t>£15195.60</a:t>
            </a:r>
            <a:endParaRPr lang="en-GB" sz="1800" dirty="0"/>
          </a:p>
          <a:p>
            <a:pPr>
              <a:buFont typeface="Wingdings" panose="05000000000000000000" pitchFamily="2" charset="2"/>
              <a:buChar char="§"/>
            </a:pPr>
            <a:r>
              <a:rPr lang="en-GB" sz="1800" dirty="0"/>
              <a:t>IT business analysts, architects and system designers: £47 948 </a:t>
            </a:r>
            <a:r>
              <a:rPr lang="en-GB" sz="1800" dirty="0">
                <a:solidFill>
                  <a:srgbClr val="FF0000"/>
                </a:solidFill>
              </a:rPr>
              <a:t>£7075.60</a:t>
            </a:r>
            <a:endParaRPr lang="en-GB" sz="1800" dirty="0"/>
          </a:p>
        </p:txBody>
      </p:sp>
      <p:sp>
        <p:nvSpPr>
          <p:cNvPr id="2" name="Date Placeholder 1">
            <a:extLst>
              <a:ext uri="{FF2B5EF4-FFF2-40B4-BE49-F238E27FC236}">
                <a16:creationId xmlns:a16="http://schemas.microsoft.com/office/drawing/2014/main" id="{F73AEB89-F419-0E91-17CD-F86AE511F9B0}"/>
              </a:ext>
            </a:extLst>
          </p:cNvPr>
          <p:cNvSpPr>
            <a:spLocks noGrp="1"/>
          </p:cNvSpPr>
          <p:nvPr>
            <p:ph type="dt" sz="half" idx="10"/>
          </p:nvPr>
        </p:nvSpPr>
        <p:spPr/>
        <p:txBody>
          <a:bodyPr/>
          <a:lstStyle/>
          <a:p>
            <a:pPr rtl="0"/>
            <a:fld id="{65361324-1C8A-40EA-A8C7-BACD05350B74}" type="datetime1">
              <a:rPr lang="en-US" smtClean="0"/>
              <a:t>6/13/2025</a:t>
            </a:fld>
            <a:endParaRPr lang="en-US"/>
          </a:p>
        </p:txBody>
      </p:sp>
      <p:sp>
        <p:nvSpPr>
          <p:cNvPr id="7" name="TextBox 6">
            <a:extLst>
              <a:ext uri="{FF2B5EF4-FFF2-40B4-BE49-F238E27FC236}">
                <a16:creationId xmlns:a16="http://schemas.microsoft.com/office/drawing/2014/main" id="{616A81A1-4051-FACA-A20E-E7CC4174C9B0}"/>
              </a:ext>
            </a:extLst>
          </p:cNvPr>
          <p:cNvSpPr txBox="1"/>
          <p:nvPr/>
        </p:nvSpPr>
        <p:spPr>
          <a:xfrm>
            <a:off x="5346843" y="4566725"/>
            <a:ext cx="6845157" cy="369332"/>
          </a:xfrm>
          <a:prstGeom prst="rect">
            <a:avLst/>
          </a:prstGeom>
          <a:noFill/>
        </p:spPr>
        <p:txBody>
          <a:bodyPr wrap="square">
            <a:spAutoFit/>
          </a:bodyPr>
          <a:lstStyle/>
          <a:p>
            <a:r>
              <a:rPr lang="en-GB" dirty="0">
                <a:solidFill>
                  <a:srgbClr val="002060"/>
                </a:solidFill>
              </a:rPr>
              <a:t>The standard personal allowance for 2022–2023 is £12570 </a:t>
            </a:r>
          </a:p>
        </p:txBody>
      </p:sp>
      <p:pic>
        <p:nvPicPr>
          <p:cNvPr id="9" name="Picture 8">
            <a:extLst>
              <a:ext uri="{FF2B5EF4-FFF2-40B4-BE49-F238E27FC236}">
                <a16:creationId xmlns:a16="http://schemas.microsoft.com/office/drawing/2014/main" id="{2C739B3A-3D11-1BF2-B4D9-DA89A0DEB639}"/>
              </a:ext>
            </a:extLst>
          </p:cNvPr>
          <p:cNvPicPr>
            <a:picLocks noChangeAspect="1"/>
          </p:cNvPicPr>
          <p:nvPr/>
        </p:nvPicPr>
        <p:blipFill>
          <a:blip r:embed="rId2"/>
          <a:stretch>
            <a:fillRect/>
          </a:stretch>
        </p:blipFill>
        <p:spPr>
          <a:xfrm>
            <a:off x="7662097" y="4936057"/>
            <a:ext cx="4121362" cy="1752690"/>
          </a:xfrm>
          <a:prstGeom prst="rect">
            <a:avLst/>
          </a:prstGeom>
        </p:spPr>
      </p:pic>
    </p:spTree>
    <p:extLst>
      <p:ext uri="{BB962C8B-B14F-4D97-AF65-F5344CB8AC3E}">
        <p14:creationId xmlns:p14="http://schemas.microsoft.com/office/powerpoint/2010/main" val="31117301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A17AD-FD2C-307D-DDFB-4FD789338D46}"/>
              </a:ext>
            </a:extLst>
          </p:cNvPr>
          <p:cNvSpPr>
            <a:spLocks noGrp="1"/>
          </p:cNvSpPr>
          <p:nvPr>
            <p:ph type="title"/>
          </p:nvPr>
        </p:nvSpPr>
        <p:spPr/>
        <p:txBody>
          <a:bodyPr/>
          <a:lstStyle/>
          <a:p>
            <a:r>
              <a:rPr lang="en-GB" dirty="0"/>
              <a:t>National insurance</a:t>
            </a:r>
          </a:p>
        </p:txBody>
      </p:sp>
      <p:sp>
        <p:nvSpPr>
          <p:cNvPr id="3" name="Content Placeholder 2">
            <a:extLst>
              <a:ext uri="{FF2B5EF4-FFF2-40B4-BE49-F238E27FC236}">
                <a16:creationId xmlns:a16="http://schemas.microsoft.com/office/drawing/2014/main" id="{5AD8BCCD-1C9F-94E8-00EE-06A65F7A3FEF}"/>
              </a:ext>
            </a:extLst>
          </p:cNvPr>
          <p:cNvSpPr>
            <a:spLocks noGrp="1"/>
          </p:cNvSpPr>
          <p:nvPr>
            <p:ph idx="1"/>
          </p:nvPr>
        </p:nvSpPr>
        <p:spPr/>
        <p:txBody>
          <a:bodyPr/>
          <a:lstStyle/>
          <a:p>
            <a:pPr marL="0" indent="0">
              <a:buNone/>
            </a:pPr>
            <a:r>
              <a:rPr lang="en-GB" dirty="0"/>
              <a:t>National Insurance contributions are a tax on earnings and self-employed profits paid by employees, employers and the self-employed. They can help to build your entitlement to certain benefits depending whether you are employed or self-employed, such as the State Pension and Maternity Allowance.</a:t>
            </a:r>
          </a:p>
          <a:p>
            <a:pPr marL="0" indent="0">
              <a:buNone/>
            </a:pPr>
            <a:endParaRPr lang="en-GB" dirty="0"/>
          </a:p>
          <a:p>
            <a:pPr marL="0" indent="0">
              <a:buNone/>
            </a:pPr>
            <a:r>
              <a:rPr lang="en-GB" dirty="0"/>
              <a:t>You pay mandatory National Insurance if you’re 16 or over and are either:</a:t>
            </a:r>
          </a:p>
          <a:p>
            <a:r>
              <a:rPr lang="en-GB" dirty="0"/>
              <a:t>an employee earning above £242 a week</a:t>
            </a:r>
          </a:p>
          <a:p>
            <a:r>
              <a:rPr lang="en-GB" dirty="0"/>
              <a:t>self-employed and making a profit of more than £12,570 a year</a:t>
            </a:r>
          </a:p>
          <a:p>
            <a:pPr marL="0" indent="0">
              <a:buNone/>
            </a:pPr>
            <a:endParaRPr lang="en-GB" dirty="0"/>
          </a:p>
        </p:txBody>
      </p:sp>
      <p:sp>
        <p:nvSpPr>
          <p:cNvPr id="4" name="Date Placeholder 3">
            <a:extLst>
              <a:ext uri="{FF2B5EF4-FFF2-40B4-BE49-F238E27FC236}">
                <a16:creationId xmlns:a16="http://schemas.microsoft.com/office/drawing/2014/main" id="{679F9A7B-6149-CE22-1B89-7834E0C14D3F}"/>
              </a:ext>
            </a:extLst>
          </p:cNvPr>
          <p:cNvSpPr>
            <a:spLocks noGrp="1"/>
          </p:cNvSpPr>
          <p:nvPr>
            <p:ph type="dt" sz="half" idx="10"/>
          </p:nvPr>
        </p:nvSpPr>
        <p:spPr/>
        <p:txBody>
          <a:bodyPr/>
          <a:lstStyle/>
          <a:p>
            <a:pPr rtl="0"/>
            <a:fld id="{6AF379E8-AC6C-43B9-9222-BDF0AF9336F0}" type="datetime1">
              <a:rPr lang="en-US" smtClean="0"/>
              <a:t>6/13/2025</a:t>
            </a:fld>
            <a:endParaRPr lang="en-US"/>
          </a:p>
        </p:txBody>
      </p:sp>
      <p:pic>
        <p:nvPicPr>
          <p:cNvPr id="7" name="Picture 6">
            <a:extLst>
              <a:ext uri="{FF2B5EF4-FFF2-40B4-BE49-F238E27FC236}">
                <a16:creationId xmlns:a16="http://schemas.microsoft.com/office/drawing/2014/main" id="{0793C1A6-4961-7D64-BECE-829C1F207FF3}"/>
              </a:ext>
            </a:extLst>
          </p:cNvPr>
          <p:cNvPicPr>
            <a:picLocks noChangeAspect="1"/>
          </p:cNvPicPr>
          <p:nvPr/>
        </p:nvPicPr>
        <p:blipFill>
          <a:blip r:embed="rId2"/>
          <a:stretch>
            <a:fillRect/>
          </a:stretch>
        </p:blipFill>
        <p:spPr>
          <a:xfrm>
            <a:off x="6490423" y="4479533"/>
            <a:ext cx="5162052" cy="2026159"/>
          </a:xfrm>
          <a:prstGeom prst="rect">
            <a:avLst/>
          </a:prstGeom>
        </p:spPr>
      </p:pic>
    </p:spTree>
    <p:extLst>
      <p:ext uri="{BB962C8B-B14F-4D97-AF65-F5344CB8AC3E}">
        <p14:creationId xmlns:p14="http://schemas.microsoft.com/office/powerpoint/2010/main" val="396476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78EC957F-DD08-6536-74F7-118FAC700852}"/>
              </a:ext>
            </a:extLst>
          </p:cNvPr>
          <p:cNvSpPr>
            <a:spLocks noGrp="1"/>
          </p:cNvSpPr>
          <p:nvPr>
            <p:ph type="dt" sz="half" idx="10"/>
          </p:nvPr>
        </p:nvSpPr>
        <p:spPr/>
        <p:txBody>
          <a:bodyPr/>
          <a:lstStyle/>
          <a:p>
            <a:pPr rtl="0"/>
            <a:fld id="{6AF379E8-AC6C-43B9-9222-BDF0AF9336F0}" type="datetime1">
              <a:rPr lang="en-US" smtClean="0"/>
              <a:t>6/13/2025</a:t>
            </a:fld>
            <a:endParaRPr lang="en-US"/>
          </a:p>
        </p:txBody>
      </p:sp>
      <p:cxnSp>
        <p:nvCxnSpPr>
          <p:cNvPr id="6" name="Straight Connector 5">
            <a:extLst>
              <a:ext uri="{FF2B5EF4-FFF2-40B4-BE49-F238E27FC236}">
                <a16:creationId xmlns:a16="http://schemas.microsoft.com/office/drawing/2014/main" id="{6E2319C7-0ACD-4E82-B1A9-818735B4E682}"/>
              </a:ext>
            </a:extLst>
          </p:cNvPr>
          <p:cNvCxnSpPr/>
          <p:nvPr/>
        </p:nvCxnSpPr>
        <p:spPr>
          <a:xfrm>
            <a:off x="5923722" y="129209"/>
            <a:ext cx="0" cy="647037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FC147E8-095B-1DFA-9CDC-51CF687AF99A}"/>
              </a:ext>
            </a:extLst>
          </p:cNvPr>
          <p:cNvSpPr txBox="1"/>
          <p:nvPr/>
        </p:nvSpPr>
        <p:spPr>
          <a:xfrm>
            <a:off x="273716" y="48113"/>
            <a:ext cx="3220278" cy="369332"/>
          </a:xfrm>
          <a:prstGeom prst="rect">
            <a:avLst/>
          </a:prstGeom>
          <a:noFill/>
        </p:spPr>
        <p:txBody>
          <a:bodyPr wrap="square" rtlCol="0">
            <a:spAutoFit/>
          </a:bodyPr>
          <a:lstStyle/>
          <a:p>
            <a:r>
              <a:rPr lang="en-GB" dirty="0">
                <a:latin typeface="Century Gothic" panose="020B0502020202020204" pitchFamily="34" charset="0"/>
              </a:rPr>
              <a:t>Worked example:</a:t>
            </a:r>
          </a:p>
        </p:txBody>
      </p:sp>
      <p:sp>
        <p:nvSpPr>
          <p:cNvPr id="8" name="TextBox 7">
            <a:extLst>
              <a:ext uri="{FF2B5EF4-FFF2-40B4-BE49-F238E27FC236}">
                <a16:creationId xmlns:a16="http://schemas.microsoft.com/office/drawing/2014/main" id="{F96836FA-09EF-FD7D-DDCC-D9F9F8D9EA62}"/>
              </a:ext>
            </a:extLst>
          </p:cNvPr>
          <p:cNvSpPr txBox="1"/>
          <p:nvPr/>
        </p:nvSpPr>
        <p:spPr>
          <a:xfrm>
            <a:off x="5923722" y="76077"/>
            <a:ext cx="3220278" cy="369332"/>
          </a:xfrm>
          <a:prstGeom prst="rect">
            <a:avLst/>
          </a:prstGeom>
          <a:noFill/>
        </p:spPr>
        <p:txBody>
          <a:bodyPr wrap="square" rtlCol="0">
            <a:spAutoFit/>
          </a:bodyPr>
          <a:lstStyle/>
          <a:p>
            <a:r>
              <a:rPr lang="en-GB" dirty="0">
                <a:latin typeface="Century Gothic" panose="020B0502020202020204" pitchFamily="34" charset="0"/>
              </a:rPr>
              <a:t>Your turn:</a:t>
            </a:r>
          </a:p>
        </p:txBody>
      </p:sp>
      <p:sp>
        <p:nvSpPr>
          <p:cNvPr id="9" name="TextBox 8">
            <a:extLst>
              <a:ext uri="{FF2B5EF4-FFF2-40B4-BE49-F238E27FC236}">
                <a16:creationId xmlns:a16="http://schemas.microsoft.com/office/drawing/2014/main" id="{61140481-CD79-464B-88CC-13569DCBF28C}"/>
              </a:ext>
            </a:extLst>
          </p:cNvPr>
          <p:cNvSpPr txBox="1"/>
          <p:nvPr/>
        </p:nvSpPr>
        <p:spPr>
          <a:xfrm>
            <a:off x="417443" y="729222"/>
            <a:ext cx="5347254" cy="646331"/>
          </a:xfrm>
          <a:prstGeom prst="rect">
            <a:avLst/>
          </a:prstGeom>
          <a:noFill/>
        </p:spPr>
        <p:txBody>
          <a:bodyPr wrap="square" rtlCol="0">
            <a:spAutoFit/>
          </a:bodyPr>
          <a:lstStyle/>
          <a:p>
            <a:r>
              <a:rPr lang="en-GB" dirty="0">
                <a:latin typeface="Century Gothic" panose="020B0502020202020204" pitchFamily="34" charset="0"/>
              </a:rPr>
              <a:t>Calculate the amount of income tax a person pays if he/she earns £45 400 per year.</a:t>
            </a:r>
          </a:p>
        </p:txBody>
      </p:sp>
      <p:sp>
        <p:nvSpPr>
          <p:cNvPr id="10" name="TextBox 9">
            <a:extLst>
              <a:ext uri="{FF2B5EF4-FFF2-40B4-BE49-F238E27FC236}">
                <a16:creationId xmlns:a16="http://schemas.microsoft.com/office/drawing/2014/main" id="{A1670B73-19F7-48B9-9E82-01ADCD44750C}"/>
              </a:ext>
            </a:extLst>
          </p:cNvPr>
          <p:cNvSpPr txBox="1"/>
          <p:nvPr/>
        </p:nvSpPr>
        <p:spPr>
          <a:xfrm>
            <a:off x="5923722" y="729222"/>
            <a:ext cx="5585792" cy="646331"/>
          </a:xfrm>
          <a:prstGeom prst="rect">
            <a:avLst/>
          </a:prstGeom>
          <a:noFill/>
        </p:spPr>
        <p:txBody>
          <a:bodyPr wrap="square" rtlCol="0">
            <a:spAutoFit/>
          </a:bodyPr>
          <a:lstStyle/>
          <a:p>
            <a:r>
              <a:rPr lang="en-GB" dirty="0">
                <a:latin typeface="Century Gothic" panose="020B0502020202020204" pitchFamily="34" charset="0"/>
              </a:rPr>
              <a:t>Calculate the amount of income tax a person pays if he/she earns £39 500 per year.</a:t>
            </a:r>
          </a:p>
        </p:txBody>
      </p:sp>
    </p:spTree>
    <p:extLst>
      <p:ext uri="{BB962C8B-B14F-4D97-AF65-F5344CB8AC3E}">
        <p14:creationId xmlns:p14="http://schemas.microsoft.com/office/powerpoint/2010/main" val="37911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20005B-5D6C-3A72-77E5-5CD79E3BF4C1}"/>
              </a:ext>
            </a:extLst>
          </p:cNvPr>
          <p:cNvSpPr>
            <a:spLocks noGrp="1"/>
          </p:cNvSpPr>
          <p:nvPr>
            <p:ph type="title"/>
          </p:nvPr>
        </p:nvSpPr>
        <p:spPr/>
        <p:txBody>
          <a:bodyPr/>
          <a:lstStyle/>
          <a:p>
            <a:r>
              <a:rPr lang="en-GB" dirty="0"/>
              <a:t>Practice…</a:t>
            </a:r>
          </a:p>
        </p:txBody>
      </p:sp>
      <p:sp>
        <p:nvSpPr>
          <p:cNvPr id="4" name="Content Placeholder 3">
            <a:extLst>
              <a:ext uri="{FF2B5EF4-FFF2-40B4-BE49-F238E27FC236}">
                <a16:creationId xmlns:a16="http://schemas.microsoft.com/office/drawing/2014/main" id="{98531198-FAC2-9056-2E31-E6FAB97D4484}"/>
              </a:ext>
            </a:extLst>
          </p:cNvPr>
          <p:cNvSpPr>
            <a:spLocks noGrp="1"/>
          </p:cNvSpPr>
          <p:nvPr>
            <p:ph idx="1"/>
          </p:nvPr>
        </p:nvSpPr>
        <p:spPr/>
        <p:txBody>
          <a:bodyPr>
            <a:normAutofit/>
          </a:bodyPr>
          <a:lstStyle/>
          <a:p>
            <a:pPr marL="0" indent="0">
              <a:buNone/>
            </a:pPr>
            <a:r>
              <a:rPr lang="en-GB" sz="1800" dirty="0"/>
              <a:t>Calculate the amount of National Insurance for the following gross salaries:</a:t>
            </a:r>
          </a:p>
          <a:p>
            <a:pPr>
              <a:buFont typeface="Wingdings" panose="05000000000000000000" pitchFamily="2" charset="2"/>
              <a:buChar char="§"/>
            </a:pPr>
            <a:r>
              <a:rPr lang="en-GB" sz="1800" dirty="0"/>
              <a:t>Marketing director: £80 411 </a:t>
            </a:r>
          </a:p>
          <a:p>
            <a:pPr>
              <a:buFont typeface="Wingdings" panose="05000000000000000000" pitchFamily="2" charset="2"/>
              <a:buChar char="§"/>
            </a:pPr>
            <a:r>
              <a:rPr lang="en-GB" sz="1800" dirty="0"/>
              <a:t>Public relations professionals: £34 168</a:t>
            </a:r>
          </a:p>
          <a:p>
            <a:pPr>
              <a:buFont typeface="Wingdings" panose="05000000000000000000" pitchFamily="2" charset="2"/>
              <a:buChar char="§"/>
            </a:pPr>
            <a:r>
              <a:rPr lang="en-GB" sz="1800" dirty="0"/>
              <a:t>Advertising accounts manager and creative director: £42 531</a:t>
            </a:r>
          </a:p>
          <a:p>
            <a:pPr>
              <a:buFont typeface="Wingdings" panose="05000000000000000000" pitchFamily="2" charset="2"/>
              <a:buChar char="§"/>
            </a:pPr>
            <a:r>
              <a:rPr lang="en-GB" sz="1800" dirty="0"/>
              <a:t>Information technology and telecommunications director: £69 409</a:t>
            </a:r>
          </a:p>
          <a:p>
            <a:pPr>
              <a:buFont typeface="Wingdings" panose="05000000000000000000" pitchFamily="2" charset="2"/>
              <a:buChar char="§"/>
            </a:pPr>
            <a:r>
              <a:rPr lang="en-GB" sz="1800" dirty="0"/>
              <a:t>IT business analysts, architects and system designers: £47 948</a:t>
            </a:r>
          </a:p>
        </p:txBody>
      </p:sp>
      <p:sp>
        <p:nvSpPr>
          <p:cNvPr id="2" name="Date Placeholder 1">
            <a:extLst>
              <a:ext uri="{FF2B5EF4-FFF2-40B4-BE49-F238E27FC236}">
                <a16:creationId xmlns:a16="http://schemas.microsoft.com/office/drawing/2014/main" id="{F73AEB89-F419-0E91-17CD-F86AE511F9B0}"/>
              </a:ext>
            </a:extLst>
          </p:cNvPr>
          <p:cNvSpPr>
            <a:spLocks noGrp="1"/>
          </p:cNvSpPr>
          <p:nvPr>
            <p:ph type="dt" sz="half" idx="10"/>
          </p:nvPr>
        </p:nvSpPr>
        <p:spPr/>
        <p:txBody>
          <a:bodyPr/>
          <a:lstStyle/>
          <a:p>
            <a:pPr rtl="0"/>
            <a:fld id="{65361324-1C8A-40EA-A8C7-BACD05350B74}" type="datetime1">
              <a:rPr lang="en-US" smtClean="0"/>
              <a:t>6/13/2025</a:t>
            </a:fld>
            <a:endParaRPr lang="en-US"/>
          </a:p>
        </p:txBody>
      </p:sp>
      <p:pic>
        <p:nvPicPr>
          <p:cNvPr id="6" name="Picture 5">
            <a:extLst>
              <a:ext uri="{FF2B5EF4-FFF2-40B4-BE49-F238E27FC236}">
                <a16:creationId xmlns:a16="http://schemas.microsoft.com/office/drawing/2014/main" id="{6E3EB845-B10E-B0F3-B498-4892FAC31D1A}"/>
              </a:ext>
            </a:extLst>
          </p:cNvPr>
          <p:cNvPicPr>
            <a:picLocks noChangeAspect="1"/>
          </p:cNvPicPr>
          <p:nvPr/>
        </p:nvPicPr>
        <p:blipFill>
          <a:blip r:embed="rId2"/>
          <a:stretch>
            <a:fillRect/>
          </a:stretch>
        </p:blipFill>
        <p:spPr>
          <a:xfrm>
            <a:off x="7256794" y="4767201"/>
            <a:ext cx="4597636" cy="1720938"/>
          </a:xfrm>
          <a:prstGeom prst="rect">
            <a:avLst/>
          </a:prstGeom>
        </p:spPr>
      </p:pic>
    </p:spTree>
    <p:extLst>
      <p:ext uri="{BB962C8B-B14F-4D97-AF65-F5344CB8AC3E}">
        <p14:creationId xmlns:p14="http://schemas.microsoft.com/office/powerpoint/2010/main" val="20777932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20005B-5D6C-3A72-77E5-5CD79E3BF4C1}"/>
              </a:ext>
            </a:extLst>
          </p:cNvPr>
          <p:cNvSpPr>
            <a:spLocks noGrp="1"/>
          </p:cNvSpPr>
          <p:nvPr>
            <p:ph type="title"/>
          </p:nvPr>
        </p:nvSpPr>
        <p:spPr/>
        <p:txBody>
          <a:bodyPr/>
          <a:lstStyle/>
          <a:p>
            <a:r>
              <a:rPr lang="en-GB" dirty="0"/>
              <a:t>Answers…</a:t>
            </a:r>
          </a:p>
        </p:txBody>
      </p:sp>
      <p:sp>
        <p:nvSpPr>
          <p:cNvPr id="4" name="Content Placeholder 3">
            <a:extLst>
              <a:ext uri="{FF2B5EF4-FFF2-40B4-BE49-F238E27FC236}">
                <a16:creationId xmlns:a16="http://schemas.microsoft.com/office/drawing/2014/main" id="{98531198-FAC2-9056-2E31-E6FAB97D4484}"/>
              </a:ext>
            </a:extLst>
          </p:cNvPr>
          <p:cNvSpPr>
            <a:spLocks noGrp="1"/>
          </p:cNvSpPr>
          <p:nvPr>
            <p:ph idx="1"/>
          </p:nvPr>
        </p:nvSpPr>
        <p:spPr/>
        <p:txBody>
          <a:bodyPr>
            <a:normAutofit/>
          </a:bodyPr>
          <a:lstStyle/>
          <a:p>
            <a:pPr marL="0" indent="0">
              <a:buNone/>
            </a:pPr>
            <a:r>
              <a:rPr lang="en-GB" sz="1800" dirty="0"/>
              <a:t>Calculate the amount of National Insurance for the following gross salaries:</a:t>
            </a:r>
          </a:p>
          <a:p>
            <a:pPr>
              <a:buFont typeface="Wingdings" panose="05000000000000000000" pitchFamily="2" charset="2"/>
              <a:buChar char="§"/>
            </a:pPr>
            <a:r>
              <a:rPr lang="en-GB" sz="1800" dirty="0"/>
              <a:t>Marketing director: £80 411 </a:t>
            </a:r>
            <a:r>
              <a:rPr lang="en-GB" sz="1800" dirty="0">
                <a:solidFill>
                  <a:srgbClr val="FF0000"/>
                </a:solidFill>
              </a:rPr>
              <a:t>£5131.74</a:t>
            </a:r>
            <a:endParaRPr lang="en-GB" sz="1800" dirty="0"/>
          </a:p>
          <a:p>
            <a:pPr>
              <a:buFont typeface="Wingdings" panose="05000000000000000000" pitchFamily="2" charset="2"/>
              <a:buChar char="§"/>
            </a:pPr>
            <a:r>
              <a:rPr lang="en-GB" sz="1800" dirty="0"/>
              <a:t>Public relations professionals: £34 168 </a:t>
            </a:r>
            <a:r>
              <a:rPr lang="en-GB" sz="1800" dirty="0">
                <a:solidFill>
                  <a:srgbClr val="FF0000"/>
                </a:solidFill>
              </a:rPr>
              <a:t>£3120.48</a:t>
            </a:r>
            <a:endParaRPr lang="en-GB" sz="1800" dirty="0"/>
          </a:p>
          <a:p>
            <a:pPr>
              <a:buFont typeface="Wingdings" panose="05000000000000000000" pitchFamily="2" charset="2"/>
              <a:buChar char="§"/>
            </a:pPr>
            <a:r>
              <a:rPr lang="en-GB" sz="1800" dirty="0"/>
              <a:t>Advertising accounts manager and creative director: £42 531 </a:t>
            </a:r>
            <a:r>
              <a:rPr lang="en-GB" sz="1800" dirty="0">
                <a:solidFill>
                  <a:srgbClr val="FF0000"/>
                </a:solidFill>
              </a:rPr>
              <a:t>£4124.04</a:t>
            </a:r>
            <a:endParaRPr lang="en-GB" sz="1800" dirty="0"/>
          </a:p>
          <a:p>
            <a:pPr>
              <a:buFont typeface="Wingdings" panose="05000000000000000000" pitchFamily="2" charset="2"/>
              <a:buChar char="§"/>
            </a:pPr>
            <a:r>
              <a:rPr lang="en-GB" sz="1800" dirty="0"/>
              <a:t>Information technology and telecommunications director: £69 409 </a:t>
            </a:r>
            <a:r>
              <a:rPr lang="en-GB" sz="1800" dirty="0">
                <a:solidFill>
                  <a:srgbClr val="FF0000"/>
                </a:solidFill>
              </a:rPr>
              <a:t>£4911.70</a:t>
            </a:r>
            <a:endParaRPr lang="en-GB" sz="1800" dirty="0"/>
          </a:p>
          <a:p>
            <a:pPr>
              <a:buFont typeface="Wingdings" panose="05000000000000000000" pitchFamily="2" charset="2"/>
              <a:buChar char="§"/>
            </a:pPr>
            <a:r>
              <a:rPr lang="en-GB" sz="1800" dirty="0"/>
              <a:t>IT business analysts, architects and system designers: £</a:t>
            </a:r>
            <a:r>
              <a:rPr lang="en-GB" sz="1800"/>
              <a:t>47 948 </a:t>
            </a:r>
            <a:r>
              <a:rPr lang="en-GB" sz="1800">
                <a:solidFill>
                  <a:srgbClr val="FF0000"/>
                </a:solidFill>
              </a:rPr>
              <a:t>£4482.48</a:t>
            </a:r>
            <a:endParaRPr lang="en-GB" sz="1800" dirty="0"/>
          </a:p>
        </p:txBody>
      </p:sp>
      <p:sp>
        <p:nvSpPr>
          <p:cNvPr id="2" name="Date Placeholder 1">
            <a:extLst>
              <a:ext uri="{FF2B5EF4-FFF2-40B4-BE49-F238E27FC236}">
                <a16:creationId xmlns:a16="http://schemas.microsoft.com/office/drawing/2014/main" id="{F73AEB89-F419-0E91-17CD-F86AE511F9B0}"/>
              </a:ext>
            </a:extLst>
          </p:cNvPr>
          <p:cNvSpPr>
            <a:spLocks noGrp="1"/>
          </p:cNvSpPr>
          <p:nvPr>
            <p:ph type="dt" sz="half" idx="10"/>
          </p:nvPr>
        </p:nvSpPr>
        <p:spPr/>
        <p:txBody>
          <a:bodyPr/>
          <a:lstStyle/>
          <a:p>
            <a:pPr rtl="0"/>
            <a:fld id="{65361324-1C8A-40EA-A8C7-BACD05350B74}" type="datetime1">
              <a:rPr lang="en-US" smtClean="0"/>
              <a:t>6/13/2025</a:t>
            </a:fld>
            <a:endParaRPr lang="en-US"/>
          </a:p>
        </p:txBody>
      </p:sp>
      <p:pic>
        <p:nvPicPr>
          <p:cNvPr id="5" name="Picture 4">
            <a:extLst>
              <a:ext uri="{FF2B5EF4-FFF2-40B4-BE49-F238E27FC236}">
                <a16:creationId xmlns:a16="http://schemas.microsoft.com/office/drawing/2014/main" id="{DD6E66D4-096F-1982-6445-BA6AA9AD8C20}"/>
              </a:ext>
            </a:extLst>
          </p:cNvPr>
          <p:cNvPicPr>
            <a:picLocks noChangeAspect="1"/>
          </p:cNvPicPr>
          <p:nvPr/>
        </p:nvPicPr>
        <p:blipFill>
          <a:blip r:embed="rId2"/>
          <a:stretch>
            <a:fillRect/>
          </a:stretch>
        </p:blipFill>
        <p:spPr>
          <a:xfrm>
            <a:off x="7256794" y="4767201"/>
            <a:ext cx="4597636" cy="1720938"/>
          </a:xfrm>
          <a:prstGeom prst="rect">
            <a:avLst/>
          </a:prstGeom>
        </p:spPr>
      </p:pic>
    </p:spTree>
    <p:extLst>
      <p:ext uri="{BB962C8B-B14F-4D97-AF65-F5344CB8AC3E}">
        <p14:creationId xmlns:p14="http://schemas.microsoft.com/office/powerpoint/2010/main" val="3142590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13095-0E97-033E-9024-BE4F8685E903}"/>
              </a:ext>
            </a:extLst>
          </p:cNvPr>
          <p:cNvSpPr>
            <a:spLocks noGrp="1"/>
          </p:cNvSpPr>
          <p:nvPr>
            <p:ph type="title"/>
          </p:nvPr>
        </p:nvSpPr>
        <p:spPr>
          <a:xfrm>
            <a:off x="1066800" y="457200"/>
            <a:ext cx="10058400" cy="518386"/>
          </a:xfrm>
        </p:spPr>
        <p:txBody>
          <a:bodyPr>
            <a:normAutofit fontScale="90000"/>
          </a:bodyPr>
          <a:lstStyle/>
          <a:p>
            <a:r>
              <a:rPr lang="en-GB" dirty="0"/>
              <a:t>Plenary… </a:t>
            </a:r>
          </a:p>
        </p:txBody>
      </p:sp>
      <p:sp>
        <p:nvSpPr>
          <p:cNvPr id="3" name="Content Placeholder 2">
            <a:extLst>
              <a:ext uri="{FF2B5EF4-FFF2-40B4-BE49-F238E27FC236}">
                <a16:creationId xmlns:a16="http://schemas.microsoft.com/office/drawing/2014/main" id="{4BDCF3BC-8977-1CB0-869B-686FAFF1A9C1}"/>
              </a:ext>
            </a:extLst>
          </p:cNvPr>
          <p:cNvSpPr>
            <a:spLocks noGrp="1"/>
          </p:cNvSpPr>
          <p:nvPr>
            <p:ph idx="1"/>
          </p:nvPr>
        </p:nvSpPr>
        <p:spPr>
          <a:xfrm>
            <a:off x="452063" y="975586"/>
            <a:ext cx="11322121" cy="4977158"/>
          </a:xfrm>
        </p:spPr>
        <p:txBody>
          <a:bodyPr>
            <a:noAutofit/>
          </a:bodyPr>
          <a:lstStyle/>
          <a:p>
            <a:pPr marL="0" indent="0">
              <a:buNone/>
            </a:pPr>
            <a:r>
              <a:rPr lang="en-GB" sz="1600" dirty="0"/>
              <a:t>Use Income Tax and National Insurance 2017–2018 in the Preliminary Material. Vikki is thinking about returning to work after having a baby. Her employer offers her a contract for three days a week with a gross salary of £15 800 per year.</a:t>
            </a:r>
          </a:p>
          <a:p>
            <a:pPr marL="0" indent="0">
              <a:buNone/>
            </a:pPr>
            <a:r>
              <a:rPr lang="en-GB" sz="1600" dirty="0"/>
              <a:t>She will have to pay for nursery and travelling costs for each of the three days.</a:t>
            </a:r>
          </a:p>
          <a:p>
            <a:pPr marL="0" indent="0">
              <a:buNone/>
            </a:pPr>
            <a:r>
              <a:rPr lang="en-GB" sz="1600" dirty="0"/>
              <a:t>Nursery £32 per day</a:t>
            </a:r>
          </a:p>
          <a:p>
            <a:pPr marL="0" indent="0">
              <a:buNone/>
            </a:pPr>
            <a:r>
              <a:rPr lang="en-GB" sz="1600" dirty="0"/>
              <a:t>Travel £7 per day</a:t>
            </a:r>
          </a:p>
          <a:p>
            <a:pPr marL="0" indent="0">
              <a:buNone/>
            </a:pPr>
            <a:r>
              <a:rPr lang="en-GB" sz="1600" dirty="0"/>
              <a:t>Vikki will have four weeks’ holiday each year.</a:t>
            </a:r>
          </a:p>
          <a:p>
            <a:pPr marL="0" indent="0">
              <a:buNone/>
            </a:pPr>
            <a:r>
              <a:rPr lang="en-GB" sz="1600" dirty="0"/>
              <a:t>She will have no nursery or travel costs in these weeks.</a:t>
            </a:r>
          </a:p>
          <a:p>
            <a:pPr marL="0" indent="0">
              <a:buNone/>
            </a:pPr>
            <a:r>
              <a:rPr lang="en-GB" sz="1600" dirty="0"/>
              <a:t>She pays income tax and National Insurance but has no other deductions.</a:t>
            </a:r>
          </a:p>
          <a:p>
            <a:pPr marL="0" indent="0">
              <a:buNone/>
            </a:pPr>
            <a:r>
              <a:rPr lang="en-GB" sz="1600" dirty="0"/>
              <a:t>She has a personal tax allowance of £11 500</a:t>
            </a:r>
          </a:p>
          <a:p>
            <a:pPr marL="0" indent="0">
              <a:buNone/>
            </a:pPr>
            <a:r>
              <a:rPr lang="en-GB" sz="1600" dirty="0"/>
              <a:t>Vikki works out her average monthly net pay after paying the nursery and travel costs.</a:t>
            </a:r>
          </a:p>
          <a:p>
            <a:pPr marL="0" indent="0">
              <a:buNone/>
            </a:pPr>
            <a:r>
              <a:rPr lang="en-GB" sz="1600" dirty="0"/>
              <a:t>She says,</a:t>
            </a:r>
          </a:p>
          <a:p>
            <a:pPr marL="0" indent="0">
              <a:buNone/>
            </a:pPr>
            <a:r>
              <a:rPr lang="en-GB" sz="1600" dirty="0"/>
              <a:t>“I will still have more than £700 per month left of my net pay.”</a:t>
            </a:r>
          </a:p>
          <a:p>
            <a:pPr marL="0" indent="0">
              <a:buNone/>
            </a:pPr>
            <a:r>
              <a:rPr lang="en-GB" sz="1600" dirty="0"/>
              <a:t> Is she correct?</a:t>
            </a:r>
          </a:p>
          <a:p>
            <a:pPr marL="0" indent="0">
              <a:buNone/>
            </a:pPr>
            <a:r>
              <a:rPr lang="en-GB" sz="1600" dirty="0"/>
              <a:t> You must show your working.</a:t>
            </a:r>
          </a:p>
        </p:txBody>
      </p:sp>
      <p:sp>
        <p:nvSpPr>
          <p:cNvPr id="4" name="Date Placeholder 3">
            <a:extLst>
              <a:ext uri="{FF2B5EF4-FFF2-40B4-BE49-F238E27FC236}">
                <a16:creationId xmlns:a16="http://schemas.microsoft.com/office/drawing/2014/main" id="{4F1539AC-558D-0531-71BA-8F8D3D2DF5D4}"/>
              </a:ext>
            </a:extLst>
          </p:cNvPr>
          <p:cNvSpPr>
            <a:spLocks noGrp="1"/>
          </p:cNvSpPr>
          <p:nvPr>
            <p:ph type="dt" sz="half" idx="10"/>
          </p:nvPr>
        </p:nvSpPr>
        <p:spPr/>
        <p:txBody>
          <a:bodyPr/>
          <a:lstStyle/>
          <a:p>
            <a:pPr rtl="0"/>
            <a:fld id="{6AF379E8-AC6C-43B9-9222-BDF0AF9336F0}" type="datetime1">
              <a:rPr lang="en-US" smtClean="0"/>
              <a:t>6/13/2025</a:t>
            </a:fld>
            <a:endParaRPr lang="en-US"/>
          </a:p>
        </p:txBody>
      </p:sp>
      <p:sp>
        <p:nvSpPr>
          <p:cNvPr id="6" name="TextBox 5">
            <a:extLst>
              <a:ext uri="{FF2B5EF4-FFF2-40B4-BE49-F238E27FC236}">
                <a16:creationId xmlns:a16="http://schemas.microsoft.com/office/drawing/2014/main" id="{49622513-254B-3C40-682D-20164D3859B2}"/>
              </a:ext>
            </a:extLst>
          </p:cNvPr>
          <p:cNvSpPr txBox="1"/>
          <p:nvPr/>
        </p:nvSpPr>
        <p:spPr>
          <a:xfrm>
            <a:off x="8589195" y="1598102"/>
            <a:ext cx="3448692" cy="923330"/>
          </a:xfrm>
          <a:prstGeom prst="rect">
            <a:avLst/>
          </a:prstGeom>
          <a:noFill/>
        </p:spPr>
        <p:txBody>
          <a:bodyPr wrap="square">
            <a:spAutoFit/>
          </a:bodyPr>
          <a:lstStyle/>
          <a:p>
            <a:r>
              <a:rPr lang="en-GB" dirty="0">
                <a:solidFill>
                  <a:srgbClr val="FF0000"/>
                </a:solidFill>
              </a:rPr>
              <a:t>The standard personal allowance for 2017–2018 is £11 500</a:t>
            </a:r>
          </a:p>
        </p:txBody>
      </p:sp>
      <p:pic>
        <p:nvPicPr>
          <p:cNvPr id="8" name="Picture 7">
            <a:extLst>
              <a:ext uri="{FF2B5EF4-FFF2-40B4-BE49-F238E27FC236}">
                <a16:creationId xmlns:a16="http://schemas.microsoft.com/office/drawing/2014/main" id="{BD9BE85C-AC4F-2B3A-85F5-77921FDBD590}"/>
              </a:ext>
            </a:extLst>
          </p:cNvPr>
          <p:cNvPicPr>
            <a:picLocks noChangeAspect="1"/>
          </p:cNvPicPr>
          <p:nvPr/>
        </p:nvPicPr>
        <p:blipFill>
          <a:blip r:embed="rId2"/>
          <a:stretch>
            <a:fillRect/>
          </a:stretch>
        </p:blipFill>
        <p:spPr>
          <a:xfrm>
            <a:off x="7805934" y="2520099"/>
            <a:ext cx="4231953" cy="1511411"/>
          </a:xfrm>
          <a:prstGeom prst="rect">
            <a:avLst/>
          </a:prstGeom>
        </p:spPr>
      </p:pic>
      <p:pic>
        <p:nvPicPr>
          <p:cNvPr id="10" name="Picture 9">
            <a:extLst>
              <a:ext uri="{FF2B5EF4-FFF2-40B4-BE49-F238E27FC236}">
                <a16:creationId xmlns:a16="http://schemas.microsoft.com/office/drawing/2014/main" id="{CCF2FEEA-9A86-6D7A-3F96-C6C5A637D372}"/>
              </a:ext>
            </a:extLst>
          </p:cNvPr>
          <p:cNvPicPr>
            <a:picLocks noChangeAspect="1"/>
          </p:cNvPicPr>
          <p:nvPr/>
        </p:nvPicPr>
        <p:blipFill>
          <a:blip r:embed="rId3"/>
          <a:stretch>
            <a:fillRect/>
          </a:stretch>
        </p:blipFill>
        <p:spPr>
          <a:xfrm>
            <a:off x="7308400" y="5021945"/>
            <a:ext cx="4597636" cy="1720938"/>
          </a:xfrm>
          <a:prstGeom prst="rect">
            <a:avLst/>
          </a:prstGeom>
        </p:spPr>
      </p:pic>
    </p:spTree>
    <p:extLst>
      <p:ext uri="{BB962C8B-B14F-4D97-AF65-F5344CB8AC3E}">
        <p14:creationId xmlns:p14="http://schemas.microsoft.com/office/powerpoint/2010/main" val="42773865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ffice_41799139_TF78438558" id="{0BED6512-3D0D-4F75-AB59-5444160ED234}" vid="{29214CBE-E8BC-4FF0-A7D0-03F1D55577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E12D76C76354740B7CBBF2665045396" ma:contentTypeVersion="16" ma:contentTypeDescription="Create a new document." ma:contentTypeScope="" ma:versionID="5b3fbb9b8859c26e375e2fbd8dc46564">
  <xsd:schema xmlns:xsd="http://www.w3.org/2001/XMLSchema" xmlns:xs="http://www.w3.org/2001/XMLSchema" xmlns:p="http://schemas.microsoft.com/office/2006/metadata/properties" xmlns:ns2="37fe56ab-308d-4734-b74b-a558c810fcbe" xmlns:ns3="369e9b99-12c1-4e15-aac8-3dd6f2f561a0" targetNamespace="http://schemas.microsoft.com/office/2006/metadata/properties" ma:root="true" ma:fieldsID="aa382c965f7b93e1f365364eb4d4d4f9" ns2:_="" ns3:_="">
    <xsd:import namespace="37fe56ab-308d-4734-b74b-a558c810fcbe"/>
    <xsd:import namespace="369e9b99-12c1-4e15-aac8-3dd6f2f561a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ObjectDetectorVersions"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2:TaxCatchAll" minOccurs="0"/>
                <xsd:element ref="ns3:MediaServiceOCR" minOccurs="0"/>
                <xsd:element ref="ns3:MediaServiceSearchPropertie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fe56ab-308d-4734-b74b-a558c810fcb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041848ed-3784-454a-92c8-43fa528d5e0b}" ma:internalName="TaxCatchAll" ma:showField="CatchAllData" ma:web="37fe56ab-308d-4734-b74b-a558c810fcb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69e9b99-12c1-4e15-aac8-3dd6f2f561a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b8c777a-c869-4013-8208-f2d218cb7a6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369e9b99-12c1-4e15-aac8-3dd6f2f561a0">
      <Terms xmlns="http://schemas.microsoft.com/office/infopath/2007/PartnerControls"/>
    </lcf76f155ced4ddcb4097134ff3c332f>
    <TaxCatchAll xmlns="37fe56ab-308d-4734-b74b-a558c810fcbe" xsi:nil="true"/>
  </documentManagement>
</p:properties>
</file>

<file path=customXml/itemProps1.xml><?xml version="1.0" encoding="utf-8"?>
<ds:datastoreItem xmlns:ds="http://schemas.openxmlformats.org/officeDocument/2006/customXml" ds:itemID="{9ACB3206-3682-457F-8D61-E52D670A18A9}"/>
</file>

<file path=customXml/itemProps2.xml><?xml version="1.0" encoding="utf-8"?>
<ds:datastoreItem xmlns:ds="http://schemas.openxmlformats.org/officeDocument/2006/customXml" ds:itemID="{9BA0A7C6-51E8-4659-B794-BE7EC82F9137}"/>
</file>

<file path=customXml/itemProps3.xml><?xml version="1.0" encoding="utf-8"?>
<ds:datastoreItem xmlns:ds="http://schemas.openxmlformats.org/officeDocument/2006/customXml" ds:itemID="{691FC3EB-9738-40E7-A094-4D7794A698EE}"/>
</file>

<file path=docProps/app.xml><?xml version="1.0" encoding="utf-8"?>
<Properties xmlns="http://schemas.openxmlformats.org/officeDocument/2006/extended-properties" xmlns:vt="http://schemas.openxmlformats.org/officeDocument/2006/docPropsVTypes">
  <Template>{60575FC1-24CE-4291-9F70-CDA5EA2456F9}tf78438558_win32</Template>
  <TotalTime>150</TotalTime>
  <Words>849</Words>
  <Application>Microsoft Office PowerPoint</Application>
  <PresentationFormat>Widescreen</PresentationFormat>
  <Paragraphs>94</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Garamond</vt:lpstr>
      <vt:lpstr>Wingdings</vt:lpstr>
      <vt:lpstr>SavonVTI</vt:lpstr>
      <vt:lpstr>Level 3 core maths</vt:lpstr>
      <vt:lpstr>What is taught… </vt:lpstr>
      <vt:lpstr>Starter:</vt:lpstr>
      <vt:lpstr>Income tax and personal allowances</vt:lpstr>
      <vt:lpstr>PowerPoint Presentation</vt:lpstr>
      <vt:lpstr>PowerPoint Presentation</vt:lpstr>
      <vt:lpstr>Practice…</vt:lpstr>
      <vt:lpstr>Answers…</vt:lpstr>
      <vt:lpstr>National insurance</vt:lpstr>
      <vt:lpstr>PowerPoint Presentation</vt:lpstr>
      <vt:lpstr>Practice…</vt:lpstr>
      <vt:lpstr>Answers…</vt:lpstr>
      <vt:lpstr>Plenary…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3 core maths</dc:title>
  <dc:creator>Veronika Williams</dc:creator>
  <cp:lastModifiedBy>Mark Nutter</cp:lastModifiedBy>
  <cp:revision>7</cp:revision>
  <dcterms:created xsi:type="dcterms:W3CDTF">2023-06-07T09:22:47Z</dcterms:created>
  <dcterms:modified xsi:type="dcterms:W3CDTF">2025-06-13T09:59:09Z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0x0101000E12D76C76354740B7CBBF2665045396</vt:lpwstr>
  </property>
</Properties>
</file>