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73" r:id="rId3"/>
    <p:sldId id="279" r:id="rId4"/>
    <p:sldId id="280" r:id="rId5"/>
    <p:sldId id="281" r:id="rId6"/>
    <p:sldId id="282" r:id="rId7"/>
    <p:sldId id="278" r:id="rId8"/>
    <p:sldId id="28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FF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283CF3-BE36-4232-BFE5-176436CC901E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35D7C-0224-4AB8-BDB3-506A0DEDD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191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096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592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753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735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210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528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614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237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390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142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110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D0B88-56A4-4676-9EF4-4DDE6086A24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D5503-D820-4F69-BD36-F3C308EF06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057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7036" y="1396126"/>
            <a:ext cx="11700163" cy="3776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Research from the EEF shows that the impact of homework, on average, </a:t>
            </a:r>
            <a:r>
              <a:rPr lang="en-GB" sz="36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is 8 months' additional progress.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3600" b="1" dirty="0">
              <a:solidFill>
                <a:srgbClr val="0070C0"/>
              </a:solidFill>
              <a:latin typeface="Century Gothic" panose="020B0502020202020204" pitchFamily="34" charset="0"/>
              <a:ea typeface="Calibri" panose="020F0502020204030204" pitchFamily="34" charset="0"/>
              <a:cs typeface="Helvetica" panose="020B0604020202020204" pitchFamily="34" charset="0"/>
            </a:endParaRPr>
          </a:p>
          <a:p>
            <a:pPr marL="342900" indent="-342900">
              <a:spcAft>
                <a:spcPts val="1440"/>
              </a:spcAft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rgbClr val="0070C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This means that students who complete their homework well, will make more progress, faster! </a:t>
            </a:r>
            <a:endParaRPr lang="en-GB" sz="36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673" y="242070"/>
            <a:ext cx="10868891" cy="71673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Research: Did you know?</a:t>
            </a:r>
            <a:endParaRPr lang="en-GB" sz="40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CF398AC-0AEE-4962-A4EA-8F1A0E91AA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907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005"/>
    </mc:Choice>
    <mc:Fallback>
      <p:transition spd="slow" advTm="77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D96831-0D63-4F30-A533-7ABBAC129DD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08"/>
          <a:stretch/>
        </p:blipFill>
        <p:spPr>
          <a:xfrm>
            <a:off x="1143000" y="0"/>
            <a:ext cx="10032274" cy="683771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54419CC-5CE7-429A-AEE4-C6A26BFC98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36D45D5D-F72D-4B86-8980-2AE527CFF562}"/>
              </a:ext>
            </a:extLst>
          </p:cNvPr>
          <p:cNvSpPr txBox="1">
            <a:spLocks/>
          </p:cNvSpPr>
          <p:nvPr/>
        </p:nvSpPr>
        <p:spPr>
          <a:xfrm>
            <a:off x="4892844" y="1754374"/>
            <a:ext cx="6168189" cy="33289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Do you want help with your homework, or need a quiet space to study? </a:t>
            </a:r>
            <a:b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Would you rather get all your work done in school and be able to just relax when you get home? </a:t>
            </a: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Then why not attend a homework support session, where there are adults to help you? </a:t>
            </a: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4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Every day, in the library, from 3-4pm.</a:t>
            </a:r>
            <a:br>
              <a:rPr lang="en-GB" sz="2000" b="1" dirty="0">
                <a:solidFill>
                  <a:srgbClr val="FFFF00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0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The Afterschool bus leaves at 4:15pm. </a:t>
            </a:r>
          </a:p>
        </p:txBody>
      </p:sp>
    </p:spTree>
    <p:extLst>
      <p:ext uri="{BB962C8B-B14F-4D97-AF65-F5344CB8AC3E}">
        <p14:creationId xmlns:p14="http://schemas.microsoft.com/office/powerpoint/2010/main" val="355227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898"/>
    </mc:Choice>
    <mc:Fallback>
      <p:transition spd="slow" advTm="56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7036" y="1396126"/>
            <a:ext cx="11700163" cy="5142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Teachers have specific days to set your homework, so that you don’t have more than two/three subjects per day.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Homework should be no more than 30 minutes per week.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Some teachers might set homework weekly, some might set project work over a period of time.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Use </a:t>
            </a:r>
            <a:r>
              <a:rPr lang="en-GB" sz="3200" dirty="0" err="1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ClassCharts</a:t>
            </a:r>
            <a:r>
              <a:rPr lang="en-GB" sz="3200" dirty="0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to check your homework and ask your teachers if you are ever unsure or if you need help. </a:t>
            </a:r>
            <a:endParaRPr lang="en-GB" sz="32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673" y="242070"/>
            <a:ext cx="10868891" cy="71673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How much homework should I have?</a:t>
            </a:r>
            <a:endParaRPr lang="en-GB" sz="40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45BA263-CB94-4A3D-B927-E67AD4E7DA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536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42"/>
    </mc:Choice>
    <mc:Fallback>
      <p:transition spd="slow" advTm="38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7036" y="1396126"/>
            <a:ext cx="11700163" cy="4191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Set your homework on </a:t>
            </a:r>
            <a:r>
              <a:rPr lang="en-GB" sz="3200" dirty="0" err="1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ClassCharts</a:t>
            </a:r>
            <a:r>
              <a:rPr lang="en-GB" sz="32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GB" sz="3200" dirty="0">
              <a:solidFill>
                <a:srgbClr val="0070C0"/>
              </a:solidFill>
              <a:latin typeface="Century Gothic" panose="020B0502020202020204" pitchFamily="34" charset="0"/>
              <a:ea typeface="Calibri" panose="020F0502020204030204" pitchFamily="34" charset="0"/>
              <a:cs typeface="Helvetica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Say how long they expect you to spend on the homework.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Explain the homework to you.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Upload documents, where needed, to </a:t>
            </a:r>
            <a:r>
              <a:rPr lang="en-GB" sz="3200" dirty="0" err="1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ClassCharts</a:t>
            </a: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 to support you.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Support you when you need help. </a:t>
            </a:r>
            <a:endParaRPr lang="en-GB" sz="3200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673" y="242070"/>
            <a:ext cx="10868891" cy="71673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Teachers will:</a:t>
            </a:r>
            <a:endParaRPr lang="en-GB" sz="40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9F868FF-9895-476B-A75C-95B14ED126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9278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55"/>
    </mc:Choice>
    <mc:Fallback>
      <p:transition spd="slow" advTm="46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7036" y="1396126"/>
            <a:ext cx="11700163" cy="3561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Check </a:t>
            </a:r>
            <a:r>
              <a:rPr lang="en-GB" sz="3200" dirty="0" err="1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ClassCharts</a:t>
            </a: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 daily.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Ask their teachers if they need help </a:t>
            </a:r>
            <a:r>
              <a:rPr lang="en-GB" sz="32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before the homework is due in. </a:t>
            </a:r>
            <a:endParaRPr lang="en-GB" sz="3200" dirty="0">
              <a:solidFill>
                <a:srgbClr val="0070C0"/>
              </a:solidFill>
              <a:latin typeface="Century Gothic" panose="020B0502020202020204" pitchFamily="34" charset="0"/>
              <a:ea typeface="Calibri" panose="020F0502020204030204" pitchFamily="34" charset="0"/>
              <a:cs typeface="Helvetica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Go to the Library for support afterschool if they need help, computer access, a quiet space.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70C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Hand in their homework on time. </a:t>
            </a:r>
            <a:endParaRPr lang="en-GB" sz="3200" b="1" dirty="0">
              <a:solidFill>
                <a:srgbClr val="0070C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2673" y="242070"/>
            <a:ext cx="10868891" cy="750975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b="1" dirty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Helvetica" panose="020B0604020202020204" pitchFamily="34" charset="0"/>
              </a:rPr>
              <a:t>Students will:</a:t>
            </a:r>
            <a:endParaRPr lang="en-GB" sz="40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9D7A187-6AC7-4315-9FFB-B6B38584DC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123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648"/>
    </mc:Choice>
    <mc:Fallback>
      <p:transition spd="slow" advTm="68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160105" y="1120671"/>
            <a:ext cx="7842115" cy="4762926"/>
            <a:chOff x="1484244" y="1027906"/>
            <a:chExt cx="7842115" cy="476292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/>
            <a:srcRect l="34541" t="38285" r="47947" b="38848"/>
            <a:stretch/>
          </p:blipFill>
          <p:spPr>
            <a:xfrm>
              <a:off x="1484244" y="1027907"/>
              <a:ext cx="4863548" cy="476292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5"/>
            <a:srcRect l="67029" t="40701" r="23309" b="39493"/>
            <a:stretch/>
          </p:blipFill>
          <p:spPr>
            <a:xfrm>
              <a:off x="6228522" y="1027906"/>
              <a:ext cx="3097837" cy="4762926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2782958" y="145774"/>
            <a:ext cx="9409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74976" y="145774"/>
            <a:ext cx="9409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82849" y="145774"/>
            <a:ext cx="9409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A4BB4A-2060-48CB-A6EE-4189EA31AA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84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159"/>
    </mc:Choice>
    <mc:Fallback>
      <p:transition spd="slow" advTm="129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90FED-10ED-4DCD-B4AA-C8A90CAA3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438" y="553465"/>
            <a:ext cx="2347215" cy="1791315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GB" sz="2400" b="1" dirty="0">
                <a:solidFill>
                  <a:srgbClr val="FFFF00"/>
                </a:solidFill>
              </a:rPr>
              <a:t>Homework completed and handed in by the due date? 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036590" y="2414235"/>
            <a:ext cx="1646601" cy="1251070"/>
            <a:chOff x="1036590" y="2414235"/>
            <a:chExt cx="1646601" cy="1251070"/>
          </a:xfrm>
        </p:grpSpPr>
        <p:sp>
          <p:nvSpPr>
            <p:cNvPr id="34" name="Arrow: Bent 33">
              <a:extLst>
                <a:ext uri="{FF2B5EF4-FFF2-40B4-BE49-F238E27FC236}">
                  <a16:creationId xmlns:a16="http://schemas.microsoft.com/office/drawing/2014/main" id="{244C42EF-D405-40F0-9DC3-A11DF01DC960}"/>
                </a:ext>
              </a:extLst>
            </p:cNvPr>
            <p:cNvSpPr/>
            <p:nvPr/>
          </p:nvSpPr>
          <p:spPr>
            <a:xfrm flipV="1">
              <a:off x="1036590" y="2414235"/>
              <a:ext cx="1646601" cy="1251070"/>
            </a:xfrm>
            <a:prstGeom prst="bentArrow">
              <a:avLst>
                <a:gd name="adj1" fmla="val 41486"/>
                <a:gd name="adj2" fmla="val 25000"/>
                <a:gd name="adj3" fmla="val 25000"/>
                <a:gd name="adj4" fmla="val 43750"/>
              </a:avLst>
            </a:prstGeom>
            <a:solidFill>
              <a:srgbClr val="66FF6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chemeClr val="tx1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0138EA4-451C-431C-8EFF-E5E64D9D5BE2}"/>
                </a:ext>
              </a:extLst>
            </p:cNvPr>
            <p:cNvSpPr txBox="1"/>
            <p:nvPr/>
          </p:nvSpPr>
          <p:spPr>
            <a:xfrm>
              <a:off x="1510156" y="3073068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Yes</a:t>
              </a: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A17E1E64-2F2C-4B80-BE2A-F5D0B721F95A}"/>
              </a:ext>
            </a:extLst>
          </p:cNvPr>
          <p:cNvSpPr txBox="1">
            <a:spLocks/>
          </p:cNvSpPr>
          <p:nvPr/>
        </p:nvSpPr>
        <p:spPr>
          <a:xfrm>
            <a:off x="2707560" y="2659491"/>
            <a:ext cx="5050889" cy="1323429"/>
          </a:xfrm>
          <a:prstGeom prst="rect">
            <a:avLst/>
          </a:prstGeom>
          <a:solidFill>
            <a:srgbClr val="66FF66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b="1" dirty="0"/>
              <a:t>Hooray! </a:t>
            </a:r>
          </a:p>
          <a:p>
            <a:pPr algn="ctr"/>
            <a:r>
              <a:rPr lang="en-GB" sz="2400" b="1" dirty="0"/>
              <a:t>Pat yourself on the back and watch the praise points roll in </a:t>
            </a:r>
            <a:r>
              <a:rPr lang="en-GB" sz="2400" b="1" dirty="0">
                <a:sym typeface="Wingdings" panose="05000000000000000000" pitchFamily="2" charset="2"/>
              </a:rPr>
              <a:t></a:t>
            </a:r>
            <a:endParaRPr lang="en-GB" sz="2400" b="1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EEA2201C-0DAB-4A36-B4F9-58489E403777}"/>
              </a:ext>
            </a:extLst>
          </p:cNvPr>
          <p:cNvGrpSpPr/>
          <p:nvPr/>
        </p:nvGrpSpPr>
        <p:grpSpPr>
          <a:xfrm>
            <a:off x="2776759" y="559351"/>
            <a:ext cx="1243173" cy="1387011"/>
            <a:chOff x="3273584" y="559350"/>
            <a:chExt cx="1243173" cy="1387011"/>
          </a:xfrm>
        </p:grpSpPr>
        <p:sp>
          <p:nvSpPr>
            <p:cNvPr id="9" name="Arrow: Right 8">
              <a:extLst>
                <a:ext uri="{FF2B5EF4-FFF2-40B4-BE49-F238E27FC236}">
                  <a16:creationId xmlns:a16="http://schemas.microsoft.com/office/drawing/2014/main" id="{9C35F080-85E5-456B-AE66-7DAD658128FC}"/>
                </a:ext>
              </a:extLst>
            </p:cNvPr>
            <p:cNvSpPr/>
            <p:nvPr/>
          </p:nvSpPr>
          <p:spPr>
            <a:xfrm>
              <a:off x="3273584" y="559350"/>
              <a:ext cx="1243173" cy="1387011"/>
            </a:xfrm>
            <a:prstGeom prst="righ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A19DBFB-D19D-4CA0-B291-7B3F5BAA6A92}"/>
                </a:ext>
              </a:extLst>
            </p:cNvPr>
            <p:cNvSpPr txBox="1"/>
            <p:nvPr/>
          </p:nvSpPr>
          <p:spPr>
            <a:xfrm>
              <a:off x="3406308" y="1022022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0070C0"/>
                  </a:solidFill>
                </a:rPr>
                <a:t>No</a:t>
              </a:r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E31388B2-090D-4D7A-9F5B-2D6EF038F55D}"/>
              </a:ext>
            </a:extLst>
          </p:cNvPr>
          <p:cNvSpPr txBox="1">
            <a:spLocks/>
          </p:cNvSpPr>
          <p:nvPr/>
        </p:nvSpPr>
        <p:spPr>
          <a:xfrm>
            <a:off x="4170322" y="559351"/>
            <a:ext cx="2465616" cy="1785429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b="1" dirty="0">
                <a:solidFill>
                  <a:srgbClr val="FFFF00"/>
                </a:solidFill>
              </a:rPr>
              <a:t>Your teacher will give you an </a:t>
            </a:r>
            <a:r>
              <a:rPr lang="en-GB" sz="2400" b="1" u="sng" dirty="0">
                <a:solidFill>
                  <a:srgbClr val="FFFF00"/>
                </a:solidFill>
              </a:rPr>
              <a:t>extension and new due date </a:t>
            </a:r>
            <a:r>
              <a:rPr lang="en-GB" sz="2400" b="1" dirty="0">
                <a:solidFill>
                  <a:srgbClr val="FFFF00"/>
                </a:solidFill>
              </a:rPr>
              <a:t>(</a:t>
            </a:r>
            <a:r>
              <a:rPr lang="en-GB" sz="1400" b="1" dirty="0">
                <a:solidFill>
                  <a:srgbClr val="FFFF00"/>
                </a:solidFill>
              </a:rPr>
              <a:t>once a term)</a:t>
            </a:r>
            <a:r>
              <a:rPr lang="en-GB" sz="2400" b="1" dirty="0">
                <a:solidFill>
                  <a:srgbClr val="FFFF00"/>
                </a:solidFill>
              </a:rPr>
              <a:t>.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D3E00DA-CB9A-4C3B-9C52-1CB600CADC01}"/>
              </a:ext>
            </a:extLst>
          </p:cNvPr>
          <p:cNvSpPr txBox="1">
            <a:spLocks/>
          </p:cNvSpPr>
          <p:nvPr/>
        </p:nvSpPr>
        <p:spPr>
          <a:xfrm>
            <a:off x="8019247" y="553466"/>
            <a:ext cx="2436925" cy="1791313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b="1" dirty="0">
                <a:solidFill>
                  <a:srgbClr val="FFFF00"/>
                </a:solidFill>
              </a:rPr>
              <a:t>Homework completed and handed in by the extension date?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6D077EAA-2F4F-473F-A204-7EB291922D89}"/>
              </a:ext>
            </a:extLst>
          </p:cNvPr>
          <p:cNvSpPr/>
          <p:nvPr/>
        </p:nvSpPr>
        <p:spPr>
          <a:xfrm>
            <a:off x="6739871" y="699580"/>
            <a:ext cx="1220501" cy="124678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5C8D571B-D00C-4422-BEAA-0AE0B891739E}"/>
              </a:ext>
            </a:extLst>
          </p:cNvPr>
          <p:cNvSpPr txBox="1">
            <a:spLocks/>
          </p:cNvSpPr>
          <p:nvPr/>
        </p:nvSpPr>
        <p:spPr>
          <a:xfrm>
            <a:off x="9403492" y="2452425"/>
            <a:ext cx="2633445" cy="4280095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rgbClr val="FFFF00"/>
                </a:solidFill>
              </a:rPr>
              <a:t>You need to attend </a:t>
            </a:r>
            <a:r>
              <a:rPr lang="en-GB" sz="1800" b="1" u="sng" dirty="0">
                <a:solidFill>
                  <a:srgbClr val="FFFF00"/>
                </a:solidFill>
              </a:rPr>
              <a:t>compulsory homework catch up,</a:t>
            </a:r>
            <a:r>
              <a:rPr lang="en-GB" sz="1800" b="1" dirty="0">
                <a:solidFill>
                  <a:srgbClr val="FFFF00"/>
                </a:solidFill>
              </a:rPr>
              <a:t> the next day from  3-4pm, in the </a:t>
            </a:r>
            <a:r>
              <a:rPr lang="en-GB" sz="1800" b="1" u="sng" dirty="0">
                <a:solidFill>
                  <a:srgbClr val="FFFF00"/>
                </a:solidFill>
              </a:rPr>
              <a:t>Library</a:t>
            </a:r>
            <a:r>
              <a:rPr lang="en-GB" sz="1800" b="1" dirty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en-GB" sz="1800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n-GB" sz="1800" b="1" dirty="0">
                <a:solidFill>
                  <a:srgbClr val="FFFF00"/>
                </a:solidFill>
              </a:rPr>
              <a:t>This is a </a:t>
            </a:r>
            <a:r>
              <a:rPr lang="en-GB" sz="1800" b="1" u="sng" dirty="0">
                <a:solidFill>
                  <a:srgbClr val="FFFF00"/>
                </a:solidFill>
              </a:rPr>
              <a:t>helpful support </a:t>
            </a:r>
            <a:r>
              <a:rPr lang="en-GB" sz="1800" b="1" dirty="0">
                <a:solidFill>
                  <a:srgbClr val="FFFF00"/>
                </a:solidFill>
              </a:rPr>
              <a:t>to complete your homework, </a:t>
            </a:r>
            <a:r>
              <a:rPr lang="en-GB" sz="1800" b="1" u="sng" dirty="0">
                <a:solidFill>
                  <a:srgbClr val="FFFF00"/>
                </a:solidFill>
              </a:rPr>
              <a:t>not a negative sanction.</a:t>
            </a:r>
            <a:r>
              <a:rPr lang="en-GB" sz="1800" b="1" dirty="0">
                <a:solidFill>
                  <a:srgbClr val="FFFF00"/>
                </a:solidFill>
              </a:rPr>
              <a:t> A text will be sent home to alert your Parent/Guardian. </a:t>
            </a:r>
          </a:p>
          <a:p>
            <a:pPr algn="ctr"/>
            <a:r>
              <a:rPr lang="en-GB" sz="1400" i="1" dirty="0">
                <a:solidFill>
                  <a:srgbClr val="FFFF00"/>
                </a:solidFill>
              </a:rPr>
              <a:t>If you hand in the homework before the end of the day, your teacher will alert the Library and you will not need to go to homework support.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0530303" y="699580"/>
            <a:ext cx="1534175" cy="1714655"/>
            <a:chOff x="10530303" y="699580"/>
            <a:chExt cx="1534175" cy="1714655"/>
          </a:xfrm>
        </p:grpSpPr>
        <p:sp>
          <p:nvSpPr>
            <p:cNvPr id="32" name="Arrow: Bent 31">
              <a:extLst>
                <a:ext uri="{FF2B5EF4-FFF2-40B4-BE49-F238E27FC236}">
                  <a16:creationId xmlns:a16="http://schemas.microsoft.com/office/drawing/2014/main" id="{3DF72DC4-C882-469E-9E61-99A992BA3D9B}"/>
                </a:ext>
              </a:extLst>
            </p:cNvPr>
            <p:cNvSpPr/>
            <p:nvPr/>
          </p:nvSpPr>
          <p:spPr>
            <a:xfrm rot="5400000">
              <a:off x="10459158" y="808915"/>
              <a:ext cx="1676465" cy="1534175"/>
            </a:xfrm>
            <a:prstGeom prst="bentArrow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chemeClr val="tx1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C09EEB2-31DE-4990-BF4D-152005D3C575}"/>
                </a:ext>
              </a:extLst>
            </p:cNvPr>
            <p:cNvSpPr txBox="1"/>
            <p:nvPr/>
          </p:nvSpPr>
          <p:spPr>
            <a:xfrm>
              <a:off x="10605598" y="699580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0070C0"/>
                  </a:solidFill>
                </a:rPr>
                <a:t>No</a:t>
              </a:r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id="{70E3306D-7CA1-494B-BAB0-D995A311A36F}"/>
              </a:ext>
            </a:extLst>
          </p:cNvPr>
          <p:cNvSpPr txBox="1">
            <a:spLocks/>
          </p:cNvSpPr>
          <p:nvPr/>
        </p:nvSpPr>
        <p:spPr>
          <a:xfrm>
            <a:off x="2716666" y="4777880"/>
            <a:ext cx="3042231" cy="198597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rgbClr val="FF0000"/>
                </a:solidFill>
              </a:rPr>
              <a:t>You need to attend an </a:t>
            </a:r>
            <a:r>
              <a:rPr lang="en-GB" sz="1800" b="1" u="sng" dirty="0">
                <a:solidFill>
                  <a:srgbClr val="FF0000"/>
                </a:solidFill>
              </a:rPr>
              <a:t>afterschool homework detention </a:t>
            </a:r>
            <a:r>
              <a:rPr lang="en-GB" sz="1800" b="1" dirty="0">
                <a:solidFill>
                  <a:srgbClr val="FF0000"/>
                </a:solidFill>
              </a:rPr>
              <a:t>to complete your homework. This will be logged as negative points </a:t>
            </a:r>
            <a:r>
              <a:rPr lang="en-GB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. </a:t>
            </a:r>
            <a:r>
              <a:rPr lang="en-GB" sz="1800" b="1" dirty="0">
                <a:solidFill>
                  <a:srgbClr val="FF0000"/>
                </a:solidFill>
              </a:rPr>
              <a:t>A text will be sent home to alert your Parent/Guardian.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820696" y="2414235"/>
            <a:ext cx="1296644" cy="1251070"/>
            <a:chOff x="7820696" y="2414235"/>
            <a:chExt cx="1296644" cy="1251070"/>
          </a:xfrm>
        </p:grpSpPr>
        <p:sp>
          <p:nvSpPr>
            <p:cNvPr id="35" name="Arrow: Bent 34">
              <a:extLst>
                <a:ext uri="{FF2B5EF4-FFF2-40B4-BE49-F238E27FC236}">
                  <a16:creationId xmlns:a16="http://schemas.microsoft.com/office/drawing/2014/main" id="{3E371954-9E9D-461F-BD7E-6B64C17A141B}"/>
                </a:ext>
              </a:extLst>
            </p:cNvPr>
            <p:cNvSpPr/>
            <p:nvPr/>
          </p:nvSpPr>
          <p:spPr>
            <a:xfrm flipH="1" flipV="1">
              <a:off x="7820696" y="2414235"/>
              <a:ext cx="1296644" cy="1251070"/>
            </a:xfrm>
            <a:prstGeom prst="bentArrow">
              <a:avLst>
                <a:gd name="adj1" fmla="val 41486"/>
                <a:gd name="adj2" fmla="val 25000"/>
                <a:gd name="adj3" fmla="val 25000"/>
                <a:gd name="adj4" fmla="val 43750"/>
              </a:avLst>
            </a:prstGeom>
            <a:solidFill>
              <a:srgbClr val="66FF6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chemeClr val="tx1"/>
                </a:solidFill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1969DCF-98AB-4815-A946-58D29FC437D9}"/>
                </a:ext>
              </a:extLst>
            </p:cNvPr>
            <p:cNvSpPr txBox="1"/>
            <p:nvPr/>
          </p:nvSpPr>
          <p:spPr>
            <a:xfrm>
              <a:off x="7945189" y="3073068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Yes</a:t>
              </a:r>
            </a:p>
          </p:txBody>
        </p:sp>
      </p:grpSp>
      <p:sp>
        <p:nvSpPr>
          <p:cNvPr id="37" name="Title 1">
            <a:extLst>
              <a:ext uri="{FF2B5EF4-FFF2-40B4-BE49-F238E27FC236}">
                <a16:creationId xmlns:a16="http://schemas.microsoft.com/office/drawing/2014/main" id="{72298EA1-BD52-4312-94D7-13E8529D959A}"/>
              </a:ext>
            </a:extLst>
          </p:cNvPr>
          <p:cNvSpPr txBox="1">
            <a:spLocks/>
          </p:cNvSpPr>
          <p:nvPr/>
        </p:nvSpPr>
        <p:spPr>
          <a:xfrm>
            <a:off x="6714542" y="5059620"/>
            <a:ext cx="2085802" cy="1672899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b="1" dirty="0">
                <a:solidFill>
                  <a:srgbClr val="FFFF00"/>
                </a:solidFill>
              </a:rPr>
              <a:t>Attended homework catch up and handed homework in to teacher?</a:t>
            </a:r>
          </a:p>
        </p:txBody>
      </p:sp>
      <p:sp>
        <p:nvSpPr>
          <p:cNvPr id="38" name="Arrow: Right 37">
            <a:extLst>
              <a:ext uri="{FF2B5EF4-FFF2-40B4-BE49-F238E27FC236}">
                <a16:creationId xmlns:a16="http://schemas.microsoft.com/office/drawing/2014/main" id="{8A6BC898-97F6-4352-9EFC-4572316F70A3}"/>
              </a:ext>
            </a:extLst>
          </p:cNvPr>
          <p:cNvSpPr/>
          <p:nvPr/>
        </p:nvSpPr>
        <p:spPr>
          <a:xfrm rot="10800000">
            <a:off x="8880138" y="5526073"/>
            <a:ext cx="407482" cy="797107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grpSp>
        <p:nvGrpSpPr>
          <p:cNvPr id="6" name="Group 5"/>
          <p:cNvGrpSpPr/>
          <p:nvPr/>
        </p:nvGrpSpPr>
        <p:grpSpPr>
          <a:xfrm>
            <a:off x="6774142" y="4083714"/>
            <a:ext cx="1167924" cy="837554"/>
            <a:chOff x="6774142" y="4083714"/>
            <a:chExt cx="1167924" cy="837554"/>
          </a:xfrm>
        </p:grpSpPr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B8549D1F-3844-41D5-B85D-A9ABEF5EA8A1}"/>
                </a:ext>
              </a:extLst>
            </p:cNvPr>
            <p:cNvSpPr/>
            <p:nvPr/>
          </p:nvSpPr>
          <p:spPr>
            <a:xfrm rot="16200000">
              <a:off x="6939327" y="3918529"/>
              <a:ext cx="837554" cy="1167924"/>
            </a:xfrm>
            <a:prstGeom prst="rightArrow">
              <a:avLst/>
            </a:prstGeom>
            <a:solidFill>
              <a:srgbClr val="66FF6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E45CE27-F327-41FA-8861-34156E0BCB40}"/>
                </a:ext>
              </a:extLst>
            </p:cNvPr>
            <p:cNvSpPr txBox="1"/>
            <p:nvPr/>
          </p:nvSpPr>
          <p:spPr>
            <a:xfrm>
              <a:off x="6882646" y="4377770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Yes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856263" y="5393634"/>
            <a:ext cx="805533" cy="972093"/>
            <a:chOff x="5307369" y="5133516"/>
            <a:chExt cx="1000350" cy="1246782"/>
          </a:xfrm>
        </p:grpSpPr>
        <p:sp>
          <p:nvSpPr>
            <p:cNvPr id="41" name="Arrow: Right 40">
              <a:extLst>
                <a:ext uri="{FF2B5EF4-FFF2-40B4-BE49-F238E27FC236}">
                  <a16:creationId xmlns:a16="http://schemas.microsoft.com/office/drawing/2014/main" id="{5A8DB7E6-5E82-4099-B397-741B166C0245}"/>
                </a:ext>
              </a:extLst>
            </p:cNvPr>
            <p:cNvSpPr/>
            <p:nvPr/>
          </p:nvSpPr>
          <p:spPr>
            <a:xfrm rot="10800000">
              <a:off x="5307369" y="5133516"/>
              <a:ext cx="1000350" cy="1246782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EE7BE00-0602-4F42-9D18-3FFE8F820A63}"/>
                </a:ext>
              </a:extLst>
            </p:cNvPr>
            <p:cNvSpPr txBox="1"/>
            <p:nvPr/>
          </p:nvSpPr>
          <p:spPr>
            <a:xfrm>
              <a:off x="5307370" y="5526074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</a:rPr>
                <a:t>No</a:t>
              </a:r>
            </a:p>
          </p:txBody>
        </p:sp>
      </p:grpSp>
      <p:sp>
        <p:nvSpPr>
          <p:cNvPr id="24" name="Title 1">
            <a:extLst>
              <a:ext uri="{FF2B5EF4-FFF2-40B4-BE49-F238E27FC236}">
                <a16:creationId xmlns:a16="http://schemas.microsoft.com/office/drawing/2014/main" id="{70E3306D-7CA1-494B-BAB0-D995A311A36F}"/>
              </a:ext>
            </a:extLst>
          </p:cNvPr>
          <p:cNvSpPr txBox="1">
            <a:spLocks/>
          </p:cNvSpPr>
          <p:nvPr/>
        </p:nvSpPr>
        <p:spPr>
          <a:xfrm>
            <a:off x="106016" y="4132011"/>
            <a:ext cx="1868557" cy="260292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rgbClr val="FF0000"/>
                </a:solidFill>
              </a:rPr>
              <a:t>Failure to attend detention with result in RTL time and a meeting with your Year Team Leader/Tutor and your Parent/Guardian. 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3683077" y="3982920"/>
            <a:ext cx="888923" cy="642089"/>
            <a:chOff x="6774142" y="4083714"/>
            <a:chExt cx="1167924" cy="837554"/>
          </a:xfrm>
        </p:grpSpPr>
        <p:sp>
          <p:nvSpPr>
            <p:cNvPr id="33" name="Arrow: Right 38">
              <a:extLst>
                <a:ext uri="{FF2B5EF4-FFF2-40B4-BE49-F238E27FC236}">
                  <a16:creationId xmlns:a16="http://schemas.microsoft.com/office/drawing/2014/main" id="{B8549D1F-3844-41D5-B85D-A9ABEF5EA8A1}"/>
                </a:ext>
              </a:extLst>
            </p:cNvPr>
            <p:cNvSpPr/>
            <p:nvPr/>
          </p:nvSpPr>
          <p:spPr>
            <a:xfrm rot="16200000">
              <a:off x="6939327" y="3918529"/>
              <a:ext cx="837554" cy="1167924"/>
            </a:xfrm>
            <a:prstGeom prst="rightArrow">
              <a:avLst/>
            </a:prstGeom>
            <a:solidFill>
              <a:srgbClr val="66FF66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E45CE27-F327-41FA-8861-34156E0BCB40}"/>
                </a:ext>
              </a:extLst>
            </p:cNvPr>
            <p:cNvSpPr txBox="1"/>
            <p:nvPr/>
          </p:nvSpPr>
          <p:spPr>
            <a:xfrm>
              <a:off x="6882646" y="4377770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Yes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62831" y="5393634"/>
            <a:ext cx="695899" cy="892165"/>
            <a:chOff x="5307369" y="5133516"/>
            <a:chExt cx="1000350" cy="1246782"/>
          </a:xfrm>
        </p:grpSpPr>
        <p:sp>
          <p:nvSpPr>
            <p:cNvPr id="46" name="Arrow: Right 40">
              <a:extLst>
                <a:ext uri="{FF2B5EF4-FFF2-40B4-BE49-F238E27FC236}">
                  <a16:creationId xmlns:a16="http://schemas.microsoft.com/office/drawing/2014/main" id="{5A8DB7E6-5E82-4099-B397-741B166C0245}"/>
                </a:ext>
              </a:extLst>
            </p:cNvPr>
            <p:cNvSpPr/>
            <p:nvPr/>
          </p:nvSpPr>
          <p:spPr>
            <a:xfrm rot="10800000">
              <a:off x="5307369" y="5133516"/>
              <a:ext cx="1000350" cy="1246782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EE7BE00-0602-4F42-9D18-3FFE8F820A63}"/>
                </a:ext>
              </a:extLst>
            </p:cNvPr>
            <p:cNvSpPr txBox="1"/>
            <p:nvPr/>
          </p:nvSpPr>
          <p:spPr>
            <a:xfrm>
              <a:off x="5307370" y="5526074"/>
              <a:ext cx="934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</a:rPr>
                <a:t>No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310780" y="29236"/>
            <a:ext cx="7188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Coombe Dean Homework Policy 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81D5C9CC-F517-4FB9-A5C6-48A8ADD006C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629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042"/>
    </mc:Choice>
    <mc:Fallback>
      <p:transition spd="slow" advTm="215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 animBg="1"/>
      <p:bldP spid="8" grpId="0" animBg="1"/>
      <p:bldP spid="11" grpId="0" animBg="1"/>
      <p:bldP spid="13" grpId="0" animBg="1"/>
      <p:bldP spid="14" grpId="0" animBg="1"/>
      <p:bldP spid="21" grpId="0" animBg="1"/>
      <p:bldP spid="28" grpId="0" animBg="1"/>
      <p:bldP spid="37" grpId="0" animBg="1"/>
      <p:bldP spid="38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EAB464-7F4F-4C39-ABAF-EDF3417BEC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6B0029F2-FB1B-4762-BDB3-5A94E6F884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710831-E413-4763-A5F7-C49563740A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508"/>
          <a:stretch/>
        </p:blipFill>
        <p:spPr>
          <a:xfrm>
            <a:off x="1143000" y="0"/>
            <a:ext cx="10032274" cy="683771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EE42A44-5306-4FEE-95D2-A39551BEEAE3}"/>
              </a:ext>
            </a:extLst>
          </p:cNvPr>
          <p:cNvSpPr txBox="1">
            <a:spLocks/>
          </p:cNvSpPr>
          <p:nvPr/>
        </p:nvSpPr>
        <p:spPr>
          <a:xfrm>
            <a:off x="4892844" y="1754374"/>
            <a:ext cx="6168189" cy="33289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Do you want help with your homework, or need a quiet space to study? </a:t>
            </a:r>
            <a:b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Would you rather get all your work done in school and be able to just relax when you get home? </a:t>
            </a: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Then why not attend a homework support session, where there are adults to help you? </a:t>
            </a: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br>
              <a:rPr lang="en-GB" sz="2000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4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Every day, in the library, from 3-4pm.</a:t>
            </a:r>
            <a:br>
              <a:rPr lang="en-GB" sz="2000" b="1" dirty="0">
                <a:solidFill>
                  <a:srgbClr val="FFFF00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</a:br>
            <a:r>
              <a:rPr lang="en-GB" sz="20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The Afterschool bus leaves at 4:15pm. </a:t>
            </a:r>
          </a:p>
        </p:txBody>
      </p:sp>
    </p:spTree>
    <p:extLst>
      <p:ext uri="{BB962C8B-B14F-4D97-AF65-F5344CB8AC3E}">
        <p14:creationId xmlns:p14="http://schemas.microsoft.com/office/powerpoint/2010/main" val="336300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58"/>
    </mc:Choice>
    <mc:Fallback>
      <p:transition spd="slow" advTm="34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|4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7.4|6.7|1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7|3.8|13.2|18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2.1|20.1|9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4.6|0.9|16.9|5.5|7.4|1.2|3.3|6.6|2.6|40.9|0.8|7.4|5.2|8.5|28.1|10.1|9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590</Words>
  <Application>Microsoft Office PowerPoint</Application>
  <PresentationFormat>Widescreen</PresentationFormat>
  <Paragraphs>46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Homework completed and handed in by the due date?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Shelley carew</dc:creator>
  <cp:lastModifiedBy>shelley carew</cp:lastModifiedBy>
  <cp:revision>24</cp:revision>
  <dcterms:created xsi:type="dcterms:W3CDTF">2021-07-20T09:02:50Z</dcterms:created>
  <dcterms:modified xsi:type="dcterms:W3CDTF">2021-11-15T07:10:30Z</dcterms:modified>
</cp:coreProperties>
</file>