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Layouts/slideLayout2.xml" ContentType="application/vnd.openxmlformats-officedocument.presentationml.slideLayou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customXml/itemProps2.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ppt/slides/slide19.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27"/>
  </p:notesMasterIdLst>
  <p:sldIdLst>
    <p:sldId id="266" r:id="rId4"/>
    <p:sldId id="267" r:id="rId5"/>
    <p:sldId id="272" r:id="rId6"/>
    <p:sldId id="268" r:id="rId7"/>
    <p:sldId id="269" r:id="rId8"/>
    <p:sldId id="296" r:id="rId9"/>
    <p:sldId id="305" r:id="rId10"/>
    <p:sldId id="300" r:id="rId11"/>
    <p:sldId id="301" r:id="rId12"/>
    <p:sldId id="302" r:id="rId13"/>
    <p:sldId id="303" r:id="rId14"/>
    <p:sldId id="304" r:id="rId15"/>
    <p:sldId id="306" r:id="rId16"/>
    <p:sldId id="265" r:id="rId17"/>
    <p:sldId id="288" r:id="rId18"/>
    <p:sldId id="289" r:id="rId19"/>
    <p:sldId id="293" r:id="rId20"/>
    <p:sldId id="276" r:id="rId21"/>
    <p:sldId id="278" r:id="rId22"/>
    <p:sldId id="298" r:id="rId23"/>
    <p:sldId id="270" r:id="rId24"/>
    <p:sldId id="294" r:id="rId25"/>
    <p:sldId id="299" r:id="rId26"/>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4E4E"/>
    <a:srgbClr val="363636"/>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20A900-28AE-B1C0-9430-9539E48A2A2A}" v="6" dt="2025-06-19T07:08:22.2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339" autoAdjust="0"/>
  </p:normalViewPr>
  <p:slideViewPr>
    <p:cSldViewPr snapToObjects="1">
      <p:cViewPr varScale="1">
        <p:scale>
          <a:sx n="55" d="100"/>
          <a:sy n="55" d="100"/>
        </p:scale>
        <p:origin x="2170" y="3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customXml" Target="../customXml/item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ky Dunstan" userId="S::vdunstan@coombedean.co.uk::fa93e793-4136-45c6-9396-404554853bfa" providerId="AD" clId="Web-{0620A900-28AE-B1C0-9430-9539E48A2A2A}"/>
    <pc:docChg chg="addSld sldOrd">
      <pc:chgData name="Vicky Dunstan" userId="S::vdunstan@coombedean.co.uk::fa93e793-4136-45c6-9396-404554853bfa" providerId="AD" clId="Web-{0620A900-28AE-B1C0-9430-9539E48A2A2A}" dt="2025-06-19T07:08:22.276" v="5"/>
      <pc:docMkLst>
        <pc:docMk/>
      </pc:docMkLst>
      <pc:sldChg chg="add">
        <pc:chgData name="Vicky Dunstan" userId="S::vdunstan@coombedean.co.uk::fa93e793-4136-45c6-9396-404554853bfa" providerId="AD" clId="Web-{0620A900-28AE-B1C0-9430-9539E48A2A2A}" dt="2025-06-19T07:07:41.009" v="0"/>
        <pc:sldMkLst>
          <pc:docMk/>
          <pc:sldMk cId="0" sldId="266"/>
        </pc:sldMkLst>
      </pc:sldChg>
      <pc:sldChg chg="add">
        <pc:chgData name="Vicky Dunstan" userId="S::vdunstan@coombedean.co.uk::fa93e793-4136-45c6-9396-404554853bfa" providerId="AD" clId="Web-{0620A900-28AE-B1C0-9430-9539E48A2A2A}" dt="2025-06-19T07:07:41.040" v="1"/>
        <pc:sldMkLst>
          <pc:docMk/>
          <pc:sldMk cId="0" sldId="267"/>
        </pc:sldMkLst>
      </pc:sldChg>
      <pc:sldChg chg="add">
        <pc:chgData name="Vicky Dunstan" userId="S::vdunstan@coombedean.co.uk::fa93e793-4136-45c6-9396-404554853bfa" providerId="AD" clId="Web-{0620A900-28AE-B1C0-9430-9539E48A2A2A}" dt="2025-06-19T07:08:17.010" v="3"/>
        <pc:sldMkLst>
          <pc:docMk/>
          <pc:sldMk cId="0" sldId="268"/>
        </pc:sldMkLst>
      </pc:sldChg>
      <pc:sldChg chg="add">
        <pc:chgData name="Vicky Dunstan" userId="S::vdunstan@coombedean.co.uk::fa93e793-4136-45c6-9396-404554853bfa" providerId="AD" clId="Web-{0620A900-28AE-B1C0-9430-9539E48A2A2A}" dt="2025-06-19T07:08:17.026" v="4"/>
        <pc:sldMkLst>
          <pc:docMk/>
          <pc:sldMk cId="0" sldId="269"/>
        </pc:sldMkLst>
      </pc:sldChg>
      <pc:sldChg chg="add">
        <pc:chgData name="Vicky Dunstan" userId="S::vdunstan@coombedean.co.uk::fa93e793-4136-45c6-9396-404554853bfa" providerId="AD" clId="Web-{0620A900-28AE-B1C0-9430-9539E48A2A2A}" dt="2025-06-19T07:08:16.994" v="2"/>
        <pc:sldMkLst>
          <pc:docMk/>
          <pc:sldMk cId="0" sldId="272"/>
        </pc:sldMkLst>
      </pc:sldChg>
      <pc:sldChg chg="ord">
        <pc:chgData name="Vicky Dunstan" userId="S::vdunstan@coombedean.co.uk::fa93e793-4136-45c6-9396-404554853bfa" providerId="AD" clId="Web-{0620A900-28AE-B1C0-9430-9539E48A2A2A}" dt="2025-06-19T07:08:22.276" v="5"/>
        <pc:sldMkLst>
          <pc:docMk/>
          <pc:sldMk cId="0" sldId="296"/>
        </pc:sldMkLst>
      </pc:sldChg>
      <pc:sldMasterChg chg="addSldLayout">
        <pc:chgData name="Vicky Dunstan" userId="S::vdunstan@coombedean.co.uk::fa93e793-4136-45c6-9396-404554853bfa" providerId="AD" clId="Web-{0620A900-28AE-B1C0-9430-9539E48A2A2A}" dt="2025-06-19T07:07:41.040" v="1"/>
        <pc:sldMasterMkLst>
          <pc:docMk/>
          <pc:sldMasterMk cId="0" sldId="2147483648"/>
        </pc:sldMasterMkLst>
        <pc:sldLayoutChg chg="add">
          <pc:chgData name="Vicky Dunstan" userId="S::vdunstan@coombedean.co.uk::fa93e793-4136-45c6-9396-404554853bfa" providerId="AD" clId="Web-{0620A900-28AE-B1C0-9430-9539E48A2A2A}" dt="2025-06-19T07:07:41.040" v="1"/>
          <pc:sldLayoutMkLst>
            <pc:docMk/>
            <pc:sldMasterMk cId="0" sldId="2147483648"/>
            <pc:sldLayoutMk cId="2430849314" sldId="214748366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C88995-CC81-2818-A2F7-5EF3AA26D40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ea typeface="ＭＳ Ｐゴシック" charset="-128"/>
              </a:defRPr>
            </a:lvl1pPr>
          </a:lstStyle>
          <a:p>
            <a:pPr>
              <a:defRPr/>
            </a:pPr>
            <a:endParaRPr lang="en-US"/>
          </a:p>
        </p:txBody>
      </p:sp>
      <p:sp>
        <p:nvSpPr>
          <p:cNvPr id="3" name="Date Placeholder 2">
            <a:extLst>
              <a:ext uri="{FF2B5EF4-FFF2-40B4-BE49-F238E27FC236}">
                <a16:creationId xmlns:a16="http://schemas.microsoft.com/office/drawing/2014/main" id="{80B3C9F0-E136-BBC2-279D-6405F9BECAD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ea typeface="ＭＳ Ｐゴシック" charset="-128"/>
              </a:defRPr>
            </a:lvl1pPr>
          </a:lstStyle>
          <a:p>
            <a:pPr>
              <a:defRPr/>
            </a:pPr>
            <a:fld id="{5C06C322-7D8E-46FB-B167-7D7BFEDB91FB}" type="datetimeFigureOut">
              <a:rPr lang="en-US"/>
              <a:pPr>
                <a:defRPr/>
              </a:pPr>
              <a:t>6/19/2025</a:t>
            </a:fld>
            <a:endParaRPr lang="en-US"/>
          </a:p>
        </p:txBody>
      </p:sp>
      <p:sp>
        <p:nvSpPr>
          <p:cNvPr id="4" name="Slide Image Placeholder 3">
            <a:extLst>
              <a:ext uri="{FF2B5EF4-FFF2-40B4-BE49-F238E27FC236}">
                <a16:creationId xmlns:a16="http://schemas.microsoft.com/office/drawing/2014/main" id="{6881807C-3FBC-6EAA-BE02-A8BA66859137}"/>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226AE942-14A0-F95D-8294-DB5C366C08A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A04F89B5-6C7D-C767-B75C-9DAAD7475F6B}"/>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ea typeface="ＭＳ Ｐゴシック" charset="-128"/>
              </a:defRPr>
            </a:lvl1pPr>
          </a:lstStyle>
          <a:p>
            <a:pPr>
              <a:defRPr/>
            </a:pPr>
            <a:endParaRPr lang="en-US"/>
          </a:p>
        </p:txBody>
      </p:sp>
      <p:sp>
        <p:nvSpPr>
          <p:cNvPr id="7" name="Slide Number Placeholder 6">
            <a:extLst>
              <a:ext uri="{FF2B5EF4-FFF2-40B4-BE49-F238E27FC236}">
                <a16:creationId xmlns:a16="http://schemas.microsoft.com/office/drawing/2014/main" id="{E6C65B43-4D24-0107-7FE6-C83F0A49209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262DFCA5-5E91-481E-9531-C294AF4A176E}"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5c91a4748a_0_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5c91a4748a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5c91a4748a_0_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5c91a4748a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5c91a4748a_0_3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5c91a4748a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c91a4748a_0_5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c91a4748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4625227E-0694-0750-647E-6B768D61DA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67BF257D-2E2A-887B-EFCF-A92594C28B03}"/>
              </a:ext>
            </a:extLst>
          </p:cNvPr>
          <p:cNvSpPr>
            <a:spLocks noGrp="1"/>
          </p:cNvSpPr>
          <p:nvPr>
            <p:ph type="body" idx="1"/>
          </p:nvPr>
        </p:nvSpPr>
        <p:spPr/>
        <p:txBody>
          <a:bodyPr/>
          <a:lstStyle/>
          <a:p>
            <a:pPr eaLnBrk="1" fontAlgn="auto" hangingPunct="1">
              <a:spcBef>
                <a:spcPts val="0"/>
              </a:spcBef>
              <a:spcAft>
                <a:spcPts val="0"/>
              </a:spcAft>
              <a:defRPr/>
            </a:pPr>
            <a:r>
              <a:rPr lang="en-US" b="1" dirty="0"/>
              <a:t>Relevance </a:t>
            </a:r>
          </a:p>
          <a:p>
            <a:pPr eaLnBrk="1" fontAlgn="auto" hangingPunct="1">
              <a:spcBef>
                <a:spcPts val="0"/>
              </a:spcBef>
              <a:spcAft>
                <a:spcPts val="0"/>
              </a:spcAft>
              <a:defRPr/>
            </a:pPr>
            <a:r>
              <a:rPr lang="en-US" dirty="0"/>
              <a:t>To be adapted for </a:t>
            </a:r>
            <a:r>
              <a:rPr lang="en-US" dirty="0" err="1"/>
              <a:t>Edexcel</a:t>
            </a:r>
            <a:r>
              <a:rPr lang="en-US" dirty="0"/>
              <a:t>, A-Level unit 3, topic 4 (Superpower geographies) An introduction to superpowers. This presentation will ask who the superpowers are and their power has developed over time. </a:t>
            </a:r>
          </a:p>
          <a:p>
            <a:pPr eaLnBrk="1" fontAlgn="auto" hangingPunct="1">
              <a:spcBef>
                <a:spcPts val="0"/>
              </a:spcBef>
              <a:spcAft>
                <a:spcPts val="0"/>
              </a:spcAft>
              <a:defRPr/>
            </a:pPr>
            <a:endParaRPr lang="en-US" dirty="0"/>
          </a:p>
          <a:p>
            <a:pPr eaLnBrk="1" fontAlgn="auto" hangingPunct="1">
              <a:spcBef>
                <a:spcPts val="0"/>
              </a:spcBef>
              <a:spcAft>
                <a:spcPts val="0"/>
              </a:spcAft>
              <a:defRPr/>
            </a:pPr>
            <a:r>
              <a:rPr lang="en-US" b="1" dirty="0"/>
              <a:t>Objectives</a:t>
            </a:r>
          </a:p>
          <a:p>
            <a:pPr marL="171450" indent="-171450" eaLnBrk="1" fontAlgn="auto" hangingPunct="1">
              <a:spcBef>
                <a:spcPts val="0"/>
              </a:spcBef>
              <a:spcAft>
                <a:spcPts val="0"/>
              </a:spcAft>
              <a:buFont typeface="Arial" pitchFamily="34" charset="0"/>
              <a:buChar char="•"/>
              <a:defRPr/>
            </a:pPr>
            <a:r>
              <a:rPr lang="en-US" dirty="0"/>
              <a:t>To understand that the concept of a ‘superpower’ has developed to include economic, cultural, military and political influence </a:t>
            </a:r>
          </a:p>
          <a:p>
            <a:pPr marL="171450" indent="-171450" eaLnBrk="1" fontAlgn="auto" hangingPunct="1">
              <a:spcBef>
                <a:spcPts val="0"/>
              </a:spcBef>
              <a:spcAft>
                <a:spcPts val="0"/>
              </a:spcAft>
              <a:buFont typeface="Arial" pitchFamily="34" charset="0"/>
              <a:buChar char="•"/>
              <a:defRPr/>
            </a:pPr>
            <a:r>
              <a:rPr lang="en-US" dirty="0"/>
              <a:t>To appreciate that the patterns of global power change over time, as illustrated by the rise of the BRICs and non-state superpowers</a:t>
            </a:r>
          </a:p>
          <a:p>
            <a:pPr eaLnBrk="1" fontAlgn="auto" hangingPunct="1">
              <a:spcBef>
                <a:spcPts val="0"/>
              </a:spcBef>
              <a:spcAft>
                <a:spcPts val="0"/>
              </a:spcAft>
              <a:buFont typeface="Arial" pitchFamily="34" charset="0"/>
              <a:buNone/>
              <a:defRPr/>
            </a:pPr>
            <a:endParaRPr lang="en-US" dirty="0"/>
          </a:p>
          <a:p>
            <a:pPr eaLnBrk="1" fontAlgn="auto" hangingPunct="1">
              <a:spcBef>
                <a:spcPts val="0"/>
              </a:spcBef>
              <a:spcAft>
                <a:spcPts val="0"/>
              </a:spcAft>
              <a:buFont typeface="Arial" pitchFamily="34" charset="0"/>
              <a:buNone/>
              <a:defRPr/>
            </a:pPr>
            <a:r>
              <a:rPr lang="en-US" b="1" dirty="0"/>
              <a:t>Outcomes </a:t>
            </a:r>
          </a:p>
          <a:p>
            <a:pPr marL="171450" indent="-171450" eaLnBrk="1" fontAlgn="auto" hangingPunct="1">
              <a:spcBef>
                <a:spcPts val="0"/>
              </a:spcBef>
              <a:spcAft>
                <a:spcPts val="0"/>
              </a:spcAft>
              <a:buFont typeface="Arial" pitchFamily="34" charset="0"/>
              <a:buChar char="•"/>
              <a:defRPr/>
            </a:pPr>
            <a:r>
              <a:rPr lang="en-US" dirty="0"/>
              <a:t>To define the term ‘superpower’ </a:t>
            </a:r>
          </a:p>
          <a:p>
            <a:pPr marL="171450" indent="-171450" eaLnBrk="1" fontAlgn="auto" hangingPunct="1">
              <a:spcBef>
                <a:spcPts val="0"/>
              </a:spcBef>
              <a:spcAft>
                <a:spcPts val="0"/>
              </a:spcAft>
              <a:buFont typeface="Arial" pitchFamily="34" charset="0"/>
              <a:buChar char="•"/>
              <a:defRPr/>
            </a:pPr>
            <a:r>
              <a:rPr lang="en-US" dirty="0"/>
              <a:t>To give examples of superpowers in the past, present and future. </a:t>
            </a:r>
          </a:p>
          <a:p>
            <a:pPr marL="171450" indent="-171450" eaLnBrk="1" fontAlgn="auto" hangingPunct="1">
              <a:spcBef>
                <a:spcPts val="0"/>
              </a:spcBef>
              <a:spcAft>
                <a:spcPts val="0"/>
              </a:spcAft>
              <a:buFont typeface="Arial" pitchFamily="34" charset="0"/>
              <a:buChar char="•"/>
              <a:defRPr/>
            </a:pPr>
            <a:r>
              <a:rPr lang="en-US" dirty="0"/>
              <a:t>To be able to describe the capabilities of named superpowers and explain what makes them a superpower </a:t>
            </a:r>
          </a:p>
          <a:p>
            <a:pPr marL="171450" indent="-171450" eaLnBrk="1" fontAlgn="auto" hangingPunct="1">
              <a:spcBef>
                <a:spcPts val="0"/>
              </a:spcBef>
              <a:spcAft>
                <a:spcPts val="0"/>
              </a:spcAft>
              <a:buFont typeface="Arial" pitchFamily="34" charset="0"/>
              <a:buChar char="•"/>
              <a:defRPr/>
            </a:pPr>
            <a:endParaRPr lang="en-US" dirty="0"/>
          </a:p>
          <a:p>
            <a:pPr eaLnBrk="1" fontAlgn="auto" hangingPunct="1">
              <a:spcBef>
                <a:spcPts val="0"/>
              </a:spcBef>
              <a:spcAft>
                <a:spcPts val="0"/>
              </a:spcAft>
              <a:buFont typeface="Arial" pitchFamily="34" charset="0"/>
              <a:buNone/>
              <a:defRPr/>
            </a:pPr>
            <a:r>
              <a:rPr lang="en-US" i="1" dirty="0"/>
              <a:t>This presentation was given by </a:t>
            </a:r>
            <a:r>
              <a:rPr lang="en-US" i="1" dirty="0" err="1"/>
              <a:t>Dr</a:t>
            </a:r>
            <a:r>
              <a:rPr lang="en-US" i="1" dirty="0"/>
              <a:t> Alasdair Pinkerton, Lecturer in Human Geography (Royal Holloway, University of London), at the RGS-IBG A2 study day on 15 October 2012. </a:t>
            </a:r>
          </a:p>
          <a:p>
            <a:pPr eaLnBrk="1" fontAlgn="auto" hangingPunct="1">
              <a:spcBef>
                <a:spcPts val="0"/>
              </a:spcBef>
              <a:spcAft>
                <a:spcPts val="0"/>
              </a:spcAft>
              <a:buFont typeface="Arial" pitchFamily="34" charset="0"/>
              <a:buNone/>
              <a:defRPr/>
            </a:pPr>
            <a:endParaRPr lang="en-US" dirty="0"/>
          </a:p>
        </p:txBody>
      </p:sp>
      <p:sp>
        <p:nvSpPr>
          <p:cNvPr id="4100" name="Slide Number Placeholder 3">
            <a:extLst>
              <a:ext uri="{FF2B5EF4-FFF2-40B4-BE49-F238E27FC236}">
                <a16:creationId xmlns:a16="http://schemas.microsoft.com/office/drawing/2014/main" id="{A96C086B-CBC7-43D2-FC53-898812DCA67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054F37F-344C-47CF-B45C-61BCB0B8DE04}"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0C73A0E0-045A-B692-5310-ADD6E2D452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5391CD13-6F9E-E108-E26D-061417DF02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Former: UK, USSR</a:t>
            </a:r>
          </a:p>
          <a:p>
            <a:r>
              <a:rPr lang="en-GB" altLang="en-US"/>
              <a:t>Current: USA</a:t>
            </a:r>
          </a:p>
          <a:p>
            <a:r>
              <a:rPr lang="en-GB" altLang="en-US"/>
              <a:t>Emerging: Russia, Japan, China, Brazil, EU India</a:t>
            </a:r>
          </a:p>
        </p:txBody>
      </p:sp>
      <p:sp>
        <p:nvSpPr>
          <p:cNvPr id="6148" name="Slide Number Placeholder 3">
            <a:extLst>
              <a:ext uri="{FF2B5EF4-FFF2-40B4-BE49-F238E27FC236}">
                <a16:creationId xmlns:a16="http://schemas.microsoft.com/office/drawing/2014/main" id="{D1BE5F02-19C6-A79F-130A-7767DC1E6C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2DDDD6FE-6726-43DB-9826-A44B5769ED79}" type="slidenum">
              <a:rPr lang="en-GB" altLang="en-US"/>
              <a:pPr/>
              <a:t>2</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DC175963-0E4D-CAE4-303B-E5314AE7BF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FA965AC2-82E5-0C55-B5CB-C0EED8DE8E0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u="sng"/>
              <a:t>Image</a:t>
            </a:r>
            <a:r>
              <a:rPr lang="en-US" altLang="en-US"/>
              <a:t>: These three gentlemen represent the three allied ‘superpowers’ that William Fox was referring to in 1944. From left to right: Winston Churchill (Prime Minister, UK), Franklin D Roosevelt (President, US) and Joseph Stalin (Premier, USSR). </a:t>
            </a:r>
          </a:p>
          <a:p>
            <a:pPr eaLnBrk="1" hangingPunct="1">
              <a:spcBef>
                <a:spcPct val="0"/>
              </a:spcBef>
            </a:pPr>
            <a:endParaRPr lang="en-US" altLang="en-US"/>
          </a:p>
          <a:p>
            <a:pPr eaLnBrk="1" hangingPunct="1">
              <a:spcBef>
                <a:spcPct val="0"/>
              </a:spcBef>
            </a:pPr>
            <a:r>
              <a:rPr lang="en-US" altLang="en-US"/>
              <a:t>These three men met at the Yalta conference in 1945 (Yalta is near the Black Sea in what is the Ukraine today and in 1944 was the USSR) to effectively discuss the future of the world – how they were going to rebuild it after World War II. This is the creation of a new global order, in which the global superpowers were defining themselves. </a:t>
            </a:r>
          </a:p>
        </p:txBody>
      </p:sp>
      <p:sp>
        <p:nvSpPr>
          <p:cNvPr id="14340" name="Slide Number Placeholder 3">
            <a:extLst>
              <a:ext uri="{FF2B5EF4-FFF2-40B4-BE49-F238E27FC236}">
                <a16:creationId xmlns:a16="http://schemas.microsoft.com/office/drawing/2014/main" id="{C0CED52F-89AF-4752-0F19-DE7780E278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E44C30E-561D-48DD-8177-B3C2F8F66409}" type="slidenum">
              <a:rPr lang="en-US" altLang="en-US">
                <a:latin typeface="Arial" panose="020B0604020202020204" pitchFamily="34" charset="0"/>
              </a:rPr>
              <a:pPr>
                <a:spcBef>
                  <a:spcPct val="0"/>
                </a:spcBef>
              </a:pPr>
              <a:t>9</a:t>
            </a:fld>
            <a:endParaRPr lang="en-US"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E5F19082-DDF4-73CD-875F-C644C1C10F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BD8AA775-F162-A7FD-DE69-D48ACBD9AE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Cold War, stretched roughly from 1945 until 1991, and involved two superpowers – the USA  and USSR</a:t>
            </a:r>
          </a:p>
          <a:p>
            <a:pPr eaLnBrk="1" hangingPunct="1">
              <a:spcBef>
                <a:spcPct val="0"/>
              </a:spcBef>
            </a:pPr>
            <a:endParaRPr lang="en-US" altLang="en-US"/>
          </a:p>
          <a:p>
            <a:pPr eaLnBrk="1" hangingPunct="1">
              <a:spcBef>
                <a:spcPct val="0"/>
              </a:spcBef>
            </a:pPr>
            <a:r>
              <a:rPr lang="en-US" altLang="en-US"/>
              <a:t>The Cold War created much of the 20</a:t>
            </a:r>
            <a:r>
              <a:rPr lang="en-US" altLang="en-US" baseline="30000"/>
              <a:t>th</a:t>
            </a:r>
            <a:r>
              <a:rPr lang="en-US" altLang="en-US"/>
              <a:t> Century. This was one of the most important geographical events in many students’ parents’ and grandparents’ lifetimes. It totally transformed the way in which the world thought about geography. </a:t>
            </a:r>
            <a:endParaRPr lang="en-US" altLang="en-US" i="1" u="sng"/>
          </a:p>
        </p:txBody>
      </p:sp>
      <p:sp>
        <p:nvSpPr>
          <p:cNvPr id="16388" name="Slide Number Placeholder 3">
            <a:extLst>
              <a:ext uri="{FF2B5EF4-FFF2-40B4-BE49-F238E27FC236}">
                <a16:creationId xmlns:a16="http://schemas.microsoft.com/office/drawing/2014/main" id="{81AE567E-F338-6DBF-662E-41D012FF4DF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EE2C9C3-A37D-4410-A2FE-392AB454ECF4}" type="slidenum">
              <a:rPr lang="en-US" altLang="en-US">
                <a:latin typeface="Arial" panose="020B0604020202020204" pitchFamily="34" charset="0"/>
              </a:rPr>
              <a:pPr>
                <a:spcBef>
                  <a:spcPct val="0"/>
                </a:spcBef>
              </a:pPr>
              <a:t>10</a:t>
            </a:fld>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AE770DD6-CC37-656A-1F85-DE1A3EE401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ED7B118-E466-509B-B01A-0F3009C8D52E}"/>
              </a:ext>
            </a:extLst>
          </p:cNvPr>
          <p:cNvSpPr>
            <a:spLocks noGrp="1"/>
          </p:cNvSpPr>
          <p:nvPr>
            <p:ph type="body" idx="1"/>
          </p:nvPr>
        </p:nvSpPr>
        <p:spPr/>
        <p:txBody>
          <a:bodyPr/>
          <a:lstStyle/>
          <a:p>
            <a:pPr eaLnBrk="1" fontAlgn="auto" hangingPunct="1">
              <a:spcBef>
                <a:spcPts val="0"/>
              </a:spcBef>
              <a:spcAft>
                <a:spcPts val="0"/>
              </a:spcAft>
              <a:defRPr/>
            </a:pPr>
            <a:r>
              <a:rPr lang="en-US" i="1" u="sng" dirty="0"/>
              <a:t>Image:</a:t>
            </a:r>
            <a:r>
              <a:rPr lang="en-US" i="1" dirty="0"/>
              <a:t> </a:t>
            </a:r>
            <a:r>
              <a:rPr lang="en-US" dirty="0"/>
              <a:t>A still image from ‘Rocky IV’ (1985), this is representative of the Cold War. The USSR boxer on the right is fighting the US boxer on the left. A battle between the US and the USSR, this expressed the Cold War tensions between the world’s two superpowers in a sporting arena. </a:t>
            </a:r>
          </a:p>
          <a:p>
            <a:pPr eaLnBrk="1" fontAlgn="auto" hangingPunct="1">
              <a:spcBef>
                <a:spcPts val="0"/>
              </a:spcBef>
              <a:spcAft>
                <a:spcPts val="0"/>
              </a:spcAft>
              <a:defRPr/>
            </a:pPr>
            <a:endParaRPr lang="en-US" dirty="0"/>
          </a:p>
          <a:p>
            <a:pPr eaLnBrk="1" fontAlgn="auto" hangingPunct="1">
              <a:spcBef>
                <a:spcPts val="0"/>
              </a:spcBef>
              <a:spcAft>
                <a:spcPts val="0"/>
              </a:spcAft>
              <a:defRPr/>
            </a:pPr>
            <a:r>
              <a:rPr lang="en-US" i="1" u="sng" dirty="0"/>
              <a:t>Question: </a:t>
            </a:r>
            <a:r>
              <a:rPr lang="en-US" dirty="0"/>
              <a:t>What do we mean by ‘superpower’ when we refer to the US and the USSR in the context of the Cold War? </a:t>
            </a:r>
          </a:p>
          <a:p>
            <a:pPr eaLnBrk="1" fontAlgn="auto" hangingPunct="1">
              <a:spcBef>
                <a:spcPts val="0"/>
              </a:spcBef>
              <a:spcAft>
                <a:spcPts val="0"/>
              </a:spcAft>
              <a:defRPr/>
            </a:pPr>
            <a:endParaRPr lang="en-US" dirty="0"/>
          </a:p>
          <a:p>
            <a:pPr marL="171450" indent="-171450" eaLnBrk="1" fontAlgn="auto" hangingPunct="1">
              <a:spcBef>
                <a:spcPts val="0"/>
              </a:spcBef>
              <a:spcAft>
                <a:spcPts val="0"/>
              </a:spcAft>
              <a:buFont typeface="Arial" pitchFamily="34" charset="0"/>
              <a:buChar char="•"/>
              <a:defRPr/>
            </a:pPr>
            <a:r>
              <a:rPr lang="en-US" dirty="0"/>
              <a:t>Economic superpowers – Dominated global trade and finance </a:t>
            </a:r>
          </a:p>
          <a:p>
            <a:pPr marL="171450" indent="-171450" eaLnBrk="1" fontAlgn="auto" hangingPunct="1">
              <a:spcBef>
                <a:spcPts val="0"/>
              </a:spcBef>
              <a:spcAft>
                <a:spcPts val="0"/>
              </a:spcAft>
              <a:buFont typeface="Arial" pitchFamily="34" charset="0"/>
              <a:buChar char="•"/>
              <a:defRPr/>
            </a:pPr>
            <a:r>
              <a:rPr lang="en-US" dirty="0"/>
              <a:t>Military superpowers – Possessed and seemed to be prepared to use nuclear weapons against one another </a:t>
            </a:r>
          </a:p>
          <a:p>
            <a:pPr marL="171450" indent="-171450" eaLnBrk="1" fontAlgn="auto" hangingPunct="1">
              <a:spcBef>
                <a:spcPts val="0"/>
              </a:spcBef>
              <a:spcAft>
                <a:spcPts val="0"/>
              </a:spcAft>
              <a:buFont typeface="Arial" pitchFamily="34" charset="0"/>
              <a:buChar char="•"/>
              <a:defRPr/>
            </a:pPr>
            <a:r>
              <a:rPr lang="en-US" dirty="0"/>
              <a:t>Political superpowers –Represented their own very clear and distinct political ideologies (US capitalism versus USSR communism) </a:t>
            </a:r>
          </a:p>
          <a:p>
            <a:pPr marL="171450" indent="-171450" eaLnBrk="1" fontAlgn="auto" hangingPunct="1">
              <a:spcBef>
                <a:spcPts val="0"/>
              </a:spcBef>
              <a:spcAft>
                <a:spcPts val="0"/>
              </a:spcAft>
              <a:buFont typeface="Arial" pitchFamily="34" charset="0"/>
              <a:buChar char="•"/>
              <a:defRPr/>
            </a:pPr>
            <a:r>
              <a:rPr lang="en-US" dirty="0"/>
              <a:t>Cultural superpowers – Exported various cultural ideas to their respective ‘spheres of influence’ (the geographical area that was loosely allied with them)</a:t>
            </a:r>
          </a:p>
          <a:p>
            <a:pPr marL="171450" indent="-171450" eaLnBrk="1" fontAlgn="auto" hangingPunct="1">
              <a:spcBef>
                <a:spcPts val="0"/>
              </a:spcBef>
              <a:spcAft>
                <a:spcPts val="0"/>
              </a:spcAft>
              <a:buFont typeface="Arial" pitchFamily="34" charset="0"/>
              <a:buChar char="•"/>
              <a:defRPr/>
            </a:pPr>
            <a:endParaRPr lang="en-US" dirty="0"/>
          </a:p>
          <a:p>
            <a:pPr eaLnBrk="1" fontAlgn="auto" hangingPunct="1">
              <a:spcBef>
                <a:spcPts val="0"/>
              </a:spcBef>
              <a:spcAft>
                <a:spcPts val="0"/>
              </a:spcAft>
              <a:buFont typeface="Arial" pitchFamily="34" charset="0"/>
              <a:buNone/>
              <a:defRPr/>
            </a:pPr>
            <a:r>
              <a:rPr lang="en-US" i="1" u="sng" dirty="0"/>
              <a:t>Key terms:</a:t>
            </a:r>
            <a:r>
              <a:rPr lang="en-US" dirty="0"/>
              <a:t> </a:t>
            </a:r>
            <a:r>
              <a:rPr lang="en-US" b="1" dirty="0"/>
              <a:t>Soft power </a:t>
            </a:r>
            <a:r>
              <a:rPr lang="en-US" dirty="0"/>
              <a:t>is a capacity possessed by those countries that are very effective as sharing their ideas, cultural values and societal norms with other countries. It differs from ‘hard’ power, which involves the use of military hardware (bombs, tanks, nuclear deterrents) to exert influence. </a:t>
            </a:r>
          </a:p>
          <a:p>
            <a:pPr eaLnBrk="1" fontAlgn="auto" hangingPunct="1">
              <a:spcBef>
                <a:spcPts val="0"/>
              </a:spcBef>
              <a:spcAft>
                <a:spcPts val="0"/>
              </a:spcAft>
              <a:buFont typeface="Arial" pitchFamily="34" charset="0"/>
              <a:buNone/>
              <a:defRPr/>
            </a:pPr>
            <a:endParaRPr lang="en-US" dirty="0"/>
          </a:p>
          <a:p>
            <a:pPr eaLnBrk="1" fontAlgn="auto" hangingPunct="1">
              <a:spcBef>
                <a:spcPts val="0"/>
              </a:spcBef>
              <a:spcAft>
                <a:spcPts val="0"/>
              </a:spcAft>
              <a:buFont typeface="Arial" pitchFamily="34" charset="0"/>
              <a:buNone/>
              <a:defRPr/>
            </a:pPr>
            <a:r>
              <a:rPr lang="en-US" b="1" dirty="0"/>
              <a:t>Public diplomacy </a:t>
            </a:r>
            <a:r>
              <a:rPr lang="en-US" dirty="0"/>
              <a:t>involves politicians and diplomats engaging directly with you, the public, generally through culture and the media (films, radio, advertising, social media). Governments may seek to influence their own nation’s public or they may try to capture the ‘hearts and minds’ of another nation’s public. This differs from ‘formal’ diplomacy which takes place between politicians and diplomats alike</a:t>
            </a:r>
            <a:endParaRPr lang="en-US" b="1" dirty="0"/>
          </a:p>
          <a:p>
            <a:pPr eaLnBrk="1" fontAlgn="auto" hangingPunct="1">
              <a:spcBef>
                <a:spcPts val="0"/>
              </a:spcBef>
              <a:spcAft>
                <a:spcPts val="0"/>
              </a:spcAft>
              <a:buFont typeface="Arial" pitchFamily="34" charset="0"/>
              <a:buNone/>
              <a:defRPr/>
            </a:pPr>
            <a:endParaRPr lang="en-US" b="1" dirty="0"/>
          </a:p>
          <a:p>
            <a:pPr eaLnBrk="1" fontAlgn="auto" hangingPunct="1">
              <a:spcBef>
                <a:spcPts val="0"/>
              </a:spcBef>
              <a:spcAft>
                <a:spcPts val="0"/>
              </a:spcAft>
              <a:buFont typeface="Arial" pitchFamily="34" charset="0"/>
              <a:buNone/>
              <a:defRPr/>
            </a:pPr>
            <a:r>
              <a:rPr lang="en-US" b="1" dirty="0"/>
              <a:t>Read more about ‘public diplomacy’ and ‘soft power’ (in the context of the Olympics, especially the Falkland Islands) at: http://www.geographyinthenews.rgs.org/member/newscasestudies/article/?id=1791 </a:t>
            </a:r>
          </a:p>
          <a:p>
            <a:pPr eaLnBrk="1" fontAlgn="auto" hangingPunct="1">
              <a:spcBef>
                <a:spcPts val="0"/>
              </a:spcBef>
              <a:spcAft>
                <a:spcPts val="0"/>
              </a:spcAft>
              <a:buFont typeface="Arial" pitchFamily="34" charset="0"/>
              <a:buNone/>
              <a:defRPr/>
            </a:pPr>
            <a:endParaRPr lang="en-US" b="1" i="1" u="sng" dirty="0"/>
          </a:p>
        </p:txBody>
      </p:sp>
      <p:sp>
        <p:nvSpPr>
          <p:cNvPr id="18436" name="Slide Number Placeholder 3">
            <a:extLst>
              <a:ext uri="{FF2B5EF4-FFF2-40B4-BE49-F238E27FC236}">
                <a16:creationId xmlns:a16="http://schemas.microsoft.com/office/drawing/2014/main" id="{871C39C9-B0FB-DB71-73A3-A30C2E551B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F310B0-305B-4A95-B8F8-C016C7852378}" type="slidenum">
              <a:rPr lang="en-US" altLang="en-US">
                <a:latin typeface="Arial" panose="020B0604020202020204" pitchFamily="34" charset="0"/>
              </a:rPr>
              <a:pPr>
                <a:spcBef>
                  <a:spcPct val="0"/>
                </a:spcBef>
              </a:pPr>
              <a:t>11</a:t>
            </a:fld>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5060377C-D01F-48F6-8A40-32B4AA84CA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2953C0F-C30A-F016-5BE7-1624E2CB85C8}"/>
              </a:ext>
            </a:extLst>
          </p:cNvPr>
          <p:cNvSpPr>
            <a:spLocks noGrp="1"/>
          </p:cNvSpPr>
          <p:nvPr>
            <p:ph type="body" idx="1"/>
          </p:nvPr>
        </p:nvSpPr>
        <p:spPr/>
        <p:txBody>
          <a:bodyPr/>
          <a:lstStyle/>
          <a:p>
            <a:pPr>
              <a:buFont typeface="Arial" pitchFamily="34" charset="0"/>
              <a:buNone/>
              <a:defRPr/>
            </a:pPr>
            <a:r>
              <a:rPr lang="en-US" i="1" u="sng" dirty="0"/>
              <a:t>Image:</a:t>
            </a:r>
            <a:r>
              <a:rPr lang="en-US" dirty="0"/>
              <a:t> Bar chart comparing military expenditure (US$ Billions) of the US, China, Russia and India in 2008 (blue) and 2011 (red). This is a popular measure of hard power. </a:t>
            </a:r>
          </a:p>
          <a:p>
            <a:pPr>
              <a:buFont typeface="Arial" pitchFamily="34" charset="0"/>
              <a:buNone/>
              <a:defRPr/>
            </a:pPr>
            <a:endParaRPr lang="en-US" dirty="0"/>
          </a:p>
          <a:p>
            <a:pPr>
              <a:buFont typeface="Arial" pitchFamily="34" charset="0"/>
              <a:buNone/>
              <a:defRPr/>
            </a:pPr>
            <a:r>
              <a:rPr lang="en-US" i="1" u="sng" dirty="0"/>
              <a:t>Interactive:</a:t>
            </a:r>
            <a:r>
              <a:rPr lang="en-US" dirty="0"/>
              <a:t> Ask students to describe the patterns shown in the bar chart. Encourage them to think in relative (%age) terms, as well as in terms of absolute (US$ Billions) increases. For example, India’s growth is particularly great when considered in relative terms. Can they suggest how this might implicate the future balance of world power. </a:t>
            </a:r>
            <a:endParaRPr lang="en-US" i="1" u="sng" dirty="0"/>
          </a:p>
          <a:p>
            <a:pPr marL="171450" indent="-171450">
              <a:buFont typeface="Arial" pitchFamily="34" charset="0"/>
              <a:buChar char="•"/>
              <a:defRPr/>
            </a:pPr>
            <a:endParaRPr lang="en-US" dirty="0"/>
          </a:p>
          <a:p>
            <a:pPr marL="171450" indent="-171450">
              <a:buFont typeface="Arial" pitchFamily="34" charset="0"/>
              <a:buChar char="•"/>
              <a:defRPr/>
            </a:pPr>
            <a:r>
              <a:rPr lang="en-US" dirty="0"/>
              <a:t>How would we measure declining and rising power worldwide? Perhaps by comparing military expenditure (hard power)</a:t>
            </a:r>
          </a:p>
          <a:p>
            <a:pPr marL="171450" indent="-171450">
              <a:buFont typeface="Arial" pitchFamily="34" charset="0"/>
              <a:buChar char="•"/>
              <a:defRPr/>
            </a:pPr>
            <a:r>
              <a:rPr lang="en-US" dirty="0"/>
              <a:t>The US still has a very large (an increasing) military expenditure, but the BRICs have rapidly rising military expenditures. </a:t>
            </a:r>
          </a:p>
          <a:p>
            <a:pPr marL="171450" indent="-171450">
              <a:buFont typeface="Arial" pitchFamily="34" charset="0"/>
              <a:buChar char="•"/>
              <a:defRPr/>
            </a:pPr>
            <a:endParaRPr lang="en-US" dirty="0"/>
          </a:p>
        </p:txBody>
      </p:sp>
      <p:sp>
        <p:nvSpPr>
          <p:cNvPr id="20484" name="Slide Number Placeholder 3">
            <a:extLst>
              <a:ext uri="{FF2B5EF4-FFF2-40B4-BE49-F238E27FC236}">
                <a16:creationId xmlns:a16="http://schemas.microsoft.com/office/drawing/2014/main" id="{D6B77920-B31A-4528-336F-B0C129A756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7257E4C-1F4C-4172-8706-D4F3F22F0342}" type="slidenum">
              <a:rPr lang="en-US" altLang="en-US">
                <a:latin typeface="Arial" panose="020B0604020202020204" pitchFamily="34" charset="0"/>
              </a:rPr>
              <a:pPr>
                <a:spcBef>
                  <a:spcPct val="0"/>
                </a:spcBef>
              </a:pPr>
              <a:t>12</a:t>
            </a:fld>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3A655A87-A973-62E8-1D79-4D12D8A868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600BCF2B-F2E1-5EE4-AAB2-1F8A601FAB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US influence around the world was made not just through military and formal diplomacy, but also through ‘soft power’ – through movies, radio and sport. The film industry sold US ideas and culture around the world. </a:t>
            </a:r>
          </a:p>
          <a:p>
            <a:pPr eaLnBrk="1" hangingPunct="1"/>
            <a:endParaRPr lang="en-US" altLang="en-US"/>
          </a:p>
          <a:p>
            <a:pPr eaLnBrk="1" hangingPunct="1"/>
            <a:r>
              <a:rPr lang="en-US" altLang="en-US" i="1" u="sng"/>
              <a:t>Image 1:</a:t>
            </a:r>
            <a:r>
              <a:rPr lang="en-US" altLang="en-US"/>
              <a:t> Charlton Heston as Moses in the 1956 film ‘The Ten Commandments’. The is representative of a certain type of power. It is also expressive of Christianity, which was absolutely in opposition to the USSR, which suppressed religion. </a:t>
            </a:r>
          </a:p>
          <a:p>
            <a:pPr eaLnBrk="1" hangingPunct="1"/>
            <a:endParaRPr lang="en-US" altLang="en-US"/>
          </a:p>
          <a:p>
            <a:pPr eaLnBrk="1" hangingPunct="1"/>
            <a:r>
              <a:rPr lang="en-US" altLang="en-US" i="1" u="sng"/>
              <a:t>Image 3:</a:t>
            </a:r>
            <a:r>
              <a:rPr lang="en-US" altLang="en-US" i="1"/>
              <a:t> </a:t>
            </a:r>
            <a:r>
              <a:rPr lang="en-US" altLang="en-US"/>
              <a:t>US government-sponsored radio stations, such as Radio Liberation, as a mechanism to get messages behind the Iron Curtain. This aimed to convince people living in USSR of US world views. The BBC world service could also be seen as form of ‘soft power’ around the world. </a:t>
            </a:r>
          </a:p>
          <a:p>
            <a:pPr eaLnBrk="1" hangingPunct="1"/>
            <a:endParaRPr lang="en-US" altLang="en-US"/>
          </a:p>
          <a:p>
            <a:pPr eaLnBrk="1" hangingPunct="1"/>
            <a:r>
              <a:rPr lang="en-US" altLang="en-US" i="1" u="sng"/>
              <a:t>Image 4:</a:t>
            </a:r>
            <a:r>
              <a:rPr lang="en-US" altLang="en-US"/>
              <a:t> Who topped the Olympic medal table was also often seen as a metaphor for who was doing best in the Cold War struggle. Soft power played out through sport, not least through the US-led boycott of Moscow 1980 and the USSR-led boycott of Los Angeles 1984.</a:t>
            </a:r>
            <a:endParaRPr lang="en-US" altLang="en-US" b="1" i="1"/>
          </a:p>
          <a:p>
            <a:pPr eaLnBrk="1" hangingPunct="1"/>
            <a:endParaRPr lang="en-US" altLang="en-US"/>
          </a:p>
          <a:p>
            <a:pPr eaLnBrk="1" hangingPunct="1"/>
            <a:endParaRPr lang="en-US" altLang="en-US"/>
          </a:p>
        </p:txBody>
      </p:sp>
      <p:sp>
        <p:nvSpPr>
          <p:cNvPr id="22532" name="Slide Number Placeholder 3">
            <a:extLst>
              <a:ext uri="{FF2B5EF4-FFF2-40B4-BE49-F238E27FC236}">
                <a16:creationId xmlns:a16="http://schemas.microsoft.com/office/drawing/2014/main" id="{6A88841B-BC5A-DB9D-95BB-76237886509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B1DB545-63F6-496E-9571-E8D0D570EEEE}" type="slidenum">
              <a:rPr lang="en-US" altLang="en-US">
                <a:latin typeface="Arial" panose="020B0604020202020204" pitchFamily="34" charset="0"/>
              </a:rPr>
              <a:pPr>
                <a:spcBef>
                  <a:spcPct val="0"/>
                </a:spcBef>
              </a:pPr>
              <a:t>13</a:t>
            </a:fld>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77AFD559-1E19-D1D6-768B-B969CB9DF3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B9CF59F2-B46C-6185-2873-E52F163F799B}"/>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buFontTx/>
              <a:buChar char="•"/>
              <a:defRPr/>
            </a:pPr>
            <a:r>
              <a:rPr lang="en-US" dirty="0"/>
              <a:t>9/11 brought into question the ability of the US to defend itself. Its position as the world’s superpower did not appear as stable as it had. Power changes over time and the US does have vulnerabilities. </a:t>
            </a:r>
          </a:p>
          <a:p>
            <a:pPr marL="171450" indent="-171450" eaLnBrk="1" hangingPunct="1">
              <a:buFontTx/>
              <a:buChar char="•"/>
              <a:defRPr/>
            </a:pPr>
            <a:r>
              <a:rPr lang="en-US" dirty="0"/>
              <a:t>Other groups around the world were able to </a:t>
            </a:r>
            <a:r>
              <a:rPr lang="en-US" dirty="0" err="1"/>
              <a:t>destabilise</a:t>
            </a:r>
            <a:r>
              <a:rPr lang="en-US" dirty="0"/>
              <a:t> the world’s superpower. Power is not confined to national governments. </a:t>
            </a:r>
          </a:p>
          <a:p>
            <a:pPr eaLnBrk="1" hangingPunct="1">
              <a:defRPr/>
            </a:pPr>
            <a:endParaRPr lang="en-US" dirty="0"/>
          </a:p>
        </p:txBody>
      </p:sp>
      <p:sp>
        <p:nvSpPr>
          <p:cNvPr id="24580" name="Slide Number Placeholder 3">
            <a:extLst>
              <a:ext uri="{FF2B5EF4-FFF2-40B4-BE49-F238E27FC236}">
                <a16:creationId xmlns:a16="http://schemas.microsoft.com/office/drawing/2014/main" id="{8AEF5C8D-3FB0-BA2D-B67C-B95FDDCC68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7255B59-F645-437F-9C4F-980571647027}" type="slidenum">
              <a:rPr lang="en-US" altLang="en-US">
                <a:latin typeface="Arial" panose="020B0604020202020204" pitchFamily="34" charset="0"/>
              </a:rPr>
              <a:pPr>
                <a:spcBef>
                  <a:spcPct val="0"/>
                </a:spcBef>
              </a:pPr>
              <a:t>14</a:t>
            </a:fld>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3B83BD4D-2A58-4A29-D29A-AF77B523EA7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429765A0-BEB4-1E19-11AD-839B7938A8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6628" name="Slide Number Placeholder 3">
            <a:extLst>
              <a:ext uri="{FF2B5EF4-FFF2-40B4-BE49-F238E27FC236}">
                <a16:creationId xmlns:a16="http://schemas.microsoft.com/office/drawing/2014/main" id="{7769F07D-5886-DE6D-BCD6-8B0BE913EE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60A73245-6237-414F-B91C-3B69341A8FD1}" type="slidenum">
              <a:rPr lang="en-US" altLang="en-US"/>
              <a:pPr/>
              <a:t>15</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B859C65-385C-A80C-286A-F2332B922DB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5F20454D-E514-C40B-7CC4-D4C2C95EF288}"/>
              </a:ext>
            </a:extLst>
          </p:cNvPr>
          <p:cNvSpPr>
            <a:spLocks noGrp="1"/>
          </p:cNvSpPr>
          <p:nvPr>
            <p:ph type="body" idx="1"/>
          </p:nvPr>
        </p:nvSpPr>
        <p:spPr/>
        <p:txBody>
          <a:bodyPr/>
          <a:lstStyle/>
          <a:p>
            <a:pPr marL="171450" indent="-171450">
              <a:buFont typeface="Arial" pitchFamily="34" charset="0"/>
              <a:buChar char="•"/>
              <a:defRPr/>
            </a:pPr>
            <a:r>
              <a:rPr lang="en-US" dirty="0"/>
              <a:t>Some suggest that there is a new scramble for resources in Africa, particularly from China are keen to trade with the continent. This economic interest can be seen as an international extension of power. </a:t>
            </a:r>
          </a:p>
          <a:p>
            <a:pPr marL="171450" indent="-171450">
              <a:buFont typeface="Arial" pitchFamily="34" charset="0"/>
              <a:buChar char="•"/>
              <a:defRPr/>
            </a:pPr>
            <a:r>
              <a:rPr lang="en-US" dirty="0"/>
              <a:t>However, some people claim that Africa is ‘at boiling point’ – whereby continual resource exploitation leads to political instability. </a:t>
            </a:r>
          </a:p>
          <a:p>
            <a:pPr>
              <a:defRPr/>
            </a:pPr>
            <a:endParaRPr lang="en-US" b="1" dirty="0"/>
          </a:p>
        </p:txBody>
      </p:sp>
      <p:sp>
        <p:nvSpPr>
          <p:cNvPr id="28676" name="Slide Number Placeholder 3">
            <a:extLst>
              <a:ext uri="{FF2B5EF4-FFF2-40B4-BE49-F238E27FC236}">
                <a16:creationId xmlns:a16="http://schemas.microsoft.com/office/drawing/2014/main" id="{224F312F-2087-3381-1072-60F5D82FAD0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C2D768A-5992-4B53-954F-175762636F79}" type="slidenum">
              <a:rPr lang="en-US" altLang="en-US">
                <a:latin typeface="Arial" panose="020B0604020202020204" pitchFamily="34" charset="0"/>
              </a:rPr>
              <a:pPr>
                <a:spcBef>
                  <a:spcPct val="0"/>
                </a:spcBef>
              </a:pPr>
              <a:t>16</a:t>
            </a:fld>
            <a:endParaRPr lang="en-US"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561D7032-3820-9D00-FC6B-68B9E2DFBC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77CB8B1B-A984-8F32-F68F-163C896CD3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en-US"/>
              <a:t>However, China isn’t just investing in Africa – it is also interested in extending its activities to the Polar regions </a:t>
            </a:r>
          </a:p>
          <a:p>
            <a:pPr marL="171450" indent="-171450">
              <a:buFontTx/>
              <a:buChar char="•"/>
            </a:pPr>
            <a:r>
              <a:rPr lang="en-US" altLang="en-US"/>
              <a:t>The polar regions may well be the next resource-rich frontier, with large amounts of natural gas and oil possibly lying there </a:t>
            </a:r>
          </a:p>
          <a:p>
            <a:pPr marL="171450" indent="-171450">
              <a:buFontTx/>
              <a:buChar char="•"/>
            </a:pPr>
            <a:r>
              <a:rPr lang="en-US" altLang="en-US"/>
              <a:t>Having knowledge of these regions, through research around the central Arctic Ocean, China is looking towards the future </a:t>
            </a:r>
          </a:p>
          <a:p>
            <a:pPr marL="171450" indent="-171450">
              <a:buFontTx/>
              <a:buChar char="•"/>
            </a:pPr>
            <a:r>
              <a:rPr lang="en-US" altLang="en-US"/>
              <a:t>Note the important of securing energy resources in order to fuel the economic growth of a superpower </a:t>
            </a:r>
          </a:p>
        </p:txBody>
      </p:sp>
      <p:sp>
        <p:nvSpPr>
          <p:cNvPr id="30724" name="Slide Number Placeholder 3">
            <a:extLst>
              <a:ext uri="{FF2B5EF4-FFF2-40B4-BE49-F238E27FC236}">
                <a16:creationId xmlns:a16="http://schemas.microsoft.com/office/drawing/2014/main" id="{F517B121-6273-5490-D3C6-6637B0D6B3F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409FFB0-3790-465A-9225-CF8A2FB96E4F}" type="slidenum">
              <a:rPr lang="en-US" altLang="en-US">
                <a:latin typeface="Arial" panose="020B0604020202020204" pitchFamily="34" charset="0"/>
              </a:rPr>
              <a:pPr>
                <a:spcBef>
                  <a:spcPct val="0"/>
                </a:spcBef>
              </a:pPr>
              <a:t>17</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5CCA079-E4BA-03E6-B332-12A066916AF2}"/>
              </a:ext>
            </a:extLst>
          </p:cNvPr>
          <p:cNvSpPr>
            <a:spLocks noGrp="1"/>
          </p:cNvSpPr>
          <p:nvPr>
            <p:ph type="dt" sz="half" idx="10"/>
          </p:nvPr>
        </p:nvSpPr>
        <p:spPr/>
        <p:txBody>
          <a:bodyPr/>
          <a:lstStyle>
            <a:lvl1pPr>
              <a:defRPr/>
            </a:lvl1pPr>
          </a:lstStyle>
          <a:p>
            <a:pPr>
              <a:defRPr/>
            </a:pPr>
            <a:fld id="{B16E02D9-C8F1-4B38-9EF9-647B24B38222}" type="datetime1">
              <a:rPr lang="en-US"/>
              <a:pPr>
                <a:defRPr/>
              </a:pPr>
              <a:t>6/19/2025</a:t>
            </a:fld>
            <a:endParaRPr lang="en-US"/>
          </a:p>
        </p:txBody>
      </p:sp>
      <p:sp>
        <p:nvSpPr>
          <p:cNvPr id="5" name="Footer Placeholder 4">
            <a:extLst>
              <a:ext uri="{FF2B5EF4-FFF2-40B4-BE49-F238E27FC236}">
                <a16:creationId xmlns:a16="http://schemas.microsoft.com/office/drawing/2014/main" id="{4EDC0EE4-3092-A457-FED3-1224EC1734A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341ED11-2208-2743-7797-B1442D2B5516}"/>
              </a:ext>
            </a:extLst>
          </p:cNvPr>
          <p:cNvSpPr>
            <a:spLocks noGrp="1"/>
          </p:cNvSpPr>
          <p:nvPr>
            <p:ph type="sldNum" sz="quarter" idx="12"/>
          </p:nvPr>
        </p:nvSpPr>
        <p:spPr/>
        <p:txBody>
          <a:bodyPr/>
          <a:lstStyle>
            <a:lvl1pPr>
              <a:defRPr/>
            </a:lvl1pPr>
          </a:lstStyle>
          <a:p>
            <a:fld id="{2CEDC363-A5DA-4D53-80C3-ED664B0CFCF4}" type="slidenum">
              <a:rPr lang="en-US" altLang="en-US"/>
              <a:pPr/>
              <a:t>‹#›</a:t>
            </a:fld>
            <a:endParaRPr lang="en-US" altLang="en-US"/>
          </a:p>
        </p:txBody>
      </p:sp>
    </p:spTree>
    <p:extLst>
      <p:ext uri="{BB962C8B-B14F-4D97-AF65-F5344CB8AC3E}">
        <p14:creationId xmlns:p14="http://schemas.microsoft.com/office/powerpoint/2010/main" val="1588275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1B8ECC8-B979-79E3-BE39-A82EBDB35223}"/>
              </a:ext>
            </a:extLst>
          </p:cNvPr>
          <p:cNvSpPr>
            <a:spLocks noGrp="1"/>
          </p:cNvSpPr>
          <p:nvPr>
            <p:ph type="dt" sz="half" idx="10"/>
          </p:nvPr>
        </p:nvSpPr>
        <p:spPr/>
        <p:txBody>
          <a:bodyPr/>
          <a:lstStyle>
            <a:lvl1pPr>
              <a:defRPr/>
            </a:lvl1pPr>
          </a:lstStyle>
          <a:p>
            <a:pPr>
              <a:defRPr/>
            </a:pPr>
            <a:fld id="{BE7AB587-7104-4A74-A461-1B197B4E119C}" type="datetime1">
              <a:rPr lang="en-US"/>
              <a:pPr>
                <a:defRPr/>
              </a:pPr>
              <a:t>6/19/2025</a:t>
            </a:fld>
            <a:endParaRPr lang="en-US"/>
          </a:p>
        </p:txBody>
      </p:sp>
      <p:sp>
        <p:nvSpPr>
          <p:cNvPr id="5" name="Footer Placeholder 4">
            <a:extLst>
              <a:ext uri="{FF2B5EF4-FFF2-40B4-BE49-F238E27FC236}">
                <a16:creationId xmlns:a16="http://schemas.microsoft.com/office/drawing/2014/main" id="{7BED1699-381C-5AF0-0703-BEBECF3702F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A8DB600-8DC0-47C7-D987-2F7249B88C9E}"/>
              </a:ext>
            </a:extLst>
          </p:cNvPr>
          <p:cNvSpPr>
            <a:spLocks noGrp="1"/>
          </p:cNvSpPr>
          <p:nvPr>
            <p:ph type="sldNum" sz="quarter" idx="12"/>
          </p:nvPr>
        </p:nvSpPr>
        <p:spPr/>
        <p:txBody>
          <a:bodyPr/>
          <a:lstStyle>
            <a:lvl1pPr>
              <a:defRPr/>
            </a:lvl1pPr>
          </a:lstStyle>
          <a:p>
            <a:fld id="{00BE6E3C-FE35-4A7D-8DD6-965F377A6DE4}" type="slidenum">
              <a:rPr lang="en-US" altLang="en-US"/>
              <a:pPr/>
              <a:t>‹#›</a:t>
            </a:fld>
            <a:endParaRPr lang="en-US" altLang="en-US"/>
          </a:p>
        </p:txBody>
      </p:sp>
    </p:spTree>
    <p:extLst>
      <p:ext uri="{BB962C8B-B14F-4D97-AF65-F5344CB8AC3E}">
        <p14:creationId xmlns:p14="http://schemas.microsoft.com/office/powerpoint/2010/main" val="3592951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6737A56-3825-C974-1427-87924CC1EB95}"/>
              </a:ext>
            </a:extLst>
          </p:cNvPr>
          <p:cNvSpPr>
            <a:spLocks noGrp="1"/>
          </p:cNvSpPr>
          <p:nvPr>
            <p:ph type="dt" sz="half" idx="10"/>
          </p:nvPr>
        </p:nvSpPr>
        <p:spPr/>
        <p:txBody>
          <a:bodyPr/>
          <a:lstStyle>
            <a:lvl1pPr>
              <a:defRPr/>
            </a:lvl1pPr>
          </a:lstStyle>
          <a:p>
            <a:pPr>
              <a:defRPr/>
            </a:pPr>
            <a:fld id="{64D88F39-FF34-46B6-B3B9-7BA23BE360B2}" type="datetime1">
              <a:rPr lang="en-US"/>
              <a:pPr>
                <a:defRPr/>
              </a:pPr>
              <a:t>6/19/2025</a:t>
            </a:fld>
            <a:endParaRPr lang="en-US"/>
          </a:p>
        </p:txBody>
      </p:sp>
      <p:sp>
        <p:nvSpPr>
          <p:cNvPr id="5" name="Footer Placeholder 4">
            <a:extLst>
              <a:ext uri="{FF2B5EF4-FFF2-40B4-BE49-F238E27FC236}">
                <a16:creationId xmlns:a16="http://schemas.microsoft.com/office/drawing/2014/main" id="{250C1D3B-38AE-2C85-784E-848BB966E9F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1DE6B8B-E927-48B2-8D9F-AC97D6ED524F}"/>
              </a:ext>
            </a:extLst>
          </p:cNvPr>
          <p:cNvSpPr>
            <a:spLocks noGrp="1"/>
          </p:cNvSpPr>
          <p:nvPr>
            <p:ph type="sldNum" sz="quarter" idx="12"/>
          </p:nvPr>
        </p:nvSpPr>
        <p:spPr/>
        <p:txBody>
          <a:bodyPr/>
          <a:lstStyle>
            <a:lvl1pPr>
              <a:defRPr/>
            </a:lvl1pPr>
          </a:lstStyle>
          <a:p>
            <a:fld id="{DE6CD38B-11F5-42EF-912D-A23464C87FCB}" type="slidenum">
              <a:rPr lang="en-US" altLang="en-US"/>
              <a:pPr/>
              <a:t>‹#›</a:t>
            </a:fld>
            <a:endParaRPr lang="en-US" altLang="en-US"/>
          </a:p>
        </p:txBody>
      </p:sp>
    </p:spTree>
    <p:extLst>
      <p:ext uri="{BB962C8B-B14F-4D97-AF65-F5344CB8AC3E}">
        <p14:creationId xmlns:p14="http://schemas.microsoft.com/office/powerpoint/2010/main" val="352386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676B895D-80A0-98BE-8344-0BA72EEA9D49}"/>
              </a:ext>
            </a:extLst>
          </p:cNvPr>
          <p:cNvSpPr>
            <a:spLocks noGrp="1"/>
          </p:cNvSpPr>
          <p:nvPr>
            <p:ph type="dt" sz="half" idx="10"/>
          </p:nvPr>
        </p:nvSpPr>
        <p:spPr/>
        <p:txBody>
          <a:bodyPr/>
          <a:lstStyle>
            <a:lvl1pPr>
              <a:defRPr/>
            </a:lvl1pPr>
          </a:lstStyle>
          <a:p>
            <a:pPr>
              <a:defRPr/>
            </a:pPr>
            <a:fld id="{35BD38EF-E3AB-4E83-AADF-196CBB1E5BCF}" type="datetime1">
              <a:rPr lang="en-US"/>
              <a:pPr>
                <a:defRPr/>
              </a:pPr>
              <a:t>6/19/2025</a:t>
            </a:fld>
            <a:endParaRPr lang="en-US"/>
          </a:p>
        </p:txBody>
      </p:sp>
      <p:sp>
        <p:nvSpPr>
          <p:cNvPr id="6" name="Footer Placeholder 4">
            <a:extLst>
              <a:ext uri="{FF2B5EF4-FFF2-40B4-BE49-F238E27FC236}">
                <a16:creationId xmlns:a16="http://schemas.microsoft.com/office/drawing/2014/main" id="{8E6A244B-1FA6-83DE-501D-FDE1DBEDED0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C242DCB-2E0D-5A6F-A952-8B2B6DB7F805}"/>
              </a:ext>
            </a:extLst>
          </p:cNvPr>
          <p:cNvSpPr>
            <a:spLocks noGrp="1"/>
          </p:cNvSpPr>
          <p:nvPr>
            <p:ph type="sldNum" sz="quarter" idx="12"/>
          </p:nvPr>
        </p:nvSpPr>
        <p:spPr/>
        <p:txBody>
          <a:bodyPr/>
          <a:lstStyle>
            <a:lvl1pPr>
              <a:defRPr/>
            </a:lvl1pPr>
          </a:lstStyle>
          <a:p>
            <a:fld id="{0A290A9D-1E72-43D6-84BB-0551F1A1B2F5}" type="slidenum">
              <a:rPr lang="en-US" altLang="en-US"/>
              <a:pPr/>
              <a:t>‹#›</a:t>
            </a:fld>
            <a:endParaRPr lang="en-US" altLang="en-US"/>
          </a:p>
        </p:txBody>
      </p:sp>
    </p:spTree>
    <p:extLst>
      <p:ext uri="{BB962C8B-B14F-4D97-AF65-F5344CB8AC3E}">
        <p14:creationId xmlns:p14="http://schemas.microsoft.com/office/powerpoint/2010/main" val="310714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016898D3-8E32-15B8-E33C-70CD1CF3278B}"/>
              </a:ext>
            </a:extLst>
          </p:cNvPr>
          <p:cNvSpPr>
            <a:spLocks noGrp="1"/>
          </p:cNvSpPr>
          <p:nvPr>
            <p:ph type="dt" sz="half" idx="10"/>
          </p:nvPr>
        </p:nvSpPr>
        <p:spPr/>
        <p:txBody>
          <a:bodyPr/>
          <a:lstStyle>
            <a:lvl1pPr>
              <a:defRPr/>
            </a:lvl1pPr>
          </a:lstStyle>
          <a:p>
            <a:pPr>
              <a:defRPr/>
            </a:pPr>
            <a:fld id="{EBDACB37-C795-4B73-9101-A330CCFDF794}" type="datetime1">
              <a:rPr lang="en-US"/>
              <a:pPr>
                <a:defRPr/>
              </a:pPr>
              <a:t>6/19/2025</a:t>
            </a:fld>
            <a:endParaRPr lang="en-US"/>
          </a:p>
        </p:txBody>
      </p:sp>
      <p:sp>
        <p:nvSpPr>
          <p:cNvPr id="8" name="Footer Placeholder 4">
            <a:extLst>
              <a:ext uri="{FF2B5EF4-FFF2-40B4-BE49-F238E27FC236}">
                <a16:creationId xmlns:a16="http://schemas.microsoft.com/office/drawing/2014/main" id="{E76AFA32-6883-48B5-D144-5A2A21A7A1C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DA89431-5A61-9B5B-87B5-3F5FC2FBF6A5}"/>
              </a:ext>
            </a:extLst>
          </p:cNvPr>
          <p:cNvSpPr>
            <a:spLocks noGrp="1"/>
          </p:cNvSpPr>
          <p:nvPr>
            <p:ph type="sldNum" sz="quarter" idx="12"/>
          </p:nvPr>
        </p:nvSpPr>
        <p:spPr/>
        <p:txBody>
          <a:bodyPr/>
          <a:lstStyle>
            <a:lvl1pPr>
              <a:defRPr/>
            </a:lvl1pPr>
          </a:lstStyle>
          <a:p>
            <a:fld id="{38023F5B-A9EC-495C-B934-FD165F43311C}" type="slidenum">
              <a:rPr lang="en-US" altLang="en-US"/>
              <a:pPr/>
              <a:t>‹#›</a:t>
            </a:fld>
            <a:endParaRPr lang="en-US" altLang="en-US"/>
          </a:p>
        </p:txBody>
      </p:sp>
    </p:spTree>
    <p:extLst>
      <p:ext uri="{BB962C8B-B14F-4D97-AF65-F5344CB8AC3E}">
        <p14:creationId xmlns:p14="http://schemas.microsoft.com/office/powerpoint/2010/main" val="939049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9ABB69CA-35E5-6DEB-8BF7-1A6343530B40}"/>
              </a:ext>
            </a:extLst>
          </p:cNvPr>
          <p:cNvSpPr>
            <a:spLocks noGrp="1"/>
          </p:cNvSpPr>
          <p:nvPr>
            <p:ph type="dt" sz="half" idx="10"/>
          </p:nvPr>
        </p:nvSpPr>
        <p:spPr/>
        <p:txBody>
          <a:bodyPr/>
          <a:lstStyle>
            <a:lvl1pPr>
              <a:defRPr/>
            </a:lvl1pPr>
          </a:lstStyle>
          <a:p>
            <a:pPr>
              <a:defRPr/>
            </a:pPr>
            <a:fld id="{AA05C6A3-28FA-48BB-95EB-15815837B732}" type="datetime1">
              <a:rPr lang="en-US"/>
              <a:pPr>
                <a:defRPr/>
              </a:pPr>
              <a:t>6/19/2025</a:t>
            </a:fld>
            <a:endParaRPr lang="en-US"/>
          </a:p>
        </p:txBody>
      </p:sp>
      <p:sp>
        <p:nvSpPr>
          <p:cNvPr id="4" name="Footer Placeholder 4">
            <a:extLst>
              <a:ext uri="{FF2B5EF4-FFF2-40B4-BE49-F238E27FC236}">
                <a16:creationId xmlns:a16="http://schemas.microsoft.com/office/drawing/2014/main" id="{540D9028-5EB0-2FBE-8D45-9365A28EC933}"/>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8E3C7D23-B663-47E2-7BCE-2EF3A471113E}"/>
              </a:ext>
            </a:extLst>
          </p:cNvPr>
          <p:cNvSpPr>
            <a:spLocks noGrp="1"/>
          </p:cNvSpPr>
          <p:nvPr>
            <p:ph type="sldNum" sz="quarter" idx="12"/>
          </p:nvPr>
        </p:nvSpPr>
        <p:spPr/>
        <p:txBody>
          <a:bodyPr/>
          <a:lstStyle>
            <a:lvl1pPr>
              <a:defRPr/>
            </a:lvl1pPr>
          </a:lstStyle>
          <a:p>
            <a:fld id="{3092AF36-0BE3-41A2-8738-7D0202D2619C}" type="slidenum">
              <a:rPr lang="en-US" altLang="en-US"/>
              <a:pPr/>
              <a:t>‹#›</a:t>
            </a:fld>
            <a:endParaRPr lang="en-US" altLang="en-US"/>
          </a:p>
        </p:txBody>
      </p:sp>
    </p:spTree>
    <p:extLst>
      <p:ext uri="{BB962C8B-B14F-4D97-AF65-F5344CB8AC3E}">
        <p14:creationId xmlns:p14="http://schemas.microsoft.com/office/powerpoint/2010/main" val="3764971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A97F1E3-9139-5018-D186-96ACAE05B28F}"/>
              </a:ext>
            </a:extLst>
          </p:cNvPr>
          <p:cNvSpPr>
            <a:spLocks noGrp="1"/>
          </p:cNvSpPr>
          <p:nvPr>
            <p:ph type="dt" sz="half" idx="10"/>
          </p:nvPr>
        </p:nvSpPr>
        <p:spPr/>
        <p:txBody>
          <a:bodyPr/>
          <a:lstStyle>
            <a:lvl1pPr>
              <a:defRPr/>
            </a:lvl1pPr>
          </a:lstStyle>
          <a:p>
            <a:pPr>
              <a:defRPr/>
            </a:pPr>
            <a:fld id="{59A3A535-1FF2-46CA-B585-ECEC82577219}" type="datetime1">
              <a:rPr lang="en-US"/>
              <a:pPr>
                <a:defRPr/>
              </a:pPr>
              <a:t>6/19/2025</a:t>
            </a:fld>
            <a:endParaRPr lang="en-US"/>
          </a:p>
        </p:txBody>
      </p:sp>
      <p:sp>
        <p:nvSpPr>
          <p:cNvPr id="3" name="Footer Placeholder 4">
            <a:extLst>
              <a:ext uri="{FF2B5EF4-FFF2-40B4-BE49-F238E27FC236}">
                <a16:creationId xmlns:a16="http://schemas.microsoft.com/office/drawing/2014/main" id="{23DC37D8-A52B-DDDA-4418-C49CA7ED7F0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2C774374-968F-E8E8-BB5B-747F4C5A0CDE}"/>
              </a:ext>
            </a:extLst>
          </p:cNvPr>
          <p:cNvSpPr>
            <a:spLocks noGrp="1"/>
          </p:cNvSpPr>
          <p:nvPr>
            <p:ph type="sldNum" sz="quarter" idx="12"/>
          </p:nvPr>
        </p:nvSpPr>
        <p:spPr/>
        <p:txBody>
          <a:bodyPr/>
          <a:lstStyle>
            <a:lvl1pPr>
              <a:defRPr/>
            </a:lvl1pPr>
          </a:lstStyle>
          <a:p>
            <a:fld id="{FF1AF328-02E2-4046-8E84-FBF83544C96A}" type="slidenum">
              <a:rPr lang="en-US" altLang="en-US"/>
              <a:pPr/>
              <a:t>‹#›</a:t>
            </a:fld>
            <a:endParaRPr lang="en-US" altLang="en-US"/>
          </a:p>
        </p:txBody>
      </p:sp>
    </p:spTree>
    <p:extLst>
      <p:ext uri="{BB962C8B-B14F-4D97-AF65-F5344CB8AC3E}">
        <p14:creationId xmlns:p14="http://schemas.microsoft.com/office/powerpoint/2010/main" val="346948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6AB5D1A8-769C-0C83-91A1-C5BF0280A702}"/>
              </a:ext>
            </a:extLst>
          </p:cNvPr>
          <p:cNvSpPr>
            <a:spLocks noGrp="1"/>
          </p:cNvSpPr>
          <p:nvPr>
            <p:ph type="dt" sz="half" idx="10"/>
          </p:nvPr>
        </p:nvSpPr>
        <p:spPr/>
        <p:txBody>
          <a:bodyPr/>
          <a:lstStyle>
            <a:lvl1pPr>
              <a:defRPr/>
            </a:lvl1pPr>
          </a:lstStyle>
          <a:p>
            <a:pPr>
              <a:defRPr/>
            </a:pPr>
            <a:fld id="{76A76CE7-EF85-4378-862D-1C694B6827A6}" type="datetime1">
              <a:rPr lang="en-US"/>
              <a:pPr>
                <a:defRPr/>
              </a:pPr>
              <a:t>6/19/2025</a:t>
            </a:fld>
            <a:endParaRPr lang="en-US"/>
          </a:p>
        </p:txBody>
      </p:sp>
      <p:sp>
        <p:nvSpPr>
          <p:cNvPr id="6" name="Footer Placeholder 4">
            <a:extLst>
              <a:ext uri="{FF2B5EF4-FFF2-40B4-BE49-F238E27FC236}">
                <a16:creationId xmlns:a16="http://schemas.microsoft.com/office/drawing/2014/main" id="{A67BB400-9D43-7D6A-F997-DF3CCCBC71B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39BF538-8BDB-493B-8776-01C045D7BC97}"/>
              </a:ext>
            </a:extLst>
          </p:cNvPr>
          <p:cNvSpPr>
            <a:spLocks noGrp="1"/>
          </p:cNvSpPr>
          <p:nvPr>
            <p:ph type="sldNum" sz="quarter" idx="12"/>
          </p:nvPr>
        </p:nvSpPr>
        <p:spPr/>
        <p:txBody>
          <a:bodyPr/>
          <a:lstStyle>
            <a:lvl1pPr>
              <a:defRPr/>
            </a:lvl1pPr>
          </a:lstStyle>
          <a:p>
            <a:fld id="{FBB01A68-1728-4911-9BB5-B8C9C280C074}" type="slidenum">
              <a:rPr lang="en-US" altLang="en-US"/>
              <a:pPr/>
              <a:t>‹#›</a:t>
            </a:fld>
            <a:endParaRPr lang="en-US" altLang="en-US"/>
          </a:p>
        </p:txBody>
      </p:sp>
    </p:spTree>
    <p:extLst>
      <p:ext uri="{BB962C8B-B14F-4D97-AF65-F5344CB8AC3E}">
        <p14:creationId xmlns:p14="http://schemas.microsoft.com/office/powerpoint/2010/main" val="1635230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089D58CF-CB4E-EDAE-6FFF-859085AA040D}"/>
              </a:ext>
            </a:extLst>
          </p:cNvPr>
          <p:cNvSpPr>
            <a:spLocks noGrp="1"/>
          </p:cNvSpPr>
          <p:nvPr>
            <p:ph type="dt" sz="half" idx="10"/>
          </p:nvPr>
        </p:nvSpPr>
        <p:spPr/>
        <p:txBody>
          <a:bodyPr/>
          <a:lstStyle>
            <a:lvl1pPr>
              <a:defRPr/>
            </a:lvl1pPr>
          </a:lstStyle>
          <a:p>
            <a:pPr>
              <a:defRPr/>
            </a:pPr>
            <a:fld id="{9064BBB5-AA39-489B-BCBC-0C43329070AB}" type="datetime1">
              <a:rPr lang="en-US"/>
              <a:pPr>
                <a:defRPr/>
              </a:pPr>
              <a:t>6/19/2025</a:t>
            </a:fld>
            <a:endParaRPr lang="en-US"/>
          </a:p>
        </p:txBody>
      </p:sp>
      <p:sp>
        <p:nvSpPr>
          <p:cNvPr id="6" name="Footer Placeholder 4">
            <a:extLst>
              <a:ext uri="{FF2B5EF4-FFF2-40B4-BE49-F238E27FC236}">
                <a16:creationId xmlns:a16="http://schemas.microsoft.com/office/drawing/2014/main" id="{1D9220CE-5CFE-D274-2B5F-B0974FBB575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57DBDF3-1ADC-7E93-E0DB-210CD830C9BF}"/>
              </a:ext>
            </a:extLst>
          </p:cNvPr>
          <p:cNvSpPr>
            <a:spLocks noGrp="1"/>
          </p:cNvSpPr>
          <p:nvPr>
            <p:ph type="sldNum" sz="quarter" idx="12"/>
          </p:nvPr>
        </p:nvSpPr>
        <p:spPr/>
        <p:txBody>
          <a:bodyPr/>
          <a:lstStyle>
            <a:lvl1pPr>
              <a:defRPr/>
            </a:lvl1pPr>
          </a:lstStyle>
          <a:p>
            <a:fld id="{8ED08E1A-D5FF-456C-A02E-58C7190C1DFF}" type="slidenum">
              <a:rPr lang="en-US" altLang="en-US"/>
              <a:pPr/>
              <a:t>‹#›</a:t>
            </a:fld>
            <a:endParaRPr lang="en-US" altLang="en-US"/>
          </a:p>
        </p:txBody>
      </p:sp>
    </p:spTree>
    <p:extLst>
      <p:ext uri="{BB962C8B-B14F-4D97-AF65-F5344CB8AC3E}">
        <p14:creationId xmlns:p14="http://schemas.microsoft.com/office/powerpoint/2010/main" val="3797998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9BE804-EABE-295D-931C-3993DD97031B}"/>
              </a:ext>
            </a:extLst>
          </p:cNvPr>
          <p:cNvSpPr>
            <a:spLocks noGrp="1"/>
          </p:cNvSpPr>
          <p:nvPr>
            <p:ph type="dt" sz="half" idx="10"/>
          </p:nvPr>
        </p:nvSpPr>
        <p:spPr/>
        <p:txBody>
          <a:bodyPr/>
          <a:lstStyle>
            <a:lvl1pPr>
              <a:defRPr/>
            </a:lvl1pPr>
          </a:lstStyle>
          <a:p>
            <a:pPr>
              <a:defRPr/>
            </a:pPr>
            <a:fld id="{851A4001-5296-40D8-AE04-A6505F726F44}" type="datetime1">
              <a:rPr lang="en-US"/>
              <a:pPr>
                <a:defRPr/>
              </a:pPr>
              <a:t>6/19/2025</a:t>
            </a:fld>
            <a:endParaRPr lang="en-US"/>
          </a:p>
        </p:txBody>
      </p:sp>
      <p:sp>
        <p:nvSpPr>
          <p:cNvPr id="5" name="Footer Placeholder 4">
            <a:extLst>
              <a:ext uri="{FF2B5EF4-FFF2-40B4-BE49-F238E27FC236}">
                <a16:creationId xmlns:a16="http://schemas.microsoft.com/office/drawing/2014/main" id="{695CFFA1-0B28-88EB-F0C5-FAB37695727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FA952F-3B5C-BA58-8F09-D1C760979831}"/>
              </a:ext>
            </a:extLst>
          </p:cNvPr>
          <p:cNvSpPr>
            <a:spLocks noGrp="1"/>
          </p:cNvSpPr>
          <p:nvPr>
            <p:ph type="sldNum" sz="quarter" idx="12"/>
          </p:nvPr>
        </p:nvSpPr>
        <p:spPr/>
        <p:txBody>
          <a:bodyPr/>
          <a:lstStyle>
            <a:lvl1pPr>
              <a:defRPr/>
            </a:lvl1pPr>
          </a:lstStyle>
          <a:p>
            <a:fld id="{7526A389-5D3B-468B-BE7C-5E26B7B4DB82}" type="slidenum">
              <a:rPr lang="en-US" altLang="en-US"/>
              <a:pPr/>
              <a:t>‹#›</a:t>
            </a:fld>
            <a:endParaRPr lang="en-US" altLang="en-US"/>
          </a:p>
        </p:txBody>
      </p:sp>
    </p:spTree>
    <p:extLst>
      <p:ext uri="{BB962C8B-B14F-4D97-AF65-F5344CB8AC3E}">
        <p14:creationId xmlns:p14="http://schemas.microsoft.com/office/powerpoint/2010/main" val="3924313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FE24E05-9C87-8BC2-2EC0-A485ADE73B7D}"/>
              </a:ext>
            </a:extLst>
          </p:cNvPr>
          <p:cNvSpPr>
            <a:spLocks noGrp="1"/>
          </p:cNvSpPr>
          <p:nvPr>
            <p:ph type="dt" sz="half" idx="10"/>
          </p:nvPr>
        </p:nvSpPr>
        <p:spPr/>
        <p:txBody>
          <a:bodyPr/>
          <a:lstStyle>
            <a:lvl1pPr>
              <a:defRPr/>
            </a:lvl1pPr>
          </a:lstStyle>
          <a:p>
            <a:pPr>
              <a:defRPr/>
            </a:pPr>
            <a:fld id="{1CC2FA1E-664E-40F8-86CF-71C1916C05BB}" type="datetime1">
              <a:rPr lang="en-US"/>
              <a:pPr>
                <a:defRPr/>
              </a:pPr>
              <a:t>6/19/2025</a:t>
            </a:fld>
            <a:endParaRPr lang="en-US"/>
          </a:p>
        </p:txBody>
      </p:sp>
      <p:sp>
        <p:nvSpPr>
          <p:cNvPr id="5" name="Footer Placeholder 4">
            <a:extLst>
              <a:ext uri="{FF2B5EF4-FFF2-40B4-BE49-F238E27FC236}">
                <a16:creationId xmlns:a16="http://schemas.microsoft.com/office/drawing/2014/main" id="{515C494A-647C-BD7A-1F60-F4B2E9AE077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843543D-C4C0-E007-0198-74DC194BB882}"/>
              </a:ext>
            </a:extLst>
          </p:cNvPr>
          <p:cNvSpPr>
            <a:spLocks noGrp="1"/>
          </p:cNvSpPr>
          <p:nvPr>
            <p:ph type="sldNum" sz="quarter" idx="12"/>
          </p:nvPr>
        </p:nvSpPr>
        <p:spPr/>
        <p:txBody>
          <a:bodyPr/>
          <a:lstStyle>
            <a:lvl1pPr>
              <a:defRPr/>
            </a:lvl1pPr>
          </a:lstStyle>
          <a:p>
            <a:fld id="{004670CC-A732-4FFC-A627-0D8DB748FDA5}" type="slidenum">
              <a:rPr lang="en-US" altLang="en-US"/>
              <a:pPr/>
              <a:t>‹#›</a:t>
            </a:fld>
            <a:endParaRPr lang="en-US" altLang="en-US"/>
          </a:p>
        </p:txBody>
      </p:sp>
    </p:spTree>
    <p:extLst>
      <p:ext uri="{BB962C8B-B14F-4D97-AF65-F5344CB8AC3E}">
        <p14:creationId xmlns:p14="http://schemas.microsoft.com/office/powerpoint/2010/main" val="4285060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extLst>
      <p:ext uri="{BB962C8B-B14F-4D97-AF65-F5344CB8AC3E}">
        <p14:creationId xmlns:p14="http://schemas.microsoft.com/office/powerpoint/2010/main" val="2430849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DCDB"/>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12771E-67FF-9E00-9B95-F6F5752D848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endParaRPr lang="en-US" altLang="en-US"/>
          </a:p>
        </p:txBody>
      </p:sp>
      <p:sp>
        <p:nvSpPr>
          <p:cNvPr id="1027" name="Text Placeholder 2">
            <a:extLst>
              <a:ext uri="{FF2B5EF4-FFF2-40B4-BE49-F238E27FC236}">
                <a16:creationId xmlns:a16="http://schemas.microsoft.com/office/drawing/2014/main" id="{B657D3C0-5EDE-33A4-8914-F9A75ED1C91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056A5A70-49DB-1D3C-1F03-246E27AF1DD4}"/>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a:defRPr/>
            </a:pPr>
            <a:fld id="{ACB4CCA3-C3C6-4B57-875F-DB9B7D26CEA4}" type="datetime1">
              <a:rPr lang="en-US"/>
              <a:pPr>
                <a:defRPr/>
              </a:pPr>
              <a:t>6/19/2025</a:t>
            </a:fld>
            <a:endParaRPr lang="en-US"/>
          </a:p>
        </p:txBody>
      </p:sp>
      <p:sp>
        <p:nvSpPr>
          <p:cNvPr id="5" name="Footer Placeholder 4">
            <a:extLst>
              <a:ext uri="{FF2B5EF4-FFF2-40B4-BE49-F238E27FC236}">
                <a16:creationId xmlns:a16="http://schemas.microsoft.com/office/drawing/2014/main" id="{F305D62B-80B1-AB97-0476-3EF1444D4E94}"/>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latin typeface="Calibri" charset="0"/>
                <a:ea typeface="ＭＳ Ｐゴシック" charset="-128"/>
                <a:cs typeface="ＭＳ Ｐゴシック" charset="-128"/>
              </a:defRPr>
            </a:lvl1pPr>
          </a:lstStyle>
          <a:p>
            <a:pPr>
              <a:defRPr/>
            </a:pPr>
            <a:endParaRPr lang="en-US"/>
          </a:p>
        </p:txBody>
      </p:sp>
      <p:sp>
        <p:nvSpPr>
          <p:cNvPr id="6" name="Slide Number Placeholder 5">
            <a:extLst>
              <a:ext uri="{FF2B5EF4-FFF2-40B4-BE49-F238E27FC236}">
                <a16:creationId xmlns:a16="http://schemas.microsoft.com/office/drawing/2014/main" id="{1478DCE7-E062-DF92-4A6A-C3AB7B6D82D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3A4EA81F-1C33-43F8-A374-510AF1D24FB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65" charset="-128"/>
          <a:cs typeface="ＭＳ Ｐゴシック" pitchFamily="-65" charset="-128"/>
        </a:defRPr>
      </a:lvl1pPr>
      <a:lvl2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2pPr>
      <a:lvl3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3pPr>
      <a:lvl4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4pPr>
      <a:lvl5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5pPr>
      <a:lvl6pPr marL="4572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6pPr>
      <a:lvl7pPr marL="9144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7pPr>
      <a:lvl8pPr marL="13716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8pPr>
      <a:lvl9pPr marL="18288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uk/url?sa=i&amp;rct=j&amp;q=&amp;esrc=s&amp;source=images&amp;cd=&amp;cad=rja&amp;uact=8&amp;ved=2ahUKEwjr4LX5z-7cAhVRyhoKHVS9Al0QjRx6BAgBEAU&amp;url=http://rcessaynqbu.movetostaunton.us/how-do-superpowers-influence-the-rest.html&amp;psig=AOvVaw3OgyUKOHp5W_LBeejQ-JBS&amp;ust=1534407600707360" TargetMode="Externa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hyperlink" Target="https://www.google.co.uk/url?sa=i&amp;rct=j&amp;q=&amp;esrc=s&amp;source=images&amp;cd=&amp;cad=rja&amp;uact=8&amp;ved=2ahUKEwjN2sai0u7cAhXOxoUKHb08D4UQjRx6BAgBEAU&amp;url=https://www.slideshare.net/MissJRice/l-defining-superpowers&amp;psig=AOvVaw3OgyUKOHp5W_LBeejQ-JBS&amp;ust=153440760070736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8.png"/><Relationship Id="rId7"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5.png"/><Relationship Id="rId9"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15.png"/><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3"/>
          <p:cNvSpPr txBox="1">
            <a:spLocks noGrp="1"/>
          </p:cNvSpPr>
          <p:nvPr>
            <p:ph type="ctrTitle"/>
          </p:nvPr>
        </p:nvSpPr>
        <p:spPr>
          <a:xfrm>
            <a:off x="311708" y="903800"/>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latin typeface="Century Gothic"/>
                <a:ea typeface="Century Gothic"/>
                <a:cs typeface="Century Gothic"/>
                <a:sym typeface="Century Gothic"/>
              </a:rPr>
              <a:t>Geography A Level Introduction</a:t>
            </a:r>
            <a:endParaRPr>
              <a:latin typeface="Century Gothic"/>
              <a:ea typeface="Century Gothic"/>
              <a:cs typeface="Century Gothic"/>
              <a:sym typeface="Century Gothic"/>
            </a:endParaRPr>
          </a:p>
          <a:p>
            <a:pPr marL="0" lvl="0" indent="0" algn="ctr" rtl="0">
              <a:spcBef>
                <a:spcPts val="0"/>
              </a:spcBef>
              <a:spcAft>
                <a:spcPts val="0"/>
              </a:spcAft>
              <a:buNone/>
            </a:pPr>
            <a:endParaRPr sz="3000" u="sng">
              <a:latin typeface="Century Gothic"/>
              <a:ea typeface="Century Gothic"/>
              <a:cs typeface="Century Gothic"/>
              <a:sym typeface="Century Gothic"/>
            </a:endParaRPr>
          </a:p>
        </p:txBody>
      </p:sp>
      <p:pic>
        <p:nvPicPr>
          <p:cNvPr id="106" name="Google Shape;106;p23"/>
          <p:cNvPicPr preferRelativeResize="0"/>
          <p:nvPr/>
        </p:nvPicPr>
        <p:blipFill>
          <a:blip r:embed="rId3">
            <a:alphaModFix/>
          </a:blip>
          <a:stretch>
            <a:fillRect/>
          </a:stretch>
        </p:blipFill>
        <p:spPr>
          <a:xfrm>
            <a:off x="3425932" y="2595693"/>
            <a:ext cx="2765300" cy="2765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graphicFrame>
        <p:nvGraphicFramePr>
          <p:cNvPr id="111" name="Google Shape;111;p24"/>
          <p:cNvGraphicFramePr/>
          <p:nvPr/>
        </p:nvGraphicFramePr>
        <p:xfrm>
          <a:off x="1" y="857250"/>
          <a:ext cx="6871325" cy="4862712"/>
        </p:xfrm>
        <a:graphic>
          <a:graphicData uri="http://schemas.openxmlformats.org/drawingml/2006/table">
            <a:tbl>
              <a:tblPr>
                <a:noFill/>
              </a:tblPr>
              <a:tblGrid>
                <a:gridCol w="3424725">
                  <a:extLst>
                    <a:ext uri="{9D8B030D-6E8A-4147-A177-3AD203B41FA5}">
                      <a16:colId xmlns:a16="http://schemas.microsoft.com/office/drawing/2014/main" val="20000"/>
                    </a:ext>
                  </a:extLst>
                </a:gridCol>
                <a:gridCol w="3446600">
                  <a:extLst>
                    <a:ext uri="{9D8B030D-6E8A-4147-A177-3AD203B41FA5}">
                      <a16:colId xmlns:a16="http://schemas.microsoft.com/office/drawing/2014/main" val="20001"/>
                    </a:ext>
                  </a:extLst>
                </a:gridCol>
              </a:tblGrid>
              <a:tr h="330125">
                <a:tc>
                  <a:txBody>
                    <a:bodyPr/>
                    <a:lstStyle/>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Paper 1 30%</a:t>
                      </a:r>
                      <a:endParaRPr sz="1200" dirty="0">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Paper 2 30%</a:t>
                      </a:r>
                      <a:endParaRPr sz="1200" dirty="0">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740450">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A: Tectonic processes and hazards</a:t>
                      </a:r>
                      <a:endParaRPr sz="1200" b="1"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Dynamic landscapes</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16/105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15% of paper</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 </a:t>
                      </a:r>
                      <a:endParaRPr sz="1200" dirty="0">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A: Superpowers</a:t>
                      </a:r>
                      <a:endParaRPr sz="1200" b="1"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Dynamic places</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16/105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15% of paper</a:t>
                      </a:r>
                      <a:r>
                        <a:rPr lang="en" sz="1200" dirty="0">
                          <a:latin typeface="Century Gothic"/>
                          <a:ea typeface="Century Gothic"/>
                          <a:cs typeface="Century Gothic"/>
                          <a:sym typeface="Century Gothic"/>
                        </a:rPr>
                        <a:t> </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A: Globalisation</a:t>
                      </a:r>
                      <a:endParaRPr sz="1200" b="1"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Dynamic places</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16/105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15% of paper</a:t>
                      </a:r>
                      <a:endParaRPr sz="1200" dirty="0">
                        <a:solidFill>
                          <a:srgbClr val="FF0000"/>
                        </a:solidFill>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59000">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B Coastal</a:t>
                      </a:r>
                      <a:r>
                        <a:rPr lang="en" sz="1200" b="1" baseline="0" dirty="0">
                          <a:latin typeface="Century Gothic"/>
                          <a:ea typeface="Century Gothic"/>
                          <a:cs typeface="Century Gothic"/>
                          <a:sym typeface="Century Gothic"/>
                        </a:rPr>
                        <a:t> Landscapes</a:t>
                      </a: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Landscape systems processes and change</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40/105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38% of paper</a:t>
                      </a:r>
                      <a:endParaRPr sz="1200" dirty="0">
                        <a:solidFill>
                          <a:srgbClr val="FF0000"/>
                        </a:solidFill>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solidFill>
                      <a:srgbClr val="FFFF00"/>
                    </a:solidFill>
                  </a:tcPr>
                </a:tc>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B: Regnerating</a:t>
                      </a:r>
                      <a:r>
                        <a:rPr lang="en" sz="1200" b="1" baseline="0" dirty="0">
                          <a:latin typeface="Century Gothic"/>
                          <a:ea typeface="Century Gothic"/>
                          <a:cs typeface="Century Gothic"/>
                          <a:sym typeface="Century Gothic"/>
                        </a:rPr>
                        <a:t> places</a:t>
                      </a: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Shaping Places</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35/105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33% of paper</a:t>
                      </a:r>
                      <a:endParaRPr sz="1200" dirty="0">
                        <a:solidFill>
                          <a:srgbClr val="FF0000"/>
                        </a:solidFill>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solidFill>
                      <a:srgbClr val="FFFF00"/>
                    </a:solidFill>
                  </a:tcPr>
                </a:tc>
                <a:extLst>
                  <a:ext uri="{0D108BD9-81ED-4DB2-BD59-A6C34878D82A}">
                    <a16:rowId xmlns:a16="http://schemas.microsoft.com/office/drawing/2014/main" val="10002"/>
                  </a:ext>
                </a:extLst>
              </a:tr>
              <a:tr h="1564150">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C: Water cycle and insecurity</a:t>
                      </a:r>
                      <a:r>
                        <a:rPr lang="en" sz="1200" b="1" baseline="0" dirty="0">
                          <a:latin typeface="Century Gothic"/>
                          <a:ea typeface="Century Gothic"/>
                          <a:cs typeface="Century Gothic"/>
                          <a:sym typeface="Century Gothic"/>
                        </a:rPr>
                        <a:t> </a:t>
                      </a: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Physical systems and sustainability</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endParaRPr lang="en" sz="1200" b="1" dirty="0">
                        <a:highlight>
                          <a:srgbClr val="FFFF00"/>
                        </a:highlight>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C: Energy and</a:t>
                      </a:r>
                      <a:r>
                        <a:rPr lang="en" sz="1200" b="1" baseline="0" dirty="0">
                          <a:latin typeface="Century Gothic"/>
                          <a:ea typeface="Century Gothic"/>
                          <a:cs typeface="Century Gothic"/>
                          <a:sym typeface="Century Gothic"/>
                        </a:rPr>
                        <a:t> carbon cycles</a:t>
                      </a: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Physical systems and sustainability</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49/105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46% of paper  (23% each)</a:t>
                      </a:r>
                      <a:endParaRPr sz="1200" dirty="0">
                        <a:solidFill>
                          <a:srgbClr val="FF0000"/>
                        </a:solidFill>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 sz="1200" b="1" dirty="0">
                          <a:latin typeface="Century Gothic"/>
                          <a:ea typeface="Century Gothic"/>
                          <a:cs typeface="Century Gothic"/>
                          <a:sym typeface="Century Gothic"/>
                        </a:rPr>
                        <a:t>C: Migration</a:t>
                      </a:r>
                      <a:r>
                        <a:rPr lang="en" sz="1200" b="1" baseline="0" dirty="0">
                          <a:latin typeface="Century Gothic"/>
                          <a:ea typeface="Century Gothic"/>
                          <a:cs typeface="Century Gothic"/>
                          <a:sym typeface="Century Gothic"/>
                        </a:rPr>
                        <a:t>, Identity and Sovereignty </a:t>
                      </a:r>
                    </a:p>
                    <a:p>
                      <a:pPr marL="0" lvl="0" indent="0" algn="ctr" rtl="0">
                        <a:lnSpc>
                          <a:spcPct val="115000"/>
                        </a:lnSpc>
                        <a:spcBef>
                          <a:spcPts val="0"/>
                        </a:spcBef>
                        <a:spcAft>
                          <a:spcPts val="0"/>
                        </a:spcAft>
                        <a:buNone/>
                      </a:pPr>
                      <a:r>
                        <a:rPr lang="en" sz="1200" dirty="0">
                          <a:latin typeface="Century Gothic"/>
                          <a:ea typeface="Century Gothic"/>
                          <a:cs typeface="Century Gothic"/>
                          <a:sym typeface="Century Gothic"/>
                        </a:rPr>
                        <a:t>Global development and connections</a:t>
                      </a:r>
                      <a:endParaRPr sz="1200" dirty="0">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38/105</a:t>
                      </a:r>
                      <a:endParaRPr sz="1200" dirty="0">
                        <a:solidFill>
                          <a:srgbClr val="FF0000"/>
                        </a:solidFill>
                        <a:latin typeface="Century Gothic"/>
                        <a:ea typeface="Century Gothic"/>
                        <a:cs typeface="Century Gothic"/>
                        <a:sym typeface="Century Gothic"/>
                      </a:endParaRPr>
                    </a:p>
                    <a:p>
                      <a:pPr marL="0" lvl="0" indent="0" algn="ctr" rtl="0">
                        <a:lnSpc>
                          <a:spcPct val="115000"/>
                        </a:lnSpc>
                        <a:spcBef>
                          <a:spcPts val="0"/>
                        </a:spcBef>
                        <a:spcAft>
                          <a:spcPts val="0"/>
                        </a:spcAft>
                        <a:buNone/>
                      </a:pPr>
                      <a:r>
                        <a:rPr lang="en" sz="1200" dirty="0">
                          <a:solidFill>
                            <a:srgbClr val="FF0000"/>
                          </a:solidFill>
                          <a:latin typeface="Century Gothic"/>
                          <a:ea typeface="Century Gothic"/>
                          <a:cs typeface="Century Gothic"/>
                          <a:sym typeface="Century Gothic"/>
                        </a:rPr>
                        <a:t>36% of paper</a:t>
                      </a:r>
                      <a:endParaRPr sz="1200" dirty="0">
                        <a:solidFill>
                          <a:srgbClr val="FF0000"/>
                        </a:solidFill>
                        <a:latin typeface="Century Gothic"/>
                        <a:ea typeface="Century Gothic"/>
                        <a:cs typeface="Century Gothic"/>
                        <a:sym typeface="Century Gothic"/>
                      </a:endParaRPr>
                    </a:p>
                  </a:txBody>
                  <a:tcPr marL="68575" marR="68575" marT="91425" marB="91425">
                    <a:lnL w="12675" cap="flat" cmpd="sng">
                      <a:solidFill>
                        <a:srgbClr val="000000"/>
                      </a:solidFill>
                      <a:prstDash val="solid"/>
                      <a:round/>
                      <a:headEnd type="none" w="sm" len="sm"/>
                      <a:tailEnd type="none" w="sm" len="sm"/>
                    </a:lnL>
                    <a:lnR w="12675" cap="flat" cmpd="sng">
                      <a:solidFill>
                        <a:srgbClr val="000000"/>
                      </a:solidFill>
                      <a:prstDash val="solid"/>
                      <a:round/>
                      <a:headEnd type="none" w="sm" len="sm"/>
                      <a:tailEnd type="none" w="sm" len="sm"/>
                    </a:lnR>
                    <a:lnT w="12675" cap="flat" cmpd="sng">
                      <a:solidFill>
                        <a:srgbClr val="000000"/>
                      </a:solidFill>
                      <a:prstDash val="solid"/>
                      <a:round/>
                      <a:headEnd type="none" w="sm" len="sm"/>
                      <a:tailEnd type="none" w="sm" len="sm"/>
                    </a:lnT>
                    <a:lnB w="12675" cap="flat" cmpd="sng">
                      <a:solidFill>
                        <a:srgbClr val="000000"/>
                      </a:solidFill>
                      <a:prstDash val="solid"/>
                      <a:round/>
                      <a:headEnd type="none" w="sm" len="sm"/>
                      <a:tailEnd type="none" w="sm" len="sm"/>
                    </a:lnB>
                    <a:solidFill>
                      <a:srgbClr val="FFFF00"/>
                    </a:solidFill>
                  </a:tcPr>
                </a:tc>
                <a:extLst>
                  <a:ext uri="{0D108BD9-81ED-4DB2-BD59-A6C34878D82A}">
                    <a16:rowId xmlns:a16="http://schemas.microsoft.com/office/drawing/2014/main" val="10003"/>
                  </a:ext>
                </a:extLst>
              </a:tr>
            </a:tbl>
          </a:graphicData>
        </a:graphic>
      </p:graphicFrame>
      <p:sp>
        <p:nvSpPr>
          <p:cNvPr id="112" name="Google Shape;112;p24"/>
          <p:cNvSpPr txBox="1"/>
          <p:nvPr/>
        </p:nvSpPr>
        <p:spPr>
          <a:xfrm>
            <a:off x="6969659" y="1722248"/>
            <a:ext cx="2100000" cy="328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dirty="0">
                <a:latin typeface="Century Gothic"/>
                <a:ea typeface="Century Gothic"/>
                <a:cs typeface="Century Gothic"/>
                <a:sym typeface="Century Gothic"/>
              </a:rPr>
              <a:t>The largest % of the marks come from papers 1 and 2. </a:t>
            </a:r>
            <a:endParaRPr sz="1800" dirty="0">
              <a:latin typeface="Century Gothic"/>
              <a:ea typeface="Century Gothic"/>
              <a:cs typeface="Century Gothic"/>
              <a:sym typeface="Century Gothic"/>
            </a:endParaRPr>
          </a:p>
          <a:p>
            <a:pPr marL="0" lvl="0" indent="0" algn="l" rtl="0">
              <a:spcBef>
                <a:spcPts val="0"/>
              </a:spcBef>
              <a:spcAft>
                <a:spcPts val="0"/>
              </a:spcAft>
              <a:buNone/>
            </a:pPr>
            <a:endParaRPr sz="1800" dirty="0">
              <a:latin typeface="Century Gothic"/>
              <a:ea typeface="Century Gothic"/>
              <a:cs typeface="Century Gothic"/>
              <a:sym typeface="Century Gothic"/>
            </a:endParaRPr>
          </a:p>
          <a:p>
            <a:pPr marL="0" lvl="0" indent="0" algn="l" rtl="0">
              <a:spcBef>
                <a:spcPts val="0"/>
              </a:spcBef>
              <a:spcAft>
                <a:spcPts val="0"/>
              </a:spcAft>
              <a:buNone/>
            </a:pPr>
            <a:r>
              <a:rPr lang="en" sz="1800" dirty="0">
                <a:latin typeface="Century Gothic"/>
                <a:ea typeface="Century Gothic"/>
                <a:cs typeface="Century Gothic"/>
                <a:sym typeface="Century Gothic"/>
              </a:rPr>
              <a:t>Worth 60% of your A level. </a:t>
            </a:r>
            <a:endParaRPr sz="1800" dirty="0">
              <a:latin typeface="Century Gothic"/>
              <a:ea typeface="Century Gothic"/>
              <a:cs typeface="Century Gothic"/>
              <a:sym typeface="Century Gothic"/>
            </a:endParaRPr>
          </a:p>
          <a:p>
            <a:pPr marL="0" lvl="0" indent="0" algn="l" rtl="0">
              <a:spcBef>
                <a:spcPts val="0"/>
              </a:spcBef>
              <a:spcAft>
                <a:spcPts val="0"/>
              </a:spcAft>
              <a:buNone/>
            </a:pPr>
            <a:endParaRPr sz="1800" b="1" dirty="0">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9"/>
          <p:cNvSpPr txBox="1">
            <a:spLocks noGrp="1"/>
          </p:cNvSpPr>
          <p:nvPr>
            <p:ph type="title"/>
          </p:nvPr>
        </p:nvSpPr>
        <p:spPr>
          <a:xfrm>
            <a:off x="60425" y="10998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Century Gothic"/>
                <a:ea typeface="Century Gothic"/>
                <a:cs typeface="Century Gothic"/>
                <a:sym typeface="Century Gothic"/>
              </a:rPr>
              <a:t>Unit 4 </a:t>
            </a:r>
            <a:endParaRPr dirty="0">
              <a:latin typeface="Century Gothic"/>
              <a:ea typeface="Century Gothic"/>
              <a:cs typeface="Century Gothic"/>
              <a:sym typeface="Century Gothic"/>
            </a:endParaRPr>
          </a:p>
          <a:p>
            <a:pPr marL="0" lvl="0" indent="0" algn="l" rtl="0">
              <a:spcBef>
                <a:spcPts val="0"/>
              </a:spcBef>
              <a:spcAft>
                <a:spcPts val="0"/>
              </a:spcAft>
              <a:buNone/>
            </a:pPr>
            <a:r>
              <a:rPr lang="en" dirty="0">
                <a:latin typeface="Century Gothic"/>
                <a:ea typeface="Century Gothic"/>
                <a:cs typeface="Century Gothic"/>
                <a:sym typeface="Century Gothic"/>
              </a:rPr>
              <a:t>NEA 20% </a:t>
            </a:r>
            <a:endParaRPr dirty="0">
              <a:latin typeface="Century Gothic"/>
              <a:ea typeface="Century Gothic"/>
              <a:cs typeface="Century Gothic"/>
              <a:sym typeface="Century Gothic"/>
            </a:endParaRPr>
          </a:p>
        </p:txBody>
      </p:sp>
      <p:sp>
        <p:nvSpPr>
          <p:cNvPr id="148" name="Google Shape;148;p29"/>
          <p:cNvSpPr txBox="1">
            <a:spLocks noGrp="1"/>
          </p:cNvSpPr>
          <p:nvPr>
            <p:ph type="body" idx="1"/>
          </p:nvPr>
        </p:nvSpPr>
        <p:spPr>
          <a:xfrm>
            <a:off x="144175" y="1981800"/>
            <a:ext cx="2941674" cy="3416400"/>
          </a:xfrm>
          <a:prstGeom prst="rect">
            <a:avLst/>
          </a:prstGeom>
        </p:spPr>
        <p:txBody>
          <a:bodyPr spcFirstLastPara="1" wrap="square" lIns="91425" tIns="91425" rIns="91425" bIns="91425" anchor="t" anchorCtr="0">
            <a:noAutofit/>
          </a:bodyPr>
          <a:lstStyle/>
          <a:p>
            <a:pPr marL="0" lvl="0" indent="0" algn="l" rtl="0">
              <a:spcBef>
                <a:spcPts val="1600"/>
              </a:spcBef>
              <a:spcAft>
                <a:spcPts val="0"/>
              </a:spcAft>
              <a:buNone/>
            </a:pPr>
            <a:r>
              <a:rPr lang="en" dirty="0">
                <a:latin typeface="Century Gothic"/>
                <a:ea typeface="Century Gothic"/>
                <a:cs typeface="Century Gothic"/>
                <a:sym typeface="Century Gothic"/>
              </a:rPr>
              <a:t>Non-examined assessment</a:t>
            </a:r>
          </a:p>
          <a:p>
            <a:pPr marL="0" lvl="0" indent="0" algn="l" rtl="0">
              <a:spcBef>
                <a:spcPts val="1600"/>
              </a:spcBef>
              <a:spcAft>
                <a:spcPts val="0"/>
              </a:spcAft>
              <a:buNone/>
            </a:pPr>
            <a:r>
              <a:rPr lang="en" dirty="0">
                <a:latin typeface="Century Gothic"/>
                <a:ea typeface="Century Gothic"/>
                <a:cs typeface="Century Gothic"/>
                <a:sym typeface="Century Gothic"/>
              </a:rPr>
              <a:t>5,000+ word ‘coursework’ </a:t>
            </a:r>
            <a:endParaRPr dirty="0">
              <a:latin typeface="Century Gothic"/>
              <a:ea typeface="Century Gothic"/>
              <a:cs typeface="Century Gothic"/>
              <a:sym typeface="Century Gothic"/>
            </a:endParaRPr>
          </a:p>
          <a:p>
            <a:pPr marL="0" lvl="0" indent="0" algn="l" rtl="0">
              <a:spcBef>
                <a:spcPts val="1600"/>
              </a:spcBef>
              <a:spcAft>
                <a:spcPts val="1600"/>
              </a:spcAft>
              <a:buNone/>
            </a:pPr>
            <a:r>
              <a:rPr lang="en" dirty="0">
                <a:latin typeface="Century Gothic"/>
                <a:ea typeface="Century Gothic"/>
                <a:cs typeface="Century Gothic"/>
                <a:sym typeface="Century Gothic"/>
              </a:rPr>
              <a:t>Independent </a:t>
            </a:r>
            <a:r>
              <a:rPr lang="en" dirty="0">
                <a:latin typeface="Century Gothic" panose="020B0502020202020204" pitchFamily="34" charset="0"/>
                <a:ea typeface="Century Gothic"/>
                <a:cs typeface="Century Gothic"/>
                <a:sym typeface="Century Gothic"/>
              </a:rPr>
              <a:t>investigation</a:t>
            </a:r>
            <a:r>
              <a:rPr lang="en" dirty="0">
                <a:latin typeface="Century Gothic" panose="020B0502020202020204" pitchFamily="34" charset="0"/>
                <a:ea typeface="Century Gothic"/>
              </a:rPr>
              <a:t>/enquiry </a:t>
            </a:r>
          </a:p>
          <a:p>
            <a:pPr marL="0" lvl="0" indent="0" algn="l" rtl="0">
              <a:spcBef>
                <a:spcPts val="1600"/>
              </a:spcBef>
              <a:spcAft>
                <a:spcPts val="1600"/>
              </a:spcAft>
              <a:buNone/>
            </a:pPr>
            <a:r>
              <a:rPr lang="en-GB" dirty="0">
                <a:latin typeface="Century Gothic" panose="020B0502020202020204" pitchFamily="34" charset="0"/>
                <a:ea typeface="Century Gothic"/>
              </a:rPr>
              <a:t>Y</a:t>
            </a:r>
            <a:r>
              <a:rPr lang="en" dirty="0">
                <a:latin typeface="Century Gothic" panose="020B0502020202020204" pitchFamily="34" charset="0"/>
                <a:ea typeface="Century Gothic"/>
              </a:rPr>
              <a:t>our choice what to study</a:t>
            </a:r>
          </a:p>
          <a:p>
            <a:pPr marL="0" lvl="0" indent="0" algn="l" rtl="0">
              <a:spcBef>
                <a:spcPts val="1600"/>
              </a:spcBef>
              <a:spcAft>
                <a:spcPts val="1600"/>
              </a:spcAft>
              <a:buNone/>
            </a:pPr>
            <a:endParaRPr lang="en" dirty="0">
              <a:ea typeface="Century Gothic"/>
            </a:endParaRPr>
          </a:p>
          <a:p>
            <a:pPr marL="0" lvl="0" indent="0" algn="l" rtl="0">
              <a:spcBef>
                <a:spcPts val="1600"/>
              </a:spcBef>
              <a:spcAft>
                <a:spcPts val="1600"/>
              </a:spcAft>
              <a:buNone/>
            </a:pPr>
            <a:endParaRPr lang="en" dirty="0"/>
          </a:p>
        </p:txBody>
      </p:sp>
      <p:pic>
        <p:nvPicPr>
          <p:cNvPr id="151" name="Google Shape;151;p29"/>
          <p:cNvPicPr preferRelativeResize="0"/>
          <p:nvPr/>
        </p:nvPicPr>
        <p:blipFill>
          <a:blip r:embed="rId3">
            <a:alphaModFix/>
          </a:blip>
          <a:stretch>
            <a:fillRect/>
          </a:stretch>
        </p:blipFill>
        <p:spPr>
          <a:xfrm>
            <a:off x="3273701" y="3209524"/>
            <a:ext cx="2841225" cy="2128200"/>
          </a:xfrm>
          <a:prstGeom prst="rect">
            <a:avLst/>
          </a:prstGeom>
          <a:noFill/>
          <a:ln>
            <a:noFill/>
          </a:ln>
        </p:spPr>
      </p:pic>
      <p:pic>
        <p:nvPicPr>
          <p:cNvPr id="152" name="Google Shape;152;p29"/>
          <p:cNvPicPr preferRelativeResize="0"/>
          <p:nvPr/>
        </p:nvPicPr>
        <p:blipFill>
          <a:blip r:embed="rId4">
            <a:alphaModFix/>
          </a:blip>
          <a:stretch>
            <a:fillRect/>
          </a:stretch>
        </p:blipFill>
        <p:spPr>
          <a:xfrm>
            <a:off x="6302777" y="3209551"/>
            <a:ext cx="2841225" cy="2128175"/>
          </a:xfrm>
          <a:prstGeom prst="rect">
            <a:avLst/>
          </a:prstGeom>
          <a:noFill/>
          <a:ln>
            <a:noFill/>
          </a:ln>
        </p:spPr>
      </p:pic>
      <p:pic>
        <p:nvPicPr>
          <p:cNvPr id="2" name="Picture 1"/>
          <p:cNvPicPr>
            <a:picLocks noChangeAspect="1"/>
          </p:cNvPicPr>
          <p:nvPr/>
        </p:nvPicPr>
        <p:blipFill>
          <a:blip r:embed="rId5"/>
          <a:stretch>
            <a:fillRect/>
          </a:stretch>
        </p:blipFill>
        <p:spPr>
          <a:xfrm>
            <a:off x="4694312" y="1099851"/>
            <a:ext cx="3345678" cy="223114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8">
                                            <p:txEl>
                                              <p:pRg st="0" end="0"/>
                                            </p:txEl>
                                          </p:spTgt>
                                        </p:tgtEl>
                                        <p:attrNameLst>
                                          <p:attrName>style.visibility</p:attrName>
                                        </p:attrNameLst>
                                      </p:cBhvr>
                                      <p:to>
                                        <p:strVal val="visible"/>
                                      </p:to>
                                    </p:set>
                                    <p:anim calcmode="lin" valueType="num">
                                      <p:cBhvr additive="base">
                                        <p:cTn id="7" dur="500" fill="hold"/>
                                        <p:tgtEl>
                                          <p:spTgt spid="1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8">
                                            <p:txEl>
                                              <p:pRg st="1" end="1"/>
                                            </p:txEl>
                                          </p:spTgt>
                                        </p:tgtEl>
                                        <p:attrNameLst>
                                          <p:attrName>style.visibility</p:attrName>
                                        </p:attrNameLst>
                                      </p:cBhvr>
                                      <p:to>
                                        <p:strVal val="visible"/>
                                      </p:to>
                                    </p:set>
                                    <p:anim calcmode="lin" valueType="num">
                                      <p:cBhvr additive="base">
                                        <p:cTn id="13" dur="500" fill="hold"/>
                                        <p:tgtEl>
                                          <p:spTgt spid="1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8">
                                            <p:txEl>
                                              <p:pRg st="2" end="2"/>
                                            </p:txEl>
                                          </p:spTgt>
                                        </p:tgtEl>
                                        <p:attrNameLst>
                                          <p:attrName>style.visibility</p:attrName>
                                        </p:attrNameLst>
                                      </p:cBhvr>
                                      <p:to>
                                        <p:strVal val="visible"/>
                                      </p:to>
                                    </p:set>
                                    <p:anim calcmode="lin" valueType="num">
                                      <p:cBhvr additive="base">
                                        <p:cTn id="19" dur="500" fill="hold"/>
                                        <p:tgtEl>
                                          <p:spTgt spid="1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8">
                                            <p:txEl>
                                              <p:pRg st="3" end="3"/>
                                            </p:txEl>
                                          </p:spTgt>
                                        </p:tgtEl>
                                        <p:attrNameLst>
                                          <p:attrName>style.visibility</p:attrName>
                                        </p:attrNameLst>
                                      </p:cBhvr>
                                      <p:to>
                                        <p:strVal val="visible"/>
                                      </p:to>
                                    </p:set>
                                    <p:anim calcmode="lin" valueType="num">
                                      <p:cBhvr additive="base">
                                        <p:cTn id="25" dur="500" fill="hold"/>
                                        <p:tgtEl>
                                          <p:spTgt spid="1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5"/>
          <p:cNvSpPr txBox="1">
            <a:spLocks noGrp="1"/>
          </p:cNvSpPr>
          <p:nvPr>
            <p:ph type="title"/>
          </p:nvPr>
        </p:nvSpPr>
        <p:spPr>
          <a:xfrm>
            <a:off x="32500" y="857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Century Gothic"/>
                <a:ea typeface="Century Gothic"/>
                <a:cs typeface="Century Gothic"/>
                <a:sym typeface="Century Gothic"/>
              </a:rPr>
              <a:t>Physical paper Questions </a:t>
            </a:r>
            <a:endParaRPr>
              <a:latin typeface="Century Gothic"/>
              <a:ea typeface="Century Gothic"/>
              <a:cs typeface="Century Gothic"/>
              <a:sym typeface="Century Gothic"/>
            </a:endParaRPr>
          </a:p>
        </p:txBody>
      </p:sp>
      <p:sp>
        <p:nvSpPr>
          <p:cNvPr id="118" name="Google Shape;118;p25"/>
          <p:cNvSpPr txBox="1">
            <a:spLocks noGrp="1"/>
          </p:cNvSpPr>
          <p:nvPr>
            <p:ph type="body" idx="1"/>
          </p:nvPr>
        </p:nvSpPr>
        <p:spPr>
          <a:xfrm>
            <a:off x="88350" y="1576950"/>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Century Gothic"/>
                <a:ea typeface="Century Gothic"/>
                <a:cs typeface="Century Gothic"/>
                <a:sym typeface="Century Gothic"/>
              </a:rPr>
              <a:t>(b) Assess the reasons why some communities are more vulnerable than others to tectonic hazards. (12) (1.5 pages)</a:t>
            </a:r>
            <a:endParaRPr dirty="0">
              <a:latin typeface="Century Gothic"/>
              <a:ea typeface="Century Gothic"/>
              <a:cs typeface="Century Gothic"/>
              <a:sym typeface="Century Gothic"/>
            </a:endParaRPr>
          </a:p>
          <a:p>
            <a:pPr marL="0" lvl="0" indent="0" algn="l" rtl="0">
              <a:spcBef>
                <a:spcPts val="1600"/>
              </a:spcBef>
              <a:spcAft>
                <a:spcPts val="0"/>
              </a:spcAft>
              <a:buNone/>
            </a:pPr>
            <a:r>
              <a:rPr lang="en" dirty="0">
                <a:latin typeface="Century Gothic"/>
                <a:ea typeface="Century Gothic"/>
                <a:cs typeface="Century Gothic"/>
                <a:sym typeface="Century Gothic"/>
              </a:rPr>
              <a:t>Explain the physical processes that affect the rate of coastal recession. (6)</a:t>
            </a:r>
            <a:endParaRPr dirty="0">
              <a:latin typeface="Century Gothic"/>
              <a:ea typeface="Century Gothic"/>
              <a:cs typeface="Century Gothic"/>
              <a:sym typeface="Century Gothic"/>
            </a:endParaRPr>
          </a:p>
          <a:p>
            <a:pPr marL="0" lvl="0" indent="0" algn="l" rtl="0">
              <a:spcBef>
                <a:spcPts val="1600"/>
              </a:spcBef>
              <a:spcAft>
                <a:spcPts val="0"/>
              </a:spcAft>
              <a:buNone/>
            </a:pPr>
            <a:r>
              <a:rPr lang="en" dirty="0">
                <a:latin typeface="Century Gothic"/>
                <a:ea typeface="Century Gothic"/>
                <a:cs typeface="Century Gothic"/>
                <a:sym typeface="Century Gothic"/>
              </a:rPr>
              <a:t>(d) Evaluate the view that hard engineering approaches to coastal management produce more winners than losers. (20) 3 pages</a:t>
            </a:r>
            <a:endParaRPr dirty="0">
              <a:latin typeface="Century Gothic"/>
              <a:ea typeface="Century Gothic"/>
              <a:cs typeface="Century Gothic"/>
              <a:sym typeface="Century Gothic"/>
            </a:endParaRPr>
          </a:p>
          <a:p>
            <a:pPr marL="0" lvl="0" indent="0" algn="l" rtl="0">
              <a:spcBef>
                <a:spcPts val="1600"/>
              </a:spcBef>
              <a:spcAft>
                <a:spcPts val="0"/>
              </a:spcAft>
              <a:buNone/>
            </a:pPr>
            <a:r>
              <a:rPr lang="en" dirty="0">
                <a:latin typeface="Century Gothic"/>
                <a:ea typeface="Century Gothic"/>
                <a:cs typeface="Century Gothic"/>
                <a:sym typeface="Century Gothic"/>
              </a:rPr>
              <a:t>Explain why the price of water varies globally. (8)</a:t>
            </a:r>
            <a:endParaRPr dirty="0">
              <a:latin typeface="Century Gothic"/>
              <a:ea typeface="Century Gothic"/>
              <a:cs typeface="Century Gothic"/>
              <a:sym typeface="Century Gothic"/>
            </a:endParaRPr>
          </a:p>
          <a:p>
            <a:pPr marL="0" lvl="0" indent="0" algn="l" rtl="0">
              <a:spcBef>
                <a:spcPts val="1600"/>
              </a:spcBef>
              <a:spcAft>
                <a:spcPts val="1600"/>
              </a:spcAft>
              <a:buNone/>
            </a:pPr>
            <a:endParaRPr dirty="0">
              <a:latin typeface="Century Gothic"/>
              <a:ea typeface="Century Gothic"/>
              <a:cs typeface="Century Gothic"/>
              <a:sym typeface="Century Gothic"/>
            </a:endParaRPr>
          </a:p>
        </p:txBody>
      </p:sp>
      <p:pic>
        <p:nvPicPr>
          <p:cNvPr id="119" name="Google Shape;119;p25"/>
          <p:cNvPicPr preferRelativeResize="0"/>
          <p:nvPr/>
        </p:nvPicPr>
        <p:blipFill>
          <a:blip r:embed="rId3">
            <a:alphaModFix/>
          </a:blip>
          <a:stretch>
            <a:fillRect/>
          </a:stretch>
        </p:blipFill>
        <p:spPr>
          <a:xfrm>
            <a:off x="5765600" y="3691276"/>
            <a:ext cx="3184150" cy="21934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8">
                                            <p:txEl>
                                              <p:pRg st="0" end="0"/>
                                            </p:txEl>
                                          </p:spTgt>
                                        </p:tgtEl>
                                        <p:attrNameLst>
                                          <p:attrName>style.visibility</p:attrName>
                                        </p:attrNameLst>
                                      </p:cBhvr>
                                      <p:to>
                                        <p:strVal val="visible"/>
                                      </p:to>
                                    </p:set>
                                    <p:anim calcmode="lin" valueType="num">
                                      <p:cBhvr additive="base">
                                        <p:cTn id="7" dur="500" fill="hold"/>
                                        <p:tgtEl>
                                          <p:spTgt spid="1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8">
                                            <p:txEl>
                                              <p:pRg st="1" end="1"/>
                                            </p:txEl>
                                          </p:spTgt>
                                        </p:tgtEl>
                                        <p:attrNameLst>
                                          <p:attrName>style.visibility</p:attrName>
                                        </p:attrNameLst>
                                      </p:cBhvr>
                                      <p:to>
                                        <p:strVal val="visible"/>
                                      </p:to>
                                    </p:set>
                                    <p:anim calcmode="lin" valueType="num">
                                      <p:cBhvr additive="base">
                                        <p:cTn id="13" dur="500" fill="hold"/>
                                        <p:tgtEl>
                                          <p:spTgt spid="11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8">
                                            <p:txEl>
                                              <p:pRg st="2" end="2"/>
                                            </p:txEl>
                                          </p:spTgt>
                                        </p:tgtEl>
                                        <p:attrNameLst>
                                          <p:attrName>style.visibility</p:attrName>
                                        </p:attrNameLst>
                                      </p:cBhvr>
                                      <p:to>
                                        <p:strVal val="visible"/>
                                      </p:to>
                                    </p:set>
                                    <p:anim calcmode="lin" valueType="num">
                                      <p:cBhvr additive="base">
                                        <p:cTn id="19" dur="500" fill="hold"/>
                                        <p:tgtEl>
                                          <p:spTgt spid="11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8">
                                            <p:txEl>
                                              <p:pRg st="3" end="3"/>
                                            </p:txEl>
                                          </p:spTgt>
                                        </p:tgtEl>
                                        <p:attrNameLst>
                                          <p:attrName>style.visibility</p:attrName>
                                        </p:attrNameLst>
                                      </p:cBhvr>
                                      <p:to>
                                        <p:strVal val="visible"/>
                                      </p:to>
                                    </p:set>
                                    <p:anim calcmode="lin" valueType="num">
                                      <p:cBhvr additive="base">
                                        <p:cTn id="25" dur="500" fill="hold"/>
                                        <p:tgtEl>
                                          <p:spTgt spid="11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6"/>
          <p:cNvSpPr txBox="1">
            <a:spLocks noGrp="1"/>
          </p:cNvSpPr>
          <p:nvPr>
            <p:ph type="title"/>
          </p:nvPr>
        </p:nvSpPr>
        <p:spPr>
          <a:xfrm>
            <a:off x="32500" y="857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Century Gothic"/>
                <a:ea typeface="Century Gothic"/>
                <a:cs typeface="Century Gothic"/>
                <a:sym typeface="Century Gothic"/>
              </a:rPr>
              <a:t>Human Questions </a:t>
            </a:r>
            <a:endParaRPr>
              <a:latin typeface="Century Gothic"/>
              <a:ea typeface="Century Gothic"/>
              <a:cs typeface="Century Gothic"/>
              <a:sym typeface="Century Gothic"/>
            </a:endParaRPr>
          </a:p>
        </p:txBody>
      </p:sp>
      <p:sp>
        <p:nvSpPr>
          <p:cNvPr id="125" name="Google Shape;125;p26"/>
          <p:cNvSpPr txBox="1">
            <a:spLocks noGrp="1"/>
          </p:cNvSpPr>
          <p:nvPr>
            <p:ph type="body" idx="1"/>
          </p:nvPr>
        </p:nvSpPr>
        <p:spPr>
          <a:xfrm>
            <a:off x="67400" y="1395475"/>
            <a:ext cx="4916400" cy="449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Century Gothic"/>
                <a:ea typeface="Century Gothic"/>
                <a:cs typeface="Century Gothic"/>
                <a:sym typeface="Century Gothic"/>
              </a:rPr>
              <a:t>(a) Explain one reason why the global shift of industry has had negative impacts on some people in the developed world. (4)</a:t>
            </a:r>
            <a:endParaRPr dirty="0">
              <a:latin typeface="Century Gothic"/>
              <a:ea typeface="Century Gothic"/>
              <a:cs typeface="Century Gothic"/>
              <a:sym typeface="Century Gothic"/>
            </a:endParaRPr>
          </a:p>
          <a:p>
            <a:pPr marL="0" lvl="0" indent="0" algn="l" rtl="0">
              <a:spcBef>
                <a:spcPts val="1600"/>
              </a:spcBef>
              <a:spcAft>
                <a:spcPts val="0"/>
              </a:spcAft>
              <a:buNone/>
            </a:pPr>
            <a:r>
              <a:rPr lang="en" dirty="0">
                <a:latin typeface="Century Gothic"/>
                <a:ea typeface="Century Gothic"/>
                <a:cs typeface="Century Gothic"/>
                <a:sym typeface="Century Gothic"/>
              </a:rPr>
              <a:t>Assess the view that Figure 1 gives an accurate summary of the relative strength of these emerging powers. (12)</a:t>
            </a:r>
            <a:endParaRPr dirty="0">
              <a:latin typeface="Century Gothic"/>
              <a:ea typeface="Century Gothic"/>
              <a:cs typeface="Century Gothic"/>
              <a:sym typeface="Century Gothic"/>
            </a:endParaRPr>
          </a:p>
          <a:p>
            <a:pPr marL="0" lvl="0" indent="0" algn="l" rtl="0">
              <a:spcBef>
                <a:spcPts val="1600"/>
              </a:spcBef>
              <a:spcAft>
                <a:spcPts val="0"/>
              </a:spcAft>
              <a:buNone/>
            </a:pPr>
            <a:r>
              <a:rPr lang="en" dirty="0">
                <a:latin typeface="Century Gothic"/>
                <a:ea typeface="Century Gothic"/>
                <a:cs typeface="Century Gothic"/>
                <a:sym typeface="Century Gothic"/>
              </a:rPr>
              <a:t>(ii) Suggest reasons why perceptions of living in an inner-city area, such as in London, may vary. (6)</a:t>
            </a:r>
            <a:endParaRPr dirty="0">
              <a:latin typeface="Century Gothic"/>
              <a:ea typeface="Century Gothic"/>
              <a:cs typeface="Century Gothic"/>
              <a:sym typeface="Century Gothic"/>
            </a:endParaRPr>
          </a:p>
          <a:p>
            <a:pPr marL="0" lvl="0" indent="0" algn="l" rtl="0">
              <a:spcBef>
                <a:spcPts val="1600"/>
              </a:spcBef>
              <a:spcAft>
                <a:spcPts val="1600"/>
              </a:spcAft>
              <a:buNone/>
            </a:pPr>
            <a:r>
              <a:rPr lang="en" dirty="0">
                <a:latin typeface="Century Gothic"/>
                <a:ea typeface="Century Gothic"/>
                <a:cs typeface="Century Gothic"/>
                <a:sym typeface="Century Gothic"/>
              </a:rPr>
              <a:t>Evaluate the view that economic development always has negative consequences for minority groups. (20)</a:t>
            </a:r>
            <a:endParaRPr dirty="0">
              <a:latin typeface="Century Gothic"/>
              <a:ea typeface="Century Gothic"/>
              <a:cs typeface="Century Gothic"/>
              <a:sym typeface="Century Gothic"/>
            </a:endParaRPr>
          </a:p>
        </p:txBody>
      </p:sp>
      <p:pic>
        <p:nvPicPr>
          <p:cNvPr id="126" name="Google Shape;126;p26"/>
          <p:cNvPicPr preferRelativeResize="0"/>
          <p:nvPr/>
        </p:nvPicPr>
        <p:blipFill>
          <a:blip r:embed="rId3">
            <a:alphaModFix/>
          </a:blip>
          <a:stretch>
            <a:fillRect/>
          </a:stretch>
        </p:blipFill>
        <p:spPr>
          <a:xfrm>
            <a:off x="5097989" y="857250"/>
            <a:ext cx="4046025" cy="5143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
                                            <p:txEl>
                                              <p:pRg st="0" end="0"/>
                                            </p:txEl>
                                          </p:spTgt>
                                        </p:tgtEl>
                                        <p:attrNameLst>
                                          <p:attrName>style.visibility</p:attrName>
                                        </p:attrNameLst>
                                      </p:cBhvr>
                                      <p:to>
                                        <p:strVal val="visible"/>
                                      </p:to>
                                    </p:set>
                                    <p:anim calcmode="lin" valueType="num">
                                      <p:cBhvr additive="base">
                                        <p:cTn id="7" dur="500" fill="hold"/>
                                        <p:tgtEl>
                                          <p:spTgt spid="12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5">
                                            <p:txEl>
                                              <p:pRg st="1" end="1"/>
                                            </p:txEl>
                                          </p:spTgt>
                                        </p:tgtEl>
                                        <p:attrNameLst>
                                          <p:attrName>style.visibility</p:attrName>
                                        </p:attrNameLst>
                                      </p:cBhvr>
                                      <p:to>
                                        <p:strVal val="visible"/>
                                      </p:to>
                                    </p:set>
                                    <p:anim calcmode="lin" valueType="num">
                                      <p:cBhvr additive="base">
                                        <p:cTn id="13" dur="500" fill="hold"/>
                                        <p:tgtEl>
                                          <p:spTgt spid="12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5">
                                            <p:txEl>
                                              <p:pRg st="2" end="2"/>
                                            </p:txEl>
                                          </p:spTgt>
                                        </p:tgtEl>
                                        <p:attrNameLst>
                                          <p:attrName>style.visibility</p:attrName>
                                        </p:attrNameLst>
                                      </p:cBhvr>
                                      <p:to>
                                        <p:strVal val="visible"/>
                                      </p:to>
                                    </p:set>
                                    <p:anim calcmode="lin" valueType="num">
                                      <p:cBhvr additive="base">
                                        <p:cTn id="19" dur="500" fill="hold"/>
                                        <p:tgtEl>
                                          <p:spTgt spid="12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5">
                                            <p:txEl>
                                              <p:pRg st="3" end="3"/>
                                            </p:txEl>
                                          </p:spTgt>
                                        </p:tgtEl>
                                        <p:attrNameLst>
                                          <p:attrName>style.visibility</p:attrName>
                                        </p:attrNameLst>
                                      </p:cBhvr>
                                      <p:to>
                                        <p:strVal val="visible"/>
                                      </p:to>
                                    </p:set>
                                    <p:anim calcmode="lin" valueType="num">
                                      <p:cBhvr additive="base">
                                        <p:cTn id="25" dur="500" fill="hold"/>
                                        <p:tgtEl>
                                          <p:spTgt spid="12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12" descr="comment_superpower.gif">
            <a:extLst>
              <a:ext uri="{FF2B5EF4-FFF2-40B4-BE49-F238E27FC236}">
                <a16:creationId xmlns:a16="http://schemas.microsoft.com/office/drawing/2014/main" id="{3882A38A-65E3-68AC-BE7C-487727D6C7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2349500"/>
            <a:ext cx="333375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itle 1">
            <a:extLst>
              <a:ext uri="{FF2B5EF4-FFF2-40B4-BE49-F238E27FC236}">
                <a16:creationId xmlns:a16="http://schemas.microsoft.com/office/drawing/2014/main" id="{B58EF95C-C662-B457-C125-528A51A989B2}"/>
              </a:ext>
            </a:extLst>
          </p:cNvPr>
          <p:cNvSpPr>
            <a:spLocks noGrp="1"/>
          </p:cNvSpPr>
          <p:nvPr>
            <p:ph type="ctrTitle"/>
          </p:nvPr>
        </p:nvSpPr>
        <p:spPr>
          <a:xfrm>
            <a:off x="457200" y="152400"/>
            <a:ext cx="7772400" cy="1066800"/>
          </a:xfrm>
        </p:spPr>
        <p:txBody>
          <a:bodyPr/>
          <a:lstStyle/>
          <a:p>
            <a:pPr algn="l" eaLnBrk="1" hangingPunct="1"/>
            <a:r>
              <a:rPr lang="en-US" altLang="en-US" sz="4800">
                <a:solidFill>
                  <a:srgbClr val="FFFF00"/>
                </a:solidFill>
                <a:latin typeface="Georgia" panose="02040502050405020303" pitchFamily="18" charset="0"/>
                <a:ea typeface="ＭＳ Ｐゴシック" panose="020B0600070205080204" pitchFamily="34" charset="-128"/>
              </a:rPr>
              <a:t>Superpower </a:t>
            </a:r>
            <a:r>
              <a:rPr lang="en-US" altLang="en-US" sz="4800">
                <a:solidFill>
                  <a:schemeClr val="bg1"/>
                </a:solidFill>
                <a:latin typeface="Georgia" panose="02040502050405020303" pitchFamily="18" charset="0"/>
                <a:ea typeface="ＭＳ Ｐゴシック" panose="020B0600070205080204" pitchFamily="34" charset="-128"/>
              </a:rPr>
              <a:t>Geographies</a:t>
            </a:r>
          </a:p>
        </p:txBody>
      </p:sp>
      <p:sp>
        <p:nvSpPr>
          <p:cNvPr id="11" name="Snip Single Corner Rectangle 14">
            <a:extLst>
              <a:ext uri="{FF2B5EF4-FFF2-40B4-BE49-F238E27FC236}">
                <a16:creationId xmlns:a16="http://schemas.microsoft.com/office/drawing/2014/main" id="{8583AA6A-4364-6CD8-10E3-055502A2D450}"/>
              </a:ext>
            </a:extLst>
          </p:cNvPr>
          <p:cNvSpPr>
            <a:spLocks noChangeArrowheads="1"/>
          </p:cNvSpPr>
          <p:nvPr/>
        </p:nvSpPr>
        <p:spPr bwMode="auto">
          <a:xfrm>
            <a:off x="660400" y="1700213"/>
            <a:ext cx="7581900" cy="1600200"/>
          </a:xfrm>
          <a:custGeom>
            <a:avLst/>
            <a:gdLst>
              <a:gd name="T0" fmla="*/ 7581900 w 7581900"/>
              <a:gd name="T1" fmla="*/ 800100 h 1600200"/>
              <a:gd name="T2" fmla="*/ 3790950 w 7581900"/>
              <a:gd name="T3" fmla="*/ 1600200 h 1600200"/>
              <a:gd name="T4" fmla="*/ 0 w 7581900"/>
              <a:gd name="T5" fmla="*/ 800100 h 1600200"/>
              <a:gd name="T6" fmla="*/ 3790950 w 7581900"/>
              <a:gd name="T7" fmla="*/ 0 h 1600200"/>
              <a:gd name="T8" fmla="*/ 0 60000 65536"/>
              <a:gd name="T9" fmla="*/ 1 60000 65536"/>
              <a:gd name="T10" fmla="*/ 2 60000 65536"/>
              <a:gd name="T11" fmla="*/ 3 60000 65536"/>
              <a:gd name="T12" fmla="*/ 0 w 7581900"/>
              <a:gd name="T13" fmla="*/ 133353 h 1600200"/>
              <a:gd name="T14" fmla="*/ 7448547 w 7581900"/>
              <a:gd name="T15" fmla="*/ 1600200 h 1600200"/>
            </a:gdLst>
            <a:ahLst/>
            <a:cxnLst>
              <a:cxn ang="T8">
                <a:pos x="T0" y="T1"/>
              </a:cxn>
              <a:cxn ang="T9">
                <a:pos x="T2" y="T3"/>
              </a:cxn>
              <a:cxn ang="T10">
                <a:pos x="T4" y="T5"/>
              </a:cxn>
              <a:cxn ang="T11">
                <a:pos x="T6" y="T7"/>
              </a:cxn>
            </a:cxnLst>
            <a:rect l="T12" t="T13" r="T14" b="T15"/>
            <a:pathLst>
              <a:path w="7581900" h="1600200">
                <a:moveTo>
                  <a:pt x="0" y="0"/>
                </a:moveTo>
                <a:lnTo>
                  <a:pt x="7315195" y="0"/>
                </a:lnTo>
                <a:lnTo>
                  <a:pt x="7581900" y="266705"/>
                </a:lnTo>
                <a:lnTo>
                  <a:pt x="7581900" y="1600200"/>
                </a:lnTo>
                <a:lnTo>
                  <a:pt x="0" y="1600200"/>
                </a:lnTo>
                <a:close/>
              </a:path>
            </a:pathLst>
          </a:custGeom>
          <a:solidFill>
            <a:schemeClr val="tx1">
              <a:alpha val="50195"/>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3077" name="TextBox 11">
            <a:extLst>
              <a:ext uri="{FF2B5EF4-FFF2-40B4-BE49-F238E27FC236}">
                <a16:creationId xmlns:a16="http://schemas.microsoft.com/office/drawing/2014/main" id="{96B80A4C-EA3C-8D9E-1D02-D9BD87854ED9}"/>
              </a:ext>
            </a:extLst>
          </p:cNvPr>
          <p:cNvSpPr txBox="1">
            <a:spLocks noChangeArrowheads="1"/>
          </p:cNvSpPr>
          <p:nvPr/>
        </p:nvSpPr>
        <p:spPr bwMode="auto">
          <a:xfrm>
            <a:off x="1731963" y="1836738"/>
            <a:ext cx="19748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800">
                <a:solidFill>
                  <a:schemeClr val="bg1"/>
                </a:solidFill>
                <a:latin typeface="Georgia" panose="02040502050405020303" pitchFamily="18" charset="0"/>
              </a:rPr>
              <a:t>Question 1:</a:t>
            </a:r>
          </a:p>
        </p:txBody>
      </p:sp>
      <p:sp>
        <p:nvSpPr>
          <p:cNvPr id="3078" name="TextBox 13">
            <a:extLst>
              <a:ext uri="{FF2B5EF4-FFF2-40B4-BE49-F238E27FC236}">
                <a16:creationId xmlns:a16="http://schemas.microsoft.com/office/drawing/2014/main" id="{8C2EF1AC-55A3-1D09-8C88-ABFD79C766FF}"/>
              </a:ext>
            </a:extLst>
          </p:cNvPr>
          <p:cNvSpPr txBox="1">
            <a:spLocks noChangeArrowheads="1"/>
          </p:cNvSpPr>
          <p:nvPr/>
        </p:nvSpPr>
        <p:spPr bwMode="auto">
          <a:xfrm>
            <a:off x="1731963" y="2357438"/>
            <a:ext cx="58435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4000">
                <a:solidFill>
                  <a:srgbClr val="FFFFFF"/>
                </a:solidFill>
                <a:latin typeface="Century Gothic" panose="020B0502020202020204" pitchFamily="34" charset="0"/>
              </a:rPr>
              <a:t>What is a superpower?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BD7E770-452E-807B-5048-3E390BD6B0E0}"/>
              </a:ext>
            </a:extLst>
          </p:cNvPr>
          <p:cNvSpPr>
            <a:spLocks noGrp="1"/>
          </p:cNvSpPr>
          <p:nvPr>
            <p:ph type="title"/>
          </p:nvPr>
        </p:nvSpPr>
        <p:spPr/>
        <p:txBody>
          <a:bodyPr/>
          <a:lstStyle/>
          <a:p>
            <a:endParaRPr lang="en-GB" altLang="en-US">
              <a:ea typeface="ＭＳ Ｐゴシック" panose="020B0600070205080204" pitchFamily="34" charset="-128"/>
            </a:endParaRPr>
          </a:p>
        </p:txBody>
      </p:sp>
      <p:sp>
        <p:nvSpPr>
          <p:cNvPr id="5123" name="Content Placeholder 2">
            <a:extLst>
              <a:ext uri="{FF2B5EF4-FFF2-40B4-BE49-F238E27FC236}">
                <a16:creationId xmlns:a16="http://schemas.microsoft.com/office/drawing/2014/main" id="{FC321E4F-B1A4-A2F5-4D65-6E69E3B5B297}"/>
              </a:ext>
            </a:extLst>
          </p:cNvPr>
          <p:cNvSpPr>
            <a:spLocks noGrp="1"/>
          </p:cNvSpPr>
          <p:nvPr>
            <p:ph idx="1"/>
          </p:nvPr>
        </p:nvSpPr>
        <p:spPr/>
        <p:txBody>
          <a:bodyPr/>
          <a:lstStyle/>
          <a:p>
            <a:endParaRPr lang="en-GB" altLang="en-US">
              <a:ea typeface="ＭＳ Ｐゴシック" panose="020B0600070205080204" pitchFamily="34" charset="-128"/>
            </a:endParaRPr>
          </a:p>
        </p:txBody>
      </p:sp>
      <p:pic>
        <p:nvPicPr>
          <p:cNvPr id="5124" name="Picture 2" descr="http://4.bp.blogspot.com/-RXYueKFkFbU/T1bzXMMZ4dI/AAAAAAAAASs/7mFCx73hO6A/s1600/the-incredibles.jpg">
            <a:extLst>
              <a:ext uri="{FF2B5EF4-FFF2-40B4-BE49-F238E27FC236}">
                <a16:creationId xmlns:a16="http://schemas.microsoft.com/office/drawing/2014/main" id="{93BB1BCE-39D2-888D-FB57-BE33B49E6C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C7655AEB-0B1E-6173-2CE9-C52C566776B1}"/>
              </a:ext>
            </a:extLst>
          </p:cNvPr>
          <p:cNvSpPr/>
          <p:nvPr/>
        </p:nvSpPr>
        <p:spPr>
          <a:xfrm>
            <a:off x="357188" y="214313"/>
            <a:ext cx="8286750" cy="928687"/>
          </a:xfrm>
          <a:prstGeom prst="rect">
            <a:avLst/>
          </a:prstGeom>
          <a:solidFill>
            <a:schemeClr val="lt1">
              <a:alpha val="68000"/>
            </a:schemeClr>
          </a:solidFill>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r>
              <a:rPr lang="en-GB" sz="4000"/>
              <a:t>What is a Superpower?</a:t>
            </a:r>
          </a:p>
        </p:txBody>
      </p:sp>
      <p:sp>
        <p:nvSpPr>
          <p:cNvPr id="6" name="Rectangle 5">
            <a:extLst>
              <a:ext uri="{FF2B5EF4-FFF2-40B4-BE49-F238E27FC236}">
                <a16:creationId xmlns:a16="http://schemas.microsoft.com/office/drawing/2014/main" id="{4AF24062-040D-F27C-077E-47E267AC3B9D}"/>
              </a:ext>
            </a:extLst>
          </p:cNvPr>
          <p:cNvSpPr/>
          <p:nvPr/>
        </p:nvSpPr>
        <p:spPr>
          <a:xfrm>
            <a:off x="357188" y="1214438"/>
            <a:ext cx="8286750" cy="1643062"/>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r>
              <a:rPr lang="en-GB" sz="2400" b="1" i="1" dirty="0">
                <a:solidFill>
                  <a:srgbClr val="FF0000"/>
                </a:solidFill>
              </a:rPr>
              <a:t>“Superpower refers to a nation with the means to project its power and influence anywhere in the world, and to be a dominant global force.”</a:t>
            </a:r>
            <a:r>
              <a:rPr lang="en-GB" sz="2400" b="1" dirty="0">
                <a:solidFill>
                  <a:srgbClr val="FF0000"/>
                </a:solidFill>
              </a:rPr>
              <a:t>  </a:t>
            </a:r>
            <a:r>
              <a:rPr lang="en-GB" sz="2400" dirty="0"/>
              <a:t>This demands huge resources, so true superpowers are rare.</a:t>
            </a:r>
            <a:r>
              <a:rPr lang="en-GB" sz="2400" i="1" dirty="0"/>
              <a:t> </a:t>
            </a:r>
          </a:p>
        </p:txBody>
      </p:sp>
      <p:sp>
        <p:nvSpPr>
          <p:cNvPr id="9" name="Rectangle 8">
            <a:extLst>
              <a:ext uri="{FF2B5EF4-FFF2-40B4-BE49-F238E27FC236}">
                <a16:creationId xmlns:a16="http://schemas.microsoft.com/office/drawing/2014/main" id="{31C8BC9C-FE38-E607-4231-D2E1BFD11FA9}"/>
              </a:ext>
            </a:extLst>
          </p:cNvPr>
          <p:cNvSpPr/>
          <p:nvPr/>
        </p:nvSpPr>
        <p:spPr>
          <a:xfrm>
            <a:off x="327025" y="4379913"/>
            <a:ext cx="8286750" cy="1928812"/>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2400" b="1"/>
              <a:t>Emerging Superpower:</a:t>
            </a:r>
          </a:p>
          <a:p>
            <a:pPr eaLnBrk="1" hangingPunct="1">
              <a:defRPr/>
            </a:pPr>
            <a:r>
              <a:rPr lang="en-GB" sz="2400"/>
              <a:t>An </a:t>
            </a:r>
            <a:r>
              <a:rPr lang="en-GB" sz="2400" b="1"/>
              <a:t>emerging power</a:t>
            </a:r>
            <a:r>
              <a:rPr lang="en-GB" sz="2400"/>
              <a:t> is a term used by academics as recognition of the rising, primarily economic, influence of a nation - or union of nations - which has steadily increased their presence in global affairs.</a:t>
            </a:r>
            <a:endParaRPr lang="en-GB" sz="24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bg/>
                                          </p:spTgt>
                                        </p:tgtEl>
                                        <p:attrNameLst>
                                          <p:attrName>style.visibility</p:attrName>
                                        </p:attrNameLst>
                                      </p:cBhvr>
                                      <p:to>
                                        <p:strVal val="visible"/>
                                      </p:to>
                                    </p:set>
                                    <p:animEffect transition="in" filter="fade">
                                      <p:cBhvr>
                                        <p:cTn id="15" dur="2000"/>
                                        <p:tgtEl>
                                          <p:spTgt spid="9">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xEl>
                                              <p:pRg st="0" end="0"/>
                                            </p:txEl>
                                          </p:spTgt>
                                        </p:tgtEl>
                                        <p:attrNameLst>
                                          <p:attrName>style.visibility</p:attrName>
                                        </p:attrNameLst>
                                      </p:cBhvr>
                                      <p:to>
                                        <p:strVal val="visible"/>
                                      </p:to>
                                    </p:set>
                                    <p:animEffect transition="in" filter="fade">
                                      <p:cBhvr>
                                        <p:cTn id="18" dur="2000"/>
                                        <p:tgtEl>
                                          <p:spTgt spid="9">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2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9" grpId="0"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6249-E3F9-4C86-6573-67628E8FFF66}"/>
              </a:ext>
            </a:extLst>
          </p:cNvPr>
          <p:cNvSpPr>
            <a:spLocks noGrp="1"/>
          </p:cNvSpPr>
          <p:nvPr>
            <p:ph type="title"/>
          </p:nvPr>
        </p:nvSpPr>
        <p:spPr>
          <a:xfrm>
            <a:off x="123825" y="133350"/>
            <a:ext cx="8815388" cy="636588"/>
          </a:xfrm>
        </p:spPr>
        <p:txBody>
          <a:bodyPr>
            <a:normAutofit fontScale="90000"/>
          </a:bodyPr>
          <a:lstStyle/>
          <a:p>
            <a:pPr>
              <a:defRPr/>
            </a:pPr>
            <a:r>
              <a:rPr lang="en-GB" b="1" u="sng" dirty="0"/>
              <a:t>What is a superpower?</a:t>
            </a:r>
          </a:p>
        </p:txBody>
      </p:sp>
      <p:sp>
        <p:nvSpPr>
          <p:cNvPr id="7171" name="TextBox 5">
            <a:extLst>
              <a:ext uri="{FF2B5EF4-FFF2-40B4-BE49-F238E27FC236}">
                <a16:creationId xmlns:a16="http://schemas.microsoft.com/office/drawing/2014/main" id="{0877948E-3416-1D18-99EB-DDDE06B66896}"/>
              </a:ext>
            </a:extLst>
          </p:cNvPr>
          <p:cNvSpPr txBox="1">
            <a:spLocks noChangeArrowheads="1"/>
          </p:cNvSpPr>
          <p:nvPr/>
        </p:nvSpPr>
        <p:spPr bwMode="auto">
          <a:xfrm>
            <a:off x="0" y="769938"/>
            <a:ext cx="9020175"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Read the definitions of a superpower, an emerging power, and a regional power.</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Put the 19 countries below into an order of Global significance and power based upon your </a:t>
            </a:r>
            <a:r>
              <a:rPr lang="en-GB" altLang="en-US" sz="1800" b="1">
                <a:latin typeface="Arial" panose="020B0604020202020204" pitchFamily="34" charset="0"/>
              </a:rPr>
              <a:t>own geographical </a:t>
            </a:r>
            <a:r>
              <a:rPr lang="en-GB" altLang="en-US" sz="1800">
                <a:latin typeface="Arial" panose="020B0604020202020204" pitchFamily="34" charset="0"/>
              </a:rPr>
              <a:t>knowledge. GUESS!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Superpower	     Emerging power, 	    Regional power 		Has little power.</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p:txBody>
      </p:sp>
      <p:sp>
        <p:nvSpPr>
          <p:cNvPr id="7172" name="TextBox 3">
            <a:extLst>
              <a:ext uri="{FF2B5EF4-FFF2-40B4-BE49-F238E27FC236}">
                <a16:creationId xmlns:a16="http://schemas.microsoft.com/office/drawing/2014/main" id="{8C420EA8-4CDA-C442-A3D4-B53BCCE05C17}"/>
              </a:ext>
            </a:extLst>
          </p:cNvPr>
          <p:cNvSpPr txBox="1">
            <a:spLocks noChangeArrowheads="1"/>
          </p:cNvSpPr>
          <p:nvPr/>
        </p:nvSpPr>
        <p:spPr bwMode="auto">
          <a:xfrm>
            <a:off x="144463" y="3592513"/>
            <a:ext cx="84804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The 20 countries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Australia</a:t>
            </a:r>
          </a:p>
          <a:p>
            <a:pPr eaLnBrk="1" hangingPunct="1">
              <a:spcBef>
                <a:spcPct val="0"/>
              </a:spcBef>
              <a:buFontTx/>
              <a:buNone/>
            </a:pPr>
            <a:r>
              <a:rPr lang="en-GB" altLang="en-US" sz="1800">
                <a:latin typeface="Arial" panose="020B0604020202020204" pitchFamily="34" charset="0"/>
              </a:rPr>
              <a:t>Egypt</a:t>
            </a:r>
          </a:p>
          <a:p>
            <a:pPr eaLnBrk="1" hangingPunct="1">
              <a:spcBef>
                <a:spcPct val="0"/>
              </a:spcBef>
              <a:buFontTx/>
              <a:buNone/>
            </a:pPr>
            <a:r>
              <a:rPr lang="en-GB" altLang="en-US" sz="1800">
                <a:latin typeface="Arial" panose="020B0604020202020204" pitchFamily="34" charset="0"/>
              </a:rPr>
              <a:t>South Africa</a:t>
            </a:r>
          </a:p>
          <a:p>
            <a:pPr eaLnBrk="1" hangingPunct="1">
              <a:spcBef>
                <a:spcPct val="0"/>
              </a:spcBef>
              <a:buFontTx/>
              <a:buNone/>
            </a:pPr>
            <a:r>
              <a:rPr lang="en-GB" altLang="en-US" sz="1800">
                <a:latin typeface="Arial" panose="020B0604020202020204" pitchFamily="34" charset="0"/>
              </a:rPr>
              <a:t>Mexico</a:t>
            </a:r>
          </a:p>
          <a:p>
            <a:pPr eaLnBrk="1" hangingPunct="1">
              <a:spcBef>
                <a:spcPct val="0"/>
              </a:spcBef>
              <a:buFontTx/>
              <a:buNone/>
            </a:pPr>
            <a:r>
              <a:rPr lang="en-GB" altLang="en-US" sz="1800">
                <a:latin typeface="Arial" panose="020B0604020202020204" pitchFamily="34" charset="0"/>
              </a:rPr>
              <a:t>Turkey</a:t>
            </a:r>
          </a:p>
          <a:p>
            <a:pPr eaLnBrk="1" hangingPunct="1">
              <a:spcBef>
                <a:spcPct val="0"/>
              </a:spcBef>
              <a:buFontTx/>
              <a:buNone/>
            </a:pPr>
            <a:r>
              <a:rPr lang="en-GB" altLang="en-US" sz="1800">
                <a:latin typeface="Arial" panose="020B0604020202020204" pitchFamily="34" charset="0"/>
              </a:rPr>
              <a:t>Nigeria</a:t>
            </a:r>
          </a:p>
        </p:txBody>
      </p:sp>
      <p:sp>
        <p:nvSpPr>
          <p:cNvPr id="7173" name="TextBox 4">
            <a:extLst>
              <a:ext uri="{FF2B5EF4-FFF2-40B4-BE49-F238E27FC236}">
                <a16:creationId xmlns:a16="http://schemas.microsoft.com/office/drawing/2014/main" id="{8FE8ED86-4CFC-4CBF-BEF5-C92725305FA6}"/>
              </a:ext>
            </a:extLst>
          </p:cNvPr>
          <p:cNvSpPr txBox="1">
            <a:spLocks noChangeArrowheads="1"/>
          </p:cNvSpPr>
          <p:nvPr/>
        </p:nvSpPr>
        <p:spPr bwMode="auto">
          <a:xfrm>
            <a:off x="3190875" y="3789363"/>
            <a:ext cx="23891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USA</a:t>
            </a:r>
          </a:p>
          <a:p>
            <a:pPr eaLnBrk="1" hangingPunct="1">
              <a:spcBef>
                <a:spcPct val="0"/>
              </a:spcBef>
              <a:buFontTx/>
              <a:buNone/>
            </a:pPr>
            <a:r>
              <a:rPr lang="en-GB" altLang="en-US" sz="1800">
                <a:latin typeface="Arial" panose="020B0604020202020204" pitchFamily="34" charset="0"/>
              </a:rPr>
              <a:t>Saudi Arabia</a:t>
            </a:r>
          </a:p>
          <a:p>
            <a:pPr eaLnBrk="1" hangingPunct="1">
              <a:spcBef>
                <a:spcPct val="0"/>
              </a:spcBef>
              <a:buFontTx/>
              <a:buNone/>
            </a:pPr>
            <a:r>
              <a:rPr lang="en-GB" altLang="en-US" sz="1800">
                <a:latin typeface="Arial" panose="020B0604020202020204" pitchFamily="34" charset="0"/>
              </a:rPr>
              <a:t>Iran</a:t>
            </a:r>
          </a:p>
          <a:p>
            <a:pPr eaLnBrk="1" hangingPunct="1">
              <a:spcBef>
                <a:spcPct val="0"/>
              </a:spcBef>
              <a:buFontTx/>
              <a:buNone/>
            </a:pPr>
            <a:r>
              <a:rPr lang="en-GB" altLang="en-US" sz="1800">
                <a:latin typeface="Arial" panose="020B0604020202020204" pitchFamily="34" charset="0"/>
              </a:rPr>
              <a:t>UK</a:t>
            </a:r>
          </a:p>
          <a:p>
            <a:pPr eaLnBrk="1" hangingPunct="1">
              <a:spcBef>
                <a:spcPct val="0"/>
              </a:spcBef>
              <a:buFontTx/>
              <a:buNone/>
            </a:pPr>
            <a:r>
              <a:rPr lang="en-GB" altLang="en-US" sz="1800">
                <a:latin typeface="Arial" panose="020B0604020202020204" pitchFamily="34" charset="0"/>
              </a:rPr>
              <a:t>Italy</a:t>
            </a:r>
          </a:p>
          <a:p>
            <a:pPr eaLnBrk="1" hangingPunct="1">
              <a:spcBef>
                <a:spcPct val="0"/>
              </a:spcBef>
              <a:buFontTx/>
              <a:buNone/>
            </a:pPr>
            <a:r>
              <a:rPr lang="en-GB" altLang="en-US" sz="1800">
                <a:latin typeface="Arial" panose="020B0604020202020204" pitchFamily="34" charset="0"/>
              </a:rPr>
              <a:t>Germany</a:t>
            </a:r>
          </a:p>
          <a:p>
            <a:pPr eaLnBrk="1" hangingPunct="1">
              <a:spcBef>
                <a:spcPct val="0"/>
              </a:spcBef>
              <a:buFontTx/>
              <a:buNone/>
            </a:pPr>
            <a:r>
              <a:rPr lang="en-GB" altLang="en-US" sz="1800">
                <a:latin typeface="Arial" panose="020B0604020202020204" pitchFamily="34" charset="0"/>
              </a:rPr>
              <a:t>France</a:t>
            </a:r>
          </a:p>
        </p:txBody>
      </p:sp>
      <p:sp>
        <p:nvSpPr>
          <p:cNvPr id="7174" name="TextBox 6">
            <a:extLst>
              <a:ext uri="{FF2B5EF4-FFF2-40B4-BE49-F238E27FC236}">
                <a16:creationId xmlns:a16="http://schemas.microsoft.com/office/drawing/2014/main" id="{A1B1B73F-0E86-9FDF-A2C3-69D4B0DA9D9F}"/>
              </a:ext>
            </a:extLst>
          </p:cNvPr>
          <p:cNvSpPr txBox="1">
            <a:spLocks noChangeArrowheads="1"/>
          </p:cNvSpPr>
          <p:nvPr/>
        </p:nvSpPr>
        <p:spPr bwMode="auto">
          <a:xfrm>
            <a:off x="5767388" y="4146550"/>
            <a:ext cx="21145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Russia</a:t>
            </a:r>
          </a:p>
          <a:p>
            <a:pPr eaLnBrk="1" hangingPunct="1">
              <a:spcBef>
                <a:spcPct val="0"/>
              </a:spcBef>
              <a:buFontTx/>
              <a:buNone/>
            </a:pPr>
            <a:r>
              <a:rPr lang="en-GB" altLang="en-US" sz="1800">
                <a:latin typeface="Arial" panose="020B0604020202020204" pitchFamily="34" charset="0"/>
              </a:rPr>
              <a:t>China</a:t>
            </a:r>
          </a:p>
          <a:p>
            <a:pPr eaLnBrk="1" hangingPunct="1">
              <a:spcBef>
                <a:spcPct val="0"/>
              </a:spcBef>
              <a:buFontTx/>
              <a:buNone/>
            </a:pPr>
            <a:r>
              <a:rPr lang="en-GB" altLang="en-US" sz="1800">
                <a:latin typeface="Arial" panose="020B0604020202020204" pitchFamily="34" charset="0"/>
              </a:rPr>
              <a:t>Brazil</a:t>
            </a:r>
          </a:p>
          <a:p>
            <a:pPr eaLnBrk="1" hangingPunct="1">
              <a:spcBef>
                <a:spcPct val="0"/>
              </a:spcBef>
              <a:buFontTx/>
              <a:buNone/>
            </a:pPr>
            <a:r>
              <a:rPr lang="en-GB" altLang="en-US" sz="1800">
                <a:latin typeface="Arial" panose="020B0604020202020204" pitchFamily="34" charset="0"/>
              </a:rPr>
              <a:t>North Korea</a:t>
            </a:r>
          </a:p>
          <a:p>
            <a:pPr eaLnBrk="1" hangingPunct="1">
              <a:spcBef>
                <a:spcPct val="0"/>
              </a:spcBef>
              <a:buFontTx/>
              <a:buNone/>
            </a:pPr>
            <a:r>
              <a:rPr lang="en-GB" altLang="en-US" sz="1800">
                <a:latin typeface="Arial" panose="020B0604020202020204" pitchFamily="34" charset="0"/>
              </a:rPr>
              <a:t>Indonesia</a:t>
            </a:r>
          </a:p>
          <a:p>
            <a:pPr eaLnBrk="1" hangingPunct="1">
              <a:spcBef>
                <a:spcPct val="0"/>
              </a:spcBef>
              <a:buFontTx/>
              <a:buNone/>
            </a:pPr>
            <a:r>
              <a:rPr lang="en-GB" altLang="en-US" sz="1800">
                <a:latin typeface="Arial" panose="020B0604020202020204" pitchFamily="34" charset="0"/>
              </a:rPr>
              <a:t>Japan</a:t>
            </a:r>
          </a:p>
          <a:p>
            <a:pPr eaLnBrk="1" hangingPunct="1">
              <a:spcBef>
                <a:spcPct val="0"/>
              </a:spcBef>
              <a:buFontTx/>
              <a:buNone/>
            </a:pPr>
            <a:r>
              <a:rPr lang="en-GB" altLang="en-US" sz="1800">
                <a:latin typeface="Arial" panose="020B0604020202020204" pitchFamily="34" charset="0"/>
              </a:rPr>
              <a:t>India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superpower.spectrum">
            <a:hlinkClick r:id="rId2"/>
            <a:extLst>
              <a:ext uri="{FF2B5EF4-FFF2-40B4-BE49-F238E27FC236}">
                <a16:creationId xmlns:a16="http://schemas.microsoft.com/office/drawing/2014/main" id="{C237D801-0430-8778-8B0C-4B32305790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037" t="33334" r="3436" b="13678"/>
          <a:stretch>
            <a:fillRect/>
          </a:stretch>
        </p:blipFill>
        <p:spPr bwMode="auto">
          <a:xfrm>
            <a:off x="109538" y="0"/>
            <a:ext cx="8983662" cy="398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3">
            <a:extLst>
              <a:ext uri="{FF2B5EF4-FFF2-40B4-BE49-F238E27FC236}">
                <a16:creationId xmlns:a16="http://schemas.microsoft.com/office/drawing/2014/main" id="{AD65569F-7514-39CD-CD23-1FCE51716266}"/>
              </a:ext>
            </a:extLst>
          </p:cNvPr>
          <p:cNvSpPr txBox="1">
            <a:spLocks noChangeArrowheads="1"/>
          </p:cNvSpPr>
          <p:nvPr/>
        </p:nvSpPr>
        <p:spPr bwMode="auto">
          <a:xfrm>
            <a:off x="1009650" y="1808163"/>
            <a:ext cx="996950" cy="368300"/>
          </a:xfrm>
          <a:prstGeom prst="rect">
            <a:avLst/>
          </a:prstGeom>
          <a:solidFill>
            <a:srgbClr val="FF656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p:txBody>
      </p:sp>
      <p:sp>
        <p:nvSpPr>
          <p:cNvPr id="8196" name="TextBox 4">
            <a:extLst>
              <a:ext uri="{FF2B5EF4-FFF2-40B4-BE49-F238E27FC236}">
                <a16:creationId xmlns:a16="http://schemas.microsoft.com/office/drawing/2014/main" id="{ADFEA41A-F91E-3183-AE36-1369912C33C8}"/>
              </a:ext>
            </a:extLst>
          </p:cNvPr>
          <p:cNvSpPr txBox="1">
            <a:spLocks noChangeArrowheads="1"/>
          </p:cNvSpPr>
          <p:nvPr/>
        </p:nvSpPr>
        <p:spPr bwMode="auto">
          <a:xfrm>
            <a:off x="3316288" y="1677988"/>
            <a:ext cx="1104900" cy="369887"/>
          </a:xfrm>
          <a:prstGeom prst="rect">
            <a:avLst/>
          </a:prstGeom>
          <a:solidFill>
            <a:srgbClr val="63F828"/>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p:txBody>
      </p:sp>
      <p:sp>
        <p:nvSpPr>
          <p:cNvPr id="8197" name="TextBox 5">
            <a:extLst>
              <a:ext uri="{FF2B5EF4-FFF2-40B4-BE49-F238E27FC236}">
                <a16:creationId xmlns:a16="http://schemas.microsoft.com/office/drawing/2014/main" id="{8E8CDAD5-7646-B7A2-0605-F0E091DFFA10}"/>
              </a:ext>
            </a:extLst>
          </p:cNvPr>
          <p:cNvSpPr txBox="1">
            <a:spLocks noChangeArrowheads="1"/>
          </p:cNvSpPr>
          <p:nvPr/>
        </p:nvSpPr>
        <p:spPr bwMode="auto">
          <a:xfrm>
            <a:off x="287338" y="3467100"/>
            <a:ext cx="1568450" cy="381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p:txBody>
      </p:sp>
      <p:sp>
        <p:nvSpPr>
          <p:cNvPr id="8198" name="TextBox 6">
            <a:extLst>
              <a:ext uri="{FF2B5EF4-FFF2-40B4-BE49-F238E27FC236}">
                <a16:creationId xmlns:a16="http://schemas.microsoft.com/office/drawing/2014/main" id="{38BD21EA-BB9A-9A32-7164-2670AE4A8790}"/>
              </a:ext>
            </a:extLst>
          </p:cNvPr>
          <p:cNvSpPr txBox="1">
            <a:spLocks noChangeArrowheads="1"/>
          </p:cNvSpPr>
          <p:nvPr/>
        </p:nvSpPr>
        <p:spPr bwMode="auto">
          <a:xfrm>
            <a:off x="5254625" y="1050925"/>
            <a:ext cx="110490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800">
              <a:latin typeface="Arial" panose="020B0604020202020204" pitchFamily="34" charset="0"/>
            </a:endParaRPr>
          </a:p>
        </p:txBody>
      </p:sp>
      <p:sp>
        <p:nvSpPr>
          <p:cNvPr id="8199" name="TextBox 7">
            <a:extLst>
              <a:ext uri="{FF2B5EF4-FFF2-40B4-BE49-F238E27FC236}">
                <a16:creationId xmlns:a16="http://schemas.microsoft.com/office/drawing/2014/main" id="{A7206068-66F1-E73A-0EB7-C36B5157A893}"/>
              </a:ext>
            </a:extLst>
          </p:cNvPr>
          <p:cNvSpPr txBox="1">
            <a:spLocks noChangeArrowheads="1"/>
          </p:cNvSpPr>
          <p:nvPr/>
        </p:nvSpPr>
        <p:spPr bwMode="auto">
          <a:xfrm>
            <a:off x="5103813" y="1992313"/>
            <a:ext cx="109220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800">
              <a:latin typeface="Arial" panose="020B0604020202020204" pitchFamily="34" charset="0"/>
            </a:endParaRPr>
          </a:p>
        </p:txBody>
      </p:sp>
      <p:sp>
        <p:nvSpPr>
          <p:cNvPr id="8200" name="TextBox 8">
            <a:extLst>
              <a:ext uri="{FF2B5EF4-FFF2-40B4-BE49-F238E27FC236}">
                <a16:creationId xmlns:a16="http://schemas.microsoft.com/office/drawing/2014/main" id="{5D0ACE40-E227-0038-83AA-72AEAB559454}"/>
              </a:ext>
            </a:extLst>
          </p:cNvPr>
          <p:cNvSpPr txBox="1">
            <a:spLocks noChangeArrowheads="1"/>
          </p:cNvSpPr>
          <p:nvPr/>
        </p:nvSpPr>
        <p:spPr bwMode="auto">
          <a:xfrm>
            <a:off x="6196013" y="2306638"/>
            <a:ext cx="109220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800">
              <a:latin typeface="Arial" panose="020B0604020202020204" pitchFamily="34" charset="0"/>
            </a:endParaRPr>
          </a:p>
        </p:txBody>
      </p:sp>
      <p:sp>
        <p:nvSpPr>
          <p:cNvPr id="8201" name="TextBox 9">
            <a:extLst>
              <a:ext uri="{FF2B5EF4-FFF2-40B4-BE49-F238E27FC236}">
                <a16:creationId xmlns:a16="http://schemas.microsoft.com/office/drawing/2014/main" id="{88E25261-A135-F1F9-5941-E2FE7281C75A}"/>
              </a:ext>
            </a:extLst>
          </p:cNvPr>
          <p:cNvSpPr txBox="1">
            <a:spLocks noChangeArrowheads="1"/>
          </p:cNvSpPr>
          <p:nvPr/>
        </p:nvSpPr>
        <p:spPr bwMode="auto">
          <a:xfrm>
            <a:off x="5540375" y="2570163"/>
            <a:ext cx="2062163" cy="9239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p:txBody>
      </p:sp>
      <p:sp>
        <p:nvSpPr>
          <p:cNvPr id="8202" name="TextBox 10">
            <a:extLst>
              <a:ext uri="{FF2B5EF4-FFF2-40B4-BE49-F238E27FC236}">
                <a16:creationId xmlns:a16="http://schemas.microsoft.com/office/drawing/2014/main" id="{06BFB6C4-003B-BBE2-A6D9-422270C6F06B}"/>
              </a:ext>
            </a:extLst>
          </p:cNvPr>
          <p:cNvSpPr txBox="1">
            <a:spLocks noChangeArrowheads="1"/>
          </p:cNvSpPr>
          <p:nvPr/>
        </p:nvSpPr>
        <p:spPr bwMode="auto">
          <a:xfrm>
            <a:off x="7847013" y="2522538"/>
            <a:ext cx="1106487"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p:txBody>
      </p:sp>
      <p:sp>
        <p:nvSpPr>
          <p:cNvPr id="8203" name="TextBox 11">
            <a:extLst>
              <a:ext uri="{FF2B5EF4-FFF2-40B4-BE49-F238E27FC236}">
                <a16:creationId xmlns:a16="http://schemas.microsoft.com/office/drawing/2014/main" id="{A9893E3E-A1D3-1BD1-B0F5-BAEC45FFCEB0}"/>
              </a:ext>
            </a:extLst>
          </p:cNvPr>
          <p:cNvSpPr txBox="1">
            <a:spLocks noChangeArrowheads="1"/>
          </p:cNvSpPr>
          <p:nvPr/>
        </p:nvSpPr>
        <p:spPr bwMode="auto">
          <a:xfrm>
            <a:off x="3316288" y="3071813"/>
            <a:ext cx="765175" cy="215900"/>
          </a:xfrm>
          <a:prstGeom prst="rect">
            <a:avLst/>
          </a:prstGeom>
          <a:solidFill>
            <a:srgbClr val="5D8B2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800">
              <a:latin typeface="Arial" panose="020B0604020202020204" pitchFamily="34" charset="0"/>
            </a:endParaRPr>
          </a:p>
        </p:txBody>
      </p:sp>
      <p:sp>
        <p:nvSpPr>
          <p:cNvPr id="8204" name="TextBox 13">
            <a:extLst>
              <a:ext uri="{FF2B5EF4-FFF2-40B4-BE49-F238E27FC236}">
                <a16:creationId xmlns:a16="http://schemas.microsoft.com/office/drawing/2014/main" id="{5AF97997-9A76-4037-CE56-BA7A81759A19}"/>
              </a:ext>
            </a:extLst>
          </p:cNvPr>
          <p:cNvSpPr txBox="1">
            <a:spLocks noChangeArrowheads="1"/>
          </p:cNvSpPr>
          <p:nvPr/>
        </p:nvSpPr>
        <p:spPr bwMode="auto">
          <a:xfrm>
            <a:off x="7288213" y="1266825"/>
            <a:ext cx="914400" cy="214313"/>
          </a:xfrm>
          <a:prstGeom prst="rect">
            <a:avLst/>
          </a:prstGeom>
          <a:solidFill>
            <a:srgbClr val="65028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800">
              <a:latin typeface="Arial" panose="020B0604020202020204" pitchFamily="34" charset="0"/>
            </a:endParaRPr>
          </a:p>
        </p:txBody>
      </p:sp>
      <p:pic>
        <p:nvPicPr>
          <p:cNvPr id="8205" name="Picture 4" descr="Image result for superpower.spectrum">
            <a:hlinkClick r:id="rId4"/>
            <a:extLst>
              <a:ext uri="{FF2B5EF4-FFF2-40B4-BE49-F238E27FC236}">
                <a16:creationId xmlns:a16="http://schemas.microsoft.com/office/drawing/2014/main" id="{4671A5F4-2C7E-9FEC-EB26-D0A7727306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1567" t="28331" r="16696" b="3397"/>
          <a:stretch>
            <a:fillRect/>
          </a:stretch>
        </p:blipFill>
        <p:spPr bwMode="auto">
          <a:xfrm>
            <a:off x="287338" y="3657600"/>
            <a:ext cx="3794125" cy="315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TextBox 14">
            <a:extLst>
              <a:ext uri="{FF2B5EF4-FFF2-40B4-BE49-F238E27FC236}">
                <a16:creationId xmlns:a16="http://schemas.microsoft.com/office/drawing/2014/main" id="{4E33689A-56B8-AE6E-C299-A5309C7BC4EF}"/>
              </a:ext>
            </a:extLst>
          </p:cNvPr>
          <p:cNvSpPr txBox="1">
            <a:spLocks noChangeArrowheads="1"/>
          </p:cNvSpPr>
          <p:nvPr/>
        </p:nvSpPr>
        <p:spPr bwMode="auto">
          <a:xfrm>
            <a:off x="4421188" y="3689350"/>
            <a:ext cx="42291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b="1">
                <a:latin typeface="Arial" panose="020B0604020202020204" pitchFamily="34" charset="0"/>
              </a:rPr>
              <a:t>Two separate versions </a:t>
            </a:r>
            <a:r>
              <a:rPr lang="en-GB" altLang="en-US" sz="1800">
                <a:latin typeface="Arial" panose="020B0604020202020204" pitchFamily="34" charset="0"/>
              </a:rPr>
              <a:t>of published categorisations of power status but they both say the same thing essentially</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2800">
                <a:solidFill>
                  <a:srgbClr val="FF0000"/>
                </a:solidFill>
                <a:latin typeface="Arial" panose="020B0604020202020204" pitchFamily="34" charset="0"/>
              </a:rPr>
              <a:t>Now write a list of  7 things that could be used to </a:t>
            </a:r>
            <a:r>
              <a:rPr lang="en-GB" altLang="en-US" sz="2800" b="1">
                <a:solidFill>
                  <a:srgbClr val="FF0000"/>
                </a:solidFill>
                <a:latin typeface="Arial" panose="020B0604020202020204" pitchFamily="34" charset="0"/>
              </a:rPr>
              <a:t>measure</a:t>
            </a:r>
            <a:r>
              <a:rPr lang="en-GB" altLang="en-US" sz="2800">
                <a:solidFill>
                  <a:srgbClr val="FF0000"/>
                </a:solidFill>
                <a:latin typeface="Arial" panose="020B0604020202020204" pitchFamily="34" charset="0"/>
              </a:rPr>
              <a:t> this position. </a:t>
            </a:r>
          </a:p>
        </p:txBody>
      </p:sp>
      <p:sp>
        <p:nvSpPr>
          <p:cNvPr id="2" name="Rectangle 1">
            <a:extLst>
              <a:ext uri="{FF2B5EF4-FFF2-40B4-BE49-F238E27FC236}">
                <a16:creationId xmlns:a16="http://schemas.microsoft.com/office/drawing/2014/main" id="{9199DA4E-D740-D174-B812-E567270D56A2}"/>
              </a:ext>
            </a:extLst>
          </p:cNvPr>
          <p:cNvSpPr/>
          <p:nvPr/>
        </p:nvSpPr>
        <p:spPr>
          <a:xfrm>
            <a:off x="109538" y="3529013"/>
            <a:ext cx="3971925" cy="32797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ECA35818-70DF-6A61-06D9-2770F236F669}"/>
              </a:ext>
            </a:extLst>
          </p:cNvPr>
          <p:cNvSpPr>
            <a:spLocks noChangeArrowheads="1"/>
          </p:cNvSpPr>
          <p:nvPr/>
        </p:nvSpPr>
        <p:spPr bwMode="auto">
          <a:xfrm>
            <a:off x="417513" y="349250"/>
            <a:ext cx="8464550"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4400">
                <a:latin typeface="Arial" panose="020B0604020202020204" pitchFamily="34" charset="0"/>
              </a:rPr>
              <a:t>Write a list of  7 things that </a:t>
            </a:r>
            <a:r>
              <a:rPr lang="en-GB" altLang="en-US" sz="4400" u="sng">
                <a:latin typeface="Arial" panose="020B0604020202020204" pitchFamily="34" charset="0"/>
              </a:rPr>
              <a:t>could be </a:t>
            </a:r>
            <a:r>
              <a:rPr lang="en-GB" altLang="en-US" sz="4400">
                <a:latin typeface="Arial" panose="020B0604020202020204" pitchFamily="34" charset="0"/>
              </a:rPr>
              <a:t>used to measure whether a country was a superpower, emerging power or regional power.</a:t>
            </a:r>
          </a:p>
          <a:p>
            <a:pPr eaLnBrk="1" hangingPunct="1">
              <a:spcBef>
                <a:spcPct val="0"/>
              </a:spcBef>
              <a:buFontTx/>
              <a:buNone/>
            </a:pPr>
            <a:endParaRPr lang="en-GB" altLang="en-US" sz="4400">
              <a:latin typeface="Arial" panose="020B0604020202020204" pitchFamily="34" charset="0"/>
            </a:endParaRPr>
          </a:p>
          <a:p>
            <a:pPr eaLnBrk="1" hangingPunct="1">
              <a:spcBef>
                <a:spcPct val="0"/>
              </a:spcBef>
              <a:buFontTx/>
              <a:buNone/>
            </a:pPr>
            <a:endParaRPr lang="en-GB" altLang="en-US" sz="4400">
              <a:latin typeface="Arial" panose="020B0604020202020204" pitchFamily="34" charset="0"/>
            </a:endParaRPr>
          </a:p>
          <a:p>
            <a:pPr eaLnBrk="1" hangingPunct="1">
              <a:spcBef>
                <a:spcPct val="0"/>
              </a:spcBef>
              <a:buFontTx/>
              <a:buNone/>
            </a:pPr>
            <a:r>
              <a:rPr lang="en-GB" altLang="en-US" sz="4400">
                <a:latin typeface="Arial" panose="020B0604020202020204" pitchFamily="34" charset="0"/>
              </a:rPr>
              <a:t>I will ask for contributions…..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120C12DA-F7D4-E7E1-8FB9-B0E9DA12C3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1146175"/>
            <a:ext cx="4567238" cy="337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3" name="TextBox 1">
            <a:extLst>
              <a:ext uri="{FF2B5EF4-FFF2-40B4-BE49-F238E27FC236}">
                <a16:creationId xmlns:a16="http://schemas.microsoft.com/office/drawing/2014/main" id="{B1DAE129-087B-9EAF-F10F-E80C598A7796}"/>
              </a:ext>
            </a:extLst>
          </p:cNvPr>
          <p:cNvSpPr txBox="1">
            <a:spLocks noChangeArrowheads="1"/>
          </p:cNvSpPr>
          <p:nvPr/>
        </p:nvSpPr>
        <p:spPr bwMode="auto">
          <a:xfrm>
            <a:off x="222250" y="26988"/>
            <a:ext cx="89217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2800">
                <a:latin typeface="Arial" panose="020B0604020202020204" pitchFamily="34" charset="0"/>
              </a:rPr>
              <a:t>These </a:t>
            </a:r>
            <a:r>
              <a:rPr lang="en-GB" altLang="en-US" sz="2800" u="sng">
                <a:latin typeface="Arial" panose="020B0604020202020204" pitchFamily="34" charset="0"/>
              </a:rPr>
              <a:t>are</a:t>
            </a:r>
            <a:r>
              <a:rPr lang="en-GB" altLang="en-US" sz="2800">
                <a:latin typeface="Arial" panose="020B0604020202020204" pitchFamily="34" charset="0"/>
              </a:rPr>
              <a:t> the 7 characteristics used to measure superpower status</a:t>
            </a:r>
          </a:p>
        </p:txBody>
      </p:sp>
      <p:sp>
        <p:nvSpPr>
          <p:cNvPr id="10244" name="TextBox 2">
            <a:extLst>
              <a:ext uri="{FF2B5EF4-FFF2-40B4-BE49-F238E27FC236}">
                <a16:creationId xmlns:a16="http://schemas.microsoft.com/office/drawing/2014/main" id="{1DD04F27-8780-ED68-F363-459B4EB2FDA7}"/>
              </a:ext>
            </a:extLst>
          </p:cNvPr>
          <p:cNvSpPr txBox="1">
            <a:spLocks noChangeArrowheads="1"/>
          </p:cNvSpPr>
          <p:nvPr/>
        </p:nvSpPr>
        <p:spPr bwMode="auto">
          <a:xfrm>
            <a:off x="333375" y="4887913"/>
            <a:ext cx="8699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2400">
                <a:latin typeface="Arial" panose="020B0604020202020204" pitchFamily="34" charset="0"/>
              </a:rPr>
              <a:t>For each one, write down why it is important for superpowers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CE18F5CF-7218-421D-EBA5-61FAAED5F383}"/>
              </a:ext>
            </a:extLst>
          </p:cNvPr>
          <p:cNvPicPr>
            <a:picLocks noChangeAspect="1"/>
          </p:cNvPicPr>
          <p:nvPr/>
        </p:nvPicPr>
        <p:blipFill>
          <a:blip r:embed="rId2">
            <a:extLst>
              <a:ext uri="{28A0092B-C50C-407E-A947-70E740481C1C}">
                <a14:useLocalDpi xmlns:a14="http://schemas.microsoft.com/office/drawing/2010/main" val="0"/>
              </a:ext>
            </a:extLst>
          </a:blip>
          <a:srcRect t="13390"/>
          <a:stretch>
            <a:fillRect/>
          </a:stretch>
        </p:blipFill>
        <p:spPr bwMode="auto">
          <a:xfrm>
            <a:off x="144463" y="1247775"/>
            <a:ext cx="4979987" cy="545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le 2">
            <a:extLst>
              <a:ext uri="{FF2B5EF4-FFF2-40B4-BE49-F238E27FC236}">
                <a16:creationId xmlns:a16="http://schemas.microsoft.com/office/drawing/2014/main" id="{6C3C3069-C369-3CB7-3996-5C3E5E4B1359}"/>
              </a:ext>
            </a:extLst>
          </p:cNvPr>
          <p:cNvSpPr>
            <a:spLocks noGrp="1"/>
          </p:cNvSpPr>
          <p:nvPr>
            <p:ph type="title"/>
          </p:nvPr>
        </p:nvSpPr>
        <p:spPr>
          <a:xfrm>
            <a:off x="227013" y="0"/>
            <a:ext cx="8916987" cy="1325563"/>
          </a:xfrm>
        </p:spPr>
        <p:txBody>
          <a:bodyPr/>
          <a:lstStyle/>
          <a:p>
            <a:r>
              <a:rPr lang="en-GB" altLang="en-US" b="1" u="sng">
                <a:ea typeface="ＭＳ Ｐゴシック" panose="020B0600070205080204" pitchFamily="34" charset="-128"/>
              </a:rPr>
              <a:t>Superpower ‘building blocks’</a:t>
            </a:r>
          </a:p>
        </p:txBody>
      </p:sp>
      <p:sp>
        <p:nvSpPr>
          <p:cNvPr id="11268" name="TextBox 3">
            <a:extLst>
              <a:ext uri="{FF2B5EF4-FFF2-40B4-BE49-F238E27FC236}">
                <a16:creationId xmlns:a16="http://schemas.microsoft.com/office/drawing/2014/main" id="{2E1CCCCE-7F39-FE20-8B35-9C22C5176419}"/>
              </a:ext>
            </a:extLst>
          </p:cNvPr>
          <p:cNvSpPr txBox="1">
            <a:spLocks noChangeArrowheads="1"/>
          </p:cNvSpPr>
          <p:nvPr/>
        </p:nvSpPr>
        <p:spPr bwMode="auto">
          <a:xfrm>
            <a:off x="5124450" y="1247775"/>
            <a:ext cx="37988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a:latin typeface="Arial" panose="020B0604020202020204" pitchFamily="34" charset="0"/>
              </a:rPr>
              <a:t>An alternative and simpler way of considering these individual elements was proposed by Dunn.</a:t>
            </a:r>
          </a:p>
          <a:p>
            <a:pPr eaLnBrk="1" hangingPunct="1">
              <a:spcBef>
                <a:spcPct val="0"/>
              </a:spcBef>
              <a:buFontTx/>
              <a:buNone/>
            </a:pPr>
            <a:endParaRPr lang="en-GB" altLang="en-US">
              <a:latin typeface="Arial" panose="020B0604020202020204" pitchFamily="34" charset="0"/>
            </a:endParaRPr>
          </a:p>
          <a:p>
            <a:pPr eaLnBrk="1" hangingPunct="1">
              <a:spcBef>
                <a:spcPct val="0"/>
              </a:spcBef>
              <a:buFontTx/>
              <a:buNone/>
            </a:pPr>
            <a:r>
              <a:rPr lang="en-GB" altLang="en-US">
                <a:solidFill>
                  <a:srgbClr val="FF0000"/>
                </a:solidFill>
                <a:latin typeface="Arial" panose="020B0604020202020204" pitchFamily="34" charset="0"/>
              </a:rPr>
              <a:t>Why does it look like this?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6A9F609C-1D11-8972-01CA-5D71EB29200A}"/>
              </a:ext>
            </a:extLst>
          </p:cNvPr>
          <p:cNvSpPr>
            <a:spLocks noGrp="1"/>
          </p:cNvSpPr>
          <p:nvPr>
            <p:ph type="title"/>
          </p:nvPr>
        </p:nvSpPr>
        <p:spPr>
          <a:xfrm>
            <a:off x="457200" y="692150"/>
            <a:ext cx="8229600" cy="1143000"/>
          </a:xfrm>
        </p:spPr>
        <p:txBody>
          <a:bodyPr/>
          <a:lstStyle/>
          <a:p>
            <a:r>
              <a:rPr lang="en-GB" altLang="en-US">
                <a:ea typeface="ＭＳ Ｐゴシック" panose="020B0600070205080204" pitchFamily="34" charset="-128"/>
              </a:rPr>
              <a:t>Can you write the pillars down and make connections between them?​</a:t>
            </a:r>
          </a:p>
        </p:txBody>
      </p:sp>
      <p:sp>
        <p:nvSpPr>
          <p:cNvPr id="12291" name="AutoShape 2" descr="7.1A Defining characteristics of powers - A-LEVEL GEOGRAPHY REVISION:  EDEXCEL">
            <a:extLst>
              <a:ext uri="{FF2B5EF4-FFF2-40B4-BE49-F238E27FC236}">
                <a16:creationId xmlns:a16="http://schemas.microsoft.com/office/drawing/2014/main" id="{3CE3363E-39AF-534C-4930-6EF382DDADAD}"/>
              </a:ext>
            </a:extLst>
          </p:cNvPr>
          <p:cNvSpPr>
            <a:spLocks noChangeAspect="1" noChangeArrowheads="1"/>
          </p:cNvSpPr>
          <p:nvPr/>
        </p:nvSpPr>
        <p:spPr bwMode="auto">
          <a:xfrm>
            <a:off x="2190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endParaRPr lang="en-GB" altLang="en-US" sz="1800">
              <a:latin typeface="Arial" panose="020B0604020202020204" pitchFamily="34" charset="0"/>
            </a:endParaRPr>
          </a:p>
        </p:txBody>
      </p:sp>
      <p:pic>
        <p:nvPicPr>
          <p:cNvPr id="12292" name="Picture 5">
            <a:extLst>
              <a:ext uri="{FF2B5EF4-FFF2-40B4-BE49-F238E27FC236}">
                <a16:creationId xmlns:a16="http://schemas.microsoft.com/office/drawing/2014/main" id="{F78F1958-FD73-8803-0317-5E3FD904A9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2525" y="2708275"/>
            <a:ext cx="6838950"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23A338CB-8180-E732-11A8-99D0249E42A6}"/>
              </a:ext>
            </a:extLst>
          </p:cNvPr>
          <p:cNvSpPr>
            <a:spLocks noGrp="1"/>
          </p:cNvSpPr>
          <p:nvPr>
            <p:ph idx="1"/>
          </p:nvPr>
        </p:nvSpPr>
        <p:spPr/>
        <p:txBody>
          <a:bodyPr/>
          <a:lstStyle/>
          <a:p>
            <a:endParaRPr lang="en-GB" altLang="en-US">
              <a:ea typeface="ＭＳ Ｐゴシック" panose="020B0600070205080204" pitchFamily="34" charset="-128"/>
            </a:endParaRPr>
          </a:p>
        </p:txBody>
      </p:sp>
      <p:pic>
        <p:nvPicPr>
          <p:cNvPr id="13315" name="Picture 5" descr="2642765.jpg">
            <a:extLst>
              <a:ext uri="{FF2B5EF4-FFF2-40B4-BE49-F238E27FC236}">
                <a16:creationId xmlns:a16="http://schemas.microsoft.com/office/drawing/2014/main" id="{D5D09B82-AFAE-79E3-3D82-14866CD0D6B0}"/>
              </a:ext>
            </a:extLst>
          </p:cNvPr>
          <p:cNvPicPr>
            <a:picLocks noChangeAspect="1"/>
          </p:cNvPicPr>
          <p:nvPr/>
        </p:nvPicPr>
        <p:blipFill>
          <a:blip r:embed="rId3">
            <a:extLst>
              <a:ext uri="{28A0092B-C50C-407E-A947-70E740481C1C}">
                <a14:useLocalDpi xmlns:a14="http://schemas.microsoft.com/office/drawing/2010/main" val="0"/>
              </a:ext>
            </a:extLst>
          </a:blip>
          <a:srcRect t="402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nip Single Corner Rectangle 5">
            <a:extLst>
              <a:ext uri="{FF2B5EF4-FFF2-40B4-BE49-F238E27FC236}">
                <a16:creationId xmlns:a16="http://schemas.microsoft.com/office/drawing/2014/main" id="{B10CA727-9937-AFA6-C42B-472CA468E4ED}"/>
              </a:ext>
            </a:extLst>
          </p:cNvPr>
          <p:cNvSpPr>
            <a:spLocks noChangeArrowheads="1"/>
          </p:cNvSpPr>
          <p:nvPr/>
        </p:nvSpPr>
        <p:spPr bwMode="auto">
          <a:xfrm>
            <a:off x="4343400" y="6248400"/>
            <a:ext cx="4572000" cy="457200"/>
          </a:xfrm>
          <a:custGeom>
            <a:avLst/>
            <a:gdLst>
              <a:gd name="T0" fmla="*/ 4572000 w 4572000"/>
              <a:gd name="T1" fmla="*/ 228600 h 457200"/>
              <a:gd name="T2" fmla="*/ 2286000 w 4572000"/>
              <a:gd name="T3" fmla="*/ 457200 h 457200"/>
              <a:gd name="T4" fmla="*/ 0 w 4572000"/>
              <a:gd name="T5" fmla="*/ 228600 h 457200"/>
              <a:gd name="T6" fmla="*/ 2286000 w 4572000"/>
              <a:gd name="T7" fmla="*/ 0 h 457200"/>
              <a:gd name="T8" fmla="*/ 0 60000 65536"/>
              <a:gd name="T9" fmla="*/ 1 60000 65536"/>
              <a:gd name="T10" fmla="*/ 2 60000 65536"/>
              <a:gd name="T11" fmla="*/ 3 60000 65536"/>
              <a:gd name="T12" fmla="*/ 0 w 4572000"/>
              <a:gd name="T13" fmla="*/ 38101 h 457200"/>
              <a:gd name="T14" fmla="*/ 4533899 w 4572000"/>
              <a:gd name="T15" fmla="*/ 457200 h 457200"/>
            </a:gdLst>
            <a:ahLst/>
            <a:cxnLst>
              <a:cxn ang="T8">
                <a:pos x="T0" y="T1"/>
              </a:cxn>
              <a:cxn ang="T9">
                <a:pos x="T2" y="T3"/>
              </a:cxn>
              <a:cxn ang="T10">
                <a:pos x="T4" y="T5"/>
              </a:cxn>
              <a:cxn ang="T11">
                <a:pos x="T6" y="T7"/>
              </a:cxn>
            </a:cxnLst>
            <a:rect l="T12" t="T13" r="T14" b="T15"/>
            <a:pathLst>
              <a:path w="4572000" h="457200">
                <a:moveTo>
                  <a:pt x="0" y="0"/>
                </a:moveTo>
                <a:lnTo>
                  <a:pt x="4495798" y="0"/>
                </a:lnTo>
                <a:lnTo>
                  <a:pt x="4572000" y="76202"/>
                </a:lnTo>
                <a:lnTo>
                  <a:pt x="4572000" y="457200"/>
                </a:lnTo>
                <a:lnTo>
                  <a:pt x="0" y="457200"/>
                </a:lnTo>
                <a:close/>
              </a:path>
            </a:pathLst>
          </a:custGeom>
          <a:solidFill>
            <a:schemeClr val="tx1">
              <a:alpha val="50195"/>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3317" name="TextBox 4">
            <a:extLst>
              <a:ext uri="{FF2B5EF4-FFF2-40B4-BE49-F238E27FC236}">
                <a16:creationId xmlns:a16="http://schemas.microsoft.com/office/drawing/2014/main" id="{96A9F1DD-26C7-F142-CB79-085A11066BF9}"/>
              </a:ext>
            </a:extLst>
          </p:cNvPr>
          <p:cNvSpPr txBox="1">
            <a:spLocks noChangeArrowheads="1"/>
          </p:cNvSpPr>
          <p:nvPr/>
        </p:nvSpPr>
        <p:spPr bwMode="auto">
          <a:xfrm>
            <a:off x="4524375" y="6180138"/>
            <a:ext cx="4819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800">
                <a:solidFill>
                  <a:srgbClr val="FFFFFF"/>
                </a:solidFill>
                <a:latin typeface="Arial" panose="020B0604020202020204" pitchFamily="34" charset="0"/>
              </a:rPr>
              <a:t>Who are these people?!</a:t>
            </a:r>
          </a:p>
        </p:txBody>
      </p:sp>
      <p:grpSp>
        <p:nvGrpSpPr>
          <p:cNvPr id="2" name="Group 15">
            <a:extLst>
              <a:ext uri="{FF2B5EF4-FFF2-40B4-BE49-F238E27FC236}">
                <a16:creationId xmlns:a16="http://schemas.microsoft.com/office/drawing/2014/main" id="{C3ECC34D-6105-3FEE-90B0-3AF916F98C95}"/>
              </a:ext>
            </a:extLst>
          </p:cNvPr>
          <p:cNvGrpSpPr>
            <a:grpSpLocks/>
          </p:cNvGrpSpPr>
          <p:nvPr/>
        </p:nvGrpSpPr>
        <p:grpSpPr bwMode="auto">
          <a:xfrm>
            <a:off x="196850" y="228600"/>
            <a:ext cx="2774950" cy="1143000"/>
            <a:chOff x="349250" y="274638"/>
            <a:chExt cx="2774950" cy="1143000"/>
          </a:xfrm>
        </p:grpSpPr>
        <p:sp>
          <p:nvSpPr>
            <p:cNvPr id="7" name="Snip Single Corner Rectangle 6">
              <a:extLst>
                <a:ext uri="{FF2B5EF4-FFF2-40B4-BE49-F238E27FC236}">
                  <a16:creationId xmlns:a16="http://schemas.microsoft.com/office/drawing/2014/main" id="{BC2BF1C5-B839-C94A-FD2B-9F761DC01A0C}"/>
                </a:ext>
              </a:extLst>
            </p:cNvPr>
            <p:cNvSpPr>
              <a:spLocks noChangeArrowheads="1"/>
            </p:cNvSpPr>
            <p:nvPr/>
          </p:nvSpPr>
          <p:spPr bwMode="auto">
            <a:xfrm>
              <a:off x="349250" y="274638"/>
              <a:ext cx="2774950" cy="1143000"/>
            </a:xfrm>
            <a:custGeom>
              <a:avLst/>
              <a:gdLst>
                <a:gd name="T0" fmla="*/ 2774950 w 2774950"/>
                <a:gd name="T1" fmla="*/ 571500 h 1143000"/>
                <a:gd name="T2" fmla="*/ 1387475 w 2774950"/>
                <a:gd name="T3" fmla="*/ 1143000 h 1143000"/>
                <a:gd name="T4" fmla="*/ 0 w 2774950"/>
                <a:gd name="T5" fmla="*/ 571500 h 1143000"/>
                <a:gd name="T6" fmla="*/ 1387475 w 2774950"/>
                <a:gd name="T7" fmla="*/ 0 h 1143000"/>
                <a:gd name="T8" fmla="*/ 0 60000 65536"/>
                <a:gd name="T9" fmla="*/ 1 60000 65536"/>
                <a:gd name="T10" fmla="*/ 2 60000 65536"/>
                <a:gd name="T11" fmla="*/ 3 60000 65536"/>
                <a:gd name="T12" fmla="*/ 0 w 2774950"/>
                <a:gd name="T13" fmla="*/ 95252 h 1143000"/>
                <a:gd name="T14" fmla="*/ 2679698 w 2774950"/>
                <a:gd name="T15" fmla="*/ 1143000 h 1143000"/>
              </a:gdLst>
              <a:ahLst/>
              <a:cxnLst>
                <a:cxn ang="T8">
                  <a:pos x="T0" y="T1"/>
                </a:cxn>
                <a:cxn ang="T9">
                  <a:pos x="T2" y="T3"/>
                </a:cxn>
                <a:cxn ang="T10">
                  <a:pos x="T4" y="T5"/>
                </a:cxn>
                <a:cxn ang="T11">
                  <a:pos x="T6" y="T7"/>
                </a:cxn>
              </a:cxnLst>
              <a:rect l="T12" t="T13" r="T14" b="T15"/>
              <a:pathLst>
                <a:path w="2774950" h="1143000">
                  <a:moveTo>
                    <a:pt x="0" y="0"/>
                  </a:moveTo>
                  <a:lnTo>
                    <a:pt x="2584446" y="0"/>
                  </a:lnTo>
                  <a:lnTo>
                    <a:pt x="2774950" y="190504"/>
                  </a:lnTo>
                  <a:lnTo>
                    <a:pt x="2774950" y="1143000"/>
                  </a:lnTo>
                  <a:lnTo>
                    <a:pt x="0" y="1143000"/>
                  </a:lnTo>
                  <a:close/>
                </a:path>
              </a:pathLst>
            </a:custGeom>
            <a:solidFill>
              <a:schemeClr val="tx1">
                <a:alpha val="50195"/>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3326" name="TextBox 4">
              <a:extLst>
                <a:ext uri="{FF2B5EF4-FFF2-40B4-BE49-F238E27FC236}">
                  <a16:creationId xmlns:a16="http://schemas.microsoft.com/office/drawing/2014/main" id="{52CD3B67-4E58-164C-21E2-A9251AA6E26D}"/>
                </a:ext>
              </a:extLst>
            </p:cNvPr>
            <p:cNvSpPr txBox="1">
              <a:spLocks noChangeArrowheads="1"/>
            </p:cNvSpPr>
            <p:nvPr/>
          </p:nvSpPr>
          <p:spPr bwMode="auto">
            <a:xfrm>
              <a:off x="582653" y="492195"/>
              <a:ext cx="230814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000">
                  <a:solidFill>
                    <a:srgbClr val="FFFFFF"/>
                  </a:solidFill>
                  <a:latin typeface="Arial" panose="020B0604020202020204" pitchFamily="34" charset="0"/>
                </a:rPr>
                <a:t>Winston Churchill</a:t>
              </a:r>
            </a:p>
            <a:p>
              <a:pPr eaLnBrk="1" hangingPunct="1">
                <a:spcBef>
                  <a:spcPct val="0"/>
                </a:spcBef>
                <a:buFontTx/>
                <a:buNone/>
              </a:pPr>
              <a:r>
                <a:rPr lang="en-US" altLang="en-US" sz="2000">
                  <a:solidFill>
                    <a:srgbClr val="FFFFFF"/>
                  </a:solidFill>
                  <a:latin typeface="Arial" panose="020B0604020202020204" pitchFamily="34" charset="0"/>
                </a:rPr>
                <a:t>Prime Minister, UK</a:t>
              </a:r>
            </a:p>
          </p:txBody>
        </p:sp>
      </p:grpSp>
      <p:grpSp>
        <p:nvGrpSpPr>
          <p:cNvPr id="3" name="Group 14">
            <a:extLst>
              <a:ext uri="{FF2B5EF4-FFF2-40B4-BE49-F238E27FC236}">
                <a16:creationId xmlns:a16="http://schemas.microsoft.com/office/drawing/2014/main" id="{1F34E634-0955-8360-F46D-7FA7739FAB6C}"/>
              </a:ext>
            </a:extLst>
          </p:cNvPr>
          <p:cNvGrpSpPr>
            <a:grpSpLocks/>
          </p:cNvGrpSpPr>
          <p:nvPr/>
        </p:nvGrpSpPr>
        <p:grpSpPr bwMode="auto">
          <a:xfrm>
            <a:off x="3168650" y="228600"/>
            <a:ext cx="2774950" cy="1143000"/>
            <a:chOff x="3516989" y="274638"/>
            <a:chExt cx="2774950" cy="1143000"/>
          </a:xfrm>
        </p:grpSpPr>
        <p:sp>
          <p:nvSpPr>
            <p:cNvPr id="10" name="Snip Single Corner Rectangle 9">
              <a:extLst>
                <a:ext uri="{FF2B5EF4-FFF2-40B4-BE49-F238E27FC236}">
                  <a16:creationId xmlns:a16="http://schemas.microsoft.com/office/drawing/2014/main" id="{08F157CC-03B3-3F45-4ABB-D653DE680FEC}"/>
                </a:ext>
              </a:extLst>
            </p:cNvPr>
            <p:cNvSpPr>
              <a:spLocks noChangeArrowheads="1"/>
            </p:cNvSpPr>
            <p:nvPr/>
          </p:nvSpPr>
          <p:spPr bwMode="auto">
            <a:xfrm>
              <a:off x="3516989" y="274638"/>
              <a:ext cx="2774950" cy="1143000"/>
            </a:xfrm>
            <a:custGeom>
              <a:avLst/>
              <a:gdLst>
                <a:gd name="T0" fmla="*/ 2774950 w 2774950"/>
                <a:gd name="T1" fmla="*/ 571500 h 1143000"/>
                <a:gd name="T2" fmla="*/ 1387475 w 2774950"/>
                <a:gd name="T3" fmla="*/ 1143000 h 1143000"/>
                <a:gd name="T4" fmla="*/ 0 w 2774950"/>
                <a:gd name="T5" fmla="*/ 571500 h 1143000"/>
                <a:gd name="T6" fmla="*/ 1387475 w 2774950"/>
                <a:gd name="T7" fmla="*/ 0 h 1143000"/>
                <a:gd name="T8" fmla="*/ 0 60000 65536"/>
                <a:gd name="T9" fmla="*/ 1 60000 65536"/>
                <a:gd name="T10" fmla="*/ 2 60000 65536"/>
                <a:gd name="T11" fmla="*/ 3 60000 65536"/>
                <a:gd name="T12" fmla="*/ 0 w 2774950"/>
                <a:gd name="T13" fmla="*/ 95252 h 1143000"/>
                <a:gd name="T14" fmla="*/ 2679698 w 2774950"/>
                <a:gd name="T15" fmla="*/ 1143000 h 1143000"/>
              </a:gdLst>
              <a:ahLst/>
              <a:cxnLst>
                <a:cxn ang="T8">
                  <a:pos x="T0" y="T1"/>
                </a:cxn>
                <a:cxn ang="T9">
                  <a:pos x="T2" y="T3"/>
                </a:cxn>
                <a:cxn ang="T10">
                  <a:pos x="T4" y="T5"/>
                </a:cxn>
                <a:cxn ang="T11">
                  <a:pos x="T6" y="T7"/>
                </a:cxn>
              </a:cxnLst>
              <a:rect l="T12" t="T13" r="T14" b="T15"/>
              <a:pathLst>
                <a:path w="2774950" h="1143000">
                  <a:moveTo>
                    <a:pt x="0" y="0"/>
                  </a:moveTo>
                  <a:lnTo>
                    <a:pt x="2584446" y="0"/>
                  </a:lnTo>
                  <a:lnTo>
                    <a:pt x="2774950" y="190504"/>
                  </a:lnTo>
                  <a:lnTo>
                    <a:pt x="2774950" y="1143000"/>
                  </a:lnTo>
                  <a:lnTo>
                    <a:pt x="0" y="1143000"/>
                  </a:lnTo>
                  <a:close/>
                </a:path>
              </a:pathLst>
            </a:custGeom>
            <a:solidFill>
              <a:schemeClr val="tx1">
                <a:alpha val="50195"/>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3324" name="TextBox 4">
              <a:extLst>
                <a:ext uri="{FF2B5EF4-FFF2-40B4-BE49-F238E27FC236}">
                  <a16:creationId xmlns:a16="http://schemas.microsoft.com/office/drawing/2014/main" id="{E462705A-55E3-206D-AB8B-B38C995BC046}"/>
                </a:ext>
              </a:extLst>
            </p:cNvPr>
            <p:cNvSpPr txBox="1">
              <a:spLocks noChangeArrowheads="1"/>
            </p:cNvSpPr>
            <p:nvPr/>
          </p:nvSpPr>
          <p:spPr bwMode="auto">
            <a:xfrm>
              <a:off x="3621902" y="492195"/>
              <a:ext cx="25651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000">
                  <a:solidFill>
                    <a:srgbClr val="FFFFFF"/>
                  </a:solidFill>
                  <a:latin typeface="Arial" panose="020B0604020202020204" pitchFamily="34" charset="0"/>
                </a:rPr>
                <a:t>Franklin D Roosevelt</a:t>
              </a:r>
            </a:p>
            <a:p>
              <a:pPr eaLnBrk="1" hangingPunct="1">
                <a:spcBef>
                  <a:spcPct val="0"/>
                </a:spcBef>
                <a:buFontTx/>
                <a:buNone/>
              </a:pPr>
              <a:r>
                <a:rPr lang="en-US" altLang="en-US" sz="2000">
                  <a:solidFill>
                    <a:srgbClr val="FFFFFF"/>
                  </a:solidFill>
                  <a:latin typeface="Arial" panose="020B0604020202020204" pitchFamily="34" charset="0"/>
                </a:rPr>
                <a:t>President, US</a:t>
              </a:r>
            </a:p>
          </p:txBody>
        </p:sp>
      </p:grpSp>
      <p:grpSp>
        <p:nvGrpSpPr>
          <p:cNvPr id="4" name="Group 13">
            <a:extLst>
              <a:ext uri="{FF2B5EF4-FFF2-40B4-BE49-F238E27FC236}">
                <a16:creationId xmlns:a16="http://schemas.microsoft.com/office/drawing/2014/main" id="{C6CD6AE7-D9D3-7477-953D-36B0F9F7FD8B}"/>
              </a:ext>
            </a:extLst>
          </p:cNvPr>
          <p:cNvGrpSpPr>
            <a:grpSpLocks/>
          </p:cNvGrpSpPr>
          <p:nvPr/>
        </p:nvGrpSpPr>
        <p:grpSpPr bwMode="auto">
          <a:xfrm>
            <a:off x="6096000" y="228600"/>
            <a:ext cx="2774950" cy="1143000"/>
            <a:chOff x="6369050" y="274638"/>
            <a:chExt cx="2774950" cy="1143000"/>
          </a:xfrm>
        </p:grpSpPr>
        <p:sp>
          <p:nvSpPr>
            <p:cNvPr id="12" name="Snip Single Corner Rectangle 11">
              <a:extLst>
                <a:ext uri="{FF2B5EF4-FFF2-40B4-BE49-F238E27FC236}">
                  <a16:creationId xmlns:a16="http://schemas.microsoft.com/office/drawing/2014/main" id="{F2E96433-8672-040E-5C06-18BA59E08916}"/>
                </a:ext>
              </a:extLst>
            </p:cNvPr>
            <p:cNvSpPr>
              <a:spLocks noChangeArrowheads="1"/>
            </p:cNvSpPr>
            <p:nvPr/>
          </p:nvSpPr>
          <p:spPr bwMode="auto">
            <a:xfrm>
              <a:off x="6369050" y="274638"/>
              <a:ext cx="2774950" cy="1143000"/>
            </a:xfrm>
            <a:custGeom>
              <a:avLst/>
              <a:gdLst>
                <a:gd name="T0" fmla="*/ 2774950 w 2774950"/>
                <a:gd name="T1" fmla="*/ 571500 h 1143000"/>
                <a:gd name="T2" fmla="*/ 1387475 w 2774950"/>
                <a:gd name="T3" fmla="*/ 1143000 h 1143000"/>
                <a:gd name="T4" fmla="*/ 0 w 2774950"/>
                <a:gd name="T5" fmla="*/ 571500 h 1143000"/>
                <a:gd name="T6" fmla="*/ 1387475 w 2774950"/>
                <a:gd name="T7" fmla="*/ 0 h 1143000"/>
                <a:gd name="T8" fmla="*/ 0 60000 65536"/>
                <a:gd name="T9" fmla="*/ 1 60000 65536"/>
                <a:gd name="T10" fmla="*/ 2 60000 65536"/>
                <a:gd name="T11" fmla="*/ 3 60000 65536"/>
                <a:gd name="T12" fmla="*/ 0 w 2774950"/>
                <a:gd name="T13" fmla="*/ 95252 h 1143000"/>
                <a:gd name="T14" fmla="*/ 2679698 w 2774950"/>
                <a:gd name="T15" fmla="*/ 1143000 h 1143000"/>
              </a:gdLst>
              <a:ahLst/>
              <a:cxnLst>
                <a:cxn ang="T8">
                  <a:pos x="T0" y="T1"/>
                </a:cxn>
                <a:cxn ang="T9">
                  <a:pos x="T2" y="T3"/>
                </a:cxn>
                <a:cxn ang="T10">
                  <a:pos x="T4" y="T5"/>
                </a:cxn>
                <a:cxn ang="T11">
                  <a:pos x="T6" y="T7"/>
                </a:cxn>
              </a:cxnLst>
              <a:rect l="T12" t="T13" r="T14" b="T15"/>
              <a:pathLst>
                <a:path w="2774950" h="1143000">
                  <a:moveTo>
                    <a:pt x="0" y="0"/>
                  </a:moveTo>
                  <a:lnTo>
                    <a:pt x="2584446" y="0"/>
                  </a:lnTo>
                  <a:lnTo>
                    <a:pt x="2774950" y="190504"/>
                  </a:lnTo>
                  <a:lnTo>
                    <a:pt x="2774950" y="1143000"/>
                  </a:lnTo>
                  <a:lnTo>
                    <a:pt x="0" y="1143000"/>
                  </a:lnTo>
                  <a:close/>
                </a:path>
              </a:pathLst>
            </a:custGeom>
            <a:solidFill>
              <a:schemeClr val="tx1">
                <a:alpha val="50195"/>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3322" name="TextBox 4">
              <a:extLst>
                <a:ext uri="{FF2B5EF4-FFF2-40B4-BE49-F238E27FC236}">
                  <a16:creationId xmlns:a16="http://schemas.microsoft.com/office/drawing/2014/main" id="{1537A1E6-A9EA-2D67-F66B-E60545E718F4}"/>
                </a:ext>
              </a:extLst>
            </p:cNvPr>
            <p:cNvSpPr txBox="1">
              <a:spLocks noChangeArrowheads="1"/>
            </p:cNvSpPr>
            <p:nvPr/>
          </p:nvSpPr>
          <p:spPr bwMode="auto">
            <a:xfrm>
              <a:off x="6794814" y="492195"/>
              <a:ext cx="192342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000">
                  <a:solidFill>
                    <a:srgbClr val="FFFFFF"/>
                  </a:solidFill>
                  <a:latin typeface="Arial" panose="020B0604020202020204" pitchFamily="34" charset="0"/>
                </a:rPr>
                <a:t>Joseph Stalin</a:t>
              </a:r>
            </a:p>
            <a:p>
              <a:pPr eaLnBrk="1" hangingPunct="1">
                <a:spcBef>
                  <a:spcPct val="0"/>
                </a:spcBef>
                <a:buFontTx/>
                <a:buNone/>
              </a:pPr>
              <a:r>
                <a:rPr lang="en-US" altLang="en-US" sz="2000">
                  <a:solidFill>
                    <a:srgbClr val="FFFFFF"/>
                  </a:solidFill>
                  <a:latin typeface="Arial" panose="020B0604020202020204" pitchFamily="34" charset="0"/>
                </a:rPr>
                <a:t>Premier, USSR</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CADEF50-FD64-F120-66FC-FAB6BBC4A3A1}"/>
              </a:ext>
            </a:extLst>
          </p:cNvPr>
          <p:cNvSpPr>
            <a:spLocks noChangeArrowheads="1"/>
          </p:cNvSpPr>
          <p:nvPr/>
        </p:nvSpPr>
        <p:spPr bwMode="auto">
          <a:xfrm>
            <a:off x="0" y="0"/>
            <a:ext cx="9144000" cy="915988"/>
          </a:xfrm>
          <a:prstGeom prst="rect">
            <a:avLst/>
          </a:prstGeom>
          <a:solidFill>
            <a:srgbClr val="000000"/>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sp>
        <p:nvSpPr>
          <p:cNvPr id="15" name="Snip Single Corner Rectangle 14">
            <a:extLst>
              <a:ext uri="{FF2B5EF4-FFF2-40B4-BE49-F238E27FC236}">
                <a16:creationId xmlns:a16="http://schemas.microsoft.com/office/drawing/2014/main" id="{C16D064C-89F5-9444-BF95-7C820A9ACDD3}"/>
              </a:ext>
            </a:extLst>
          </p:cNvPr>
          <p:cNvSpPr>
            <a:spLocks noChangeArrowheads="1"/>
          </p:cNvSpPr>
          <p:nvPr/>
        </p:nvSpPr>
        <p:spPr bwMode="auto">
          <a:xfrm>
            <a:off x="1303338" y="2895600"/>
            <a:ext cx="6545262" cy="1905000"/>
          </a:xfrm>
          <a:custGeom>
            <a:avLst/>
            <a:gdLst>
              <a:gd name="T0" fmla="*/ 6545262 w 6545262"/>
              <a:gd name="T1" fmla="*/ 952500 h 1905000"/>
              <a:gd name="T2" fmla="*/ 3272631 w 6545262"/>
              <a:gd name="T3" fmla="*/ 1905000 h 1905000"/>
              <a:gd name="T4" fmla="*/ 0 w 6545262"/>
              <a:gd name="T5" fmla="*/ 952500 h 1905000"/>
              <a:gd name="T6" fmla="*/ 3272631 w 6545262"/>
              <a:gd name="T7" fmla="*/ 0 h 1905000"/>
              <a:gd name="T8" fmla="*/ 0 60000 65536"/>
              <a:gd name="T9" fmla="*/ 1 60000 65536"/>
              <a:gd name="T10" fmla="*/ 2 60000 65536"/>
              <a:gd name="T11" fmla="*/ 3 60000 65536"/>
              <a:gd name="T12" fmla="*/ 0 w 6545262"/>
              <a:gd name="T13" fmla="*/ 158753 h 1905000"/>
              <a:gd name="T14" fmla="*/ 6386509 w 6545262"/>
              <a:gd name="T15" fmla="*/ 1905000 h 1905000"/>
            </a:gdLst>
            <a:ahLst/>
            <a:cxnLst>
              <a:cxn ang="T8">
                <a:pos x="T0" y="T1"/>
              </a:cxn>
              <a:cxn ang="T9">
                <a:pos x="T2" y="T3"/>
              </a:cxn>
              <a:cxn ang="T10">
                <a:pos x="T4" y="T5"/>
              </a:cxn>
              <a:cxn ang="T11">
                <a:pos x="T6" y="T7"/>
              </a:cxn>
            </a:cxnLst>
            <a:rect l="T12" t="T13" r="T14" b="T15"/>
            <a:pathLst>
              <a:path w="6545262" h="1905000">
                <a:moveTo>
                  <a:pt x="0" y="0"/>
                </a:moveTo>
                <a:lnTo>
                  <a:pt x="6227756" y="0"/>
                </a:lnTo>
                <a:lnTo>
                  <a:pt x="6545262" y="317506"/>
                </a:lnTo>
                <a:lnTo>
                  <a:pt x="6545262" y="1905000"/>
                </a:lnTo>
                <a:lnTo>
                  <a:pt x="0" y="1905000"/>
                </a:lnTo>
                <a:close/>
              </a:path>
            </a:pathLst>
          </a:custGeom>
          <a:solidFill>
            <a:schemeClr val="tx1">
              <a:alpha val="65097"/>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pic>
        <p:nvPicPr>
          <p:cNvPr id="15364" name="Picture 12" descr="comment_superpower.gif">
            <a:extLst>
              <a:ext uri="{FF2B5EF4-FFF2-40B4-BE49-F238E27FC236}">
                <a16:creationId xmlns:a16="http://schemas.microsoft.com/office/drawing/2014/main" id="{F728B437-9E11-FFEC-36C7-7342B0BF9D5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Box 13">
            <a:extLst>
              <a:ext uri="{FF2B5EF4-FFF2-40B4-BE49-F238E27FC236}">
                <a16:creationId xmlns:a16="http://schemas.microsoft.com/office/drawing/2014/main" id="{8089D9A5-C87F-397B-77CF-990C7011AC64}"/>
              </a:ext>
            </a:extLst>
          </p:cNvPr>
          <p:cNvSpPr txBox="1">
            <a:spLocks noChangeArrowheads="1"/>
          </p:cNvSpPr>
          <p:nvPr/>
        </p:nvSpPr>
        <p:spPr bwMode="auto">
          <a:xfrm>
            <a:off x="1749425" y="3178175"/>
            <a:ext cx="56705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4000">
                <a:solidFill>
                  <a:srgbClr val="FFFFFF"/>
                </a:solidFill>
                <a:latin typeface="Century Gothic" panose="020B0502020202020204" pitchFamily="34" charset="0"/>
              </a:rPr>
              <a:t>Cold War</a:t>
            </a:r>
          </a:p>
          <a:p>
            <a:pPr eaLnBrk="1" hangingPunct="1">
              <a:spcBef>
                <a:spcPct val="0"/>
              </a:spcBef>
              <a:buFontTx/>
              <a:buNone/>
            </a:pPr>
            <a:r>
              <a:rPr lang="en-US" altLang="en-US" sz="4000">
                <a:solidFill>
                  <a:srgbClr val="FFFFFF"/>
                </a:solidFill>
                <a:latin typeface="Century Gothic" panose="020B0502020202020204" pitchFamily="34" charset="0"/>
              </a:rPr>
              <a:t>and Two Superpowers</a:t>
            </a:r>
          </a:p>
        </p:txBody>
      </p:sp>
      <p:cxnSp>
        <p:nvCxnSpPr>
          <p:cNvPr id="17" name="Straight Connector 16">
            <a:extLst>
              <a:ext uri="{FF2B5EF4-FFF2-40B4-BE49-F238E27FC236}">
                <a16:creationId xmlns:a16="http://schemas.microsoft.com/office/drawing/2014/main" id="{94751F33-8300-CF67-7EF9-9D8E606E7D9D}"/>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8" descr="img-rocky-iv_104433396071.jpg">
            <a:extLst>
              <a:ext uri="{FF2B5EF4-FFF2-40B4-BE49-F238E27FC236}">
                <a16:creationId xmlns:a16="http://schemas.microsoft.com/office/drawing/2014/main" id="{C825E641-E2A0-7350-D42F-BBA202372A95}"/>
              </a:ext>
            </a:extLst>
          </p:cNvPr>
          <p:cNvPicPr>
            <a:picLocks noChangeAspect="1"/>
          </p:cNvPicPr>
          <p:nvPr/>
        </p:nvPicPr>
        <p:blipFill>
          <a:blip r:embed="rId3">
            <a:lum bright="4000" contrast="-26000"/>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1B7AAC2F-2DB1-1A59-FAE3-3A2F566F9DBB}"/>
              </a:ext>
            </a:extLst>
          </p:cNvPr>
          <p:cNvSpPr>
            <a:spLocks noChangeArrowheads="1"/>
          </p:cNvSpPr>
          <p:nvPr/>
        </p:nvSpPr>
        <p:spPr bwMode="auto">
          <a:xfrm>
            <a:off x="0" y="0"/>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sp>
        <p:nvSpPr>
          <p:cNvPr id="13" name="Snip Single Corner Rectangle 12">
            <a:extLst>
              <a:ext uri="{FF2B5EF4-FFF2-40B4-BE49-F238E27FC236}">
                <a16:creationId xmlns:a16="http://schemas.microsoft.com/office/drawing/2014/main" id="{0F6BE03E-28D5-A038-751A-6E2B8CDF5E2A}"/>
              </a:ext>
            </a:extLst>
          </p:cNvPr>
          <p:cNvSpPr>
            <a:spLocks noChangeArrowheads="1"/>
          </p:cNvSpPr>
          <p:nvPr/>
        </p:nvSpPr>
        <p:spPr bwMode="auto">
          <a:xfrm>
            <a:off x="504825" y="1676400"/>
            <a:ext cx="8134350" cy="800100"/>
          </a:xfrm>
          <a:custGeom>
            <a:avLst/>
            <a:gdLst>
              <a:gd name="T0" fmla="*/ 8134350 w 8134350"/>
              <a:gd name="T1" fmla="*/ 400050 h 800100"/>
              <a:gd name="T2" fmla="*/ 4067175 w 8134350"/>
              <a:gd name="T3" fmla="*/ 800100 h 800100"/>
              <a:gd name="T4" fmla="*/ 0 w 8134350"/>
              <a:gd name="T5" fmla="*/ 400050 h 800100"/>
              <a:gd name="T6" fmla="*/ 4067175 w 8134350"/>
              <a:gd name="T7" fmla="*/ 0 h 800100"/>
              <a:gd name="T8" fmla="*/ 0 60000 65536"/>
              <a:gd name="T9" fmla="*/ 1 60000 65536"/>
              <a:gd name="T10" fmla="*/ 2 60000 65536"/>
              <a:gd name="T11" fmla="*/ 3 60000 65536"/>
              <a:gd name="T12" fmla="*/ 0 w 8134350"/>
              <a:gd name="T13" fmla="*/ 105553 h 800100"/>
              <a:gd name="T14" fmla="*/ 8028797 w 8134350"/>
              <a:gd name="T15" fmla="*/ 800100 h 800100"/>
            </a:gdLst>
            <a:ahLst/>
            <a:cxnLst>
              <a:cxn ang="T8">
                <a:pos x="T0" y="T1"/>
              </a:cxn>
              <a:cxn ang="T9">
                <a:pos x="T2" y="T3"/>
              </a:cxn>
              <a:cxn ang="T10">
                <a:pos x="T4" y="T5"/>
              </a:cxn>
              <a:cxn ang="T11">
                <a:pos x="T6" y="T7"/>
              </a:cxn>
            </a:cxnLst>
            <a:rect l="T12" t="T13" r="T14" b="T15"/>
            <a:pathLst>
              <a:path w="8134350" h="800100">
                <a:moveTo>
                  <a:pt x="0" y="0"/>
                </a:moveTo>
                <a:lnTo>
                  <a:pt x="7923244" y="0"/>
                </a:lnTo>
                <a:lnTo>
                  <a:pt x="8134350" y="211106"/>
                </a:lnTo>
                <a:lnTo>
                  <a:pt x="8134350" y="800100"/>
                </a:lnTo>
                <a:lnTo>
                  <a:pt x="0" y="800100"/>
                </a:lnTo>
                <a:close/>
              </a:path>
            </a:pathLst>
          </a:custGeom>
          <a:solidFill>
            <a:schemeClr val="tx1">
              <a:alpha val="54901"/>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pic>
        <p:nvPicPr>
          <p:cNvPr id="17413" name="Picture 6" descr="comment_superpower.gif">
            <a:extLst>
              <a:ext uri="{FF2B5EF4-FFF2-40B4-BE49-F238E27FC236}">
                <a16:creationId xmlns:a16="http://schemas.microsoft.com/office/drawing/2014/main" id="{C34D2522-F4EF-6C23-A9BB-723BD6BFC15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a:extLst>
              <a:ext uri="{FF2B5EF4-FFF2-40B4-BE49-F238E27FC236}">
                <a16:creationId xmlns:a16="http://schemas.microsoft.com/office/drawing/2014/main" id="{19997362-B9B7-EC6A-31D2-F78C288F8D7D}"/>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7415" name="TextBox 11">
            <a:extLst>
              <a:ext uri="{FF2B5EF4-FFF2-40B4-BE49-F238E27FC236}">
                <a16:creationId xmlns:a16="http://schemas.microsoft.com/office/drawing/2014/main" id="{45D57F95-9098-E6D0-BEF7-6E5B5271EFEC}"/>
              </a:ext>
            </a:extLst>
          </p:cNvPr>
          <p:cNvSpPr txBox="1">
            <a:spLocks noChangeArrowheads="1"/>
          </p:cNvSpPr>
          <p:nvPr/>
        </p:nvSpPr>
        <p:spPr bwMode="auto">
          <a:xfrm>
            <a:off x="1468438" y="376238"/>
            <a:ext cx="4597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Cold War and Two Superpowers</a:t>
            </a:r>
          </a:p>
        </p:txBody>
      </p:sp>
      <p:sp>
        <p:nvSpPr>
          <p:cNvPr id="15" name="Snip Single Corner Rectangle 14">
            <a:extLst>
              <a:ext uri="{FF2B5EF4-FFF2-40B4-BE49-F238E27FC236}">
                <a16:creationId xmlns:a16="http://schemas.microsoft.com/office/drawing/2014/main" id="{8E6D7912-71DB-C931-11C2-1C56F7B6FC3B}"/>
              </a:ext>
            </a:extLst>
          </p:cNvPr>
          <p:cNvSpPr>
            <a:spLocks noChangeArrowheads="1"/>
          </p:cNvSpPr>
          <p:nvPr/>
        </p:nvSpPr>
        <p:spPr bwMode="auto">
          <a:xfrm>
            <a:off x="504825" y="5189538"/>
            <a:ext cx="8134350" cy="1211262"/>
          </a:xfrm>
          <a:custGeom>
            <a:avLst/>
            <a:gdLst>
              <a:gd name="T0" fmla="*/ 8134350 w 8134350"/>
              <a:gd name="T1" fmla="*/ 605631 h 1211262"/>
              <a:gd name="T2" fmla="*/ 4067175 w 8134350"/>
              <a:gd name="T3" fmla="*/ 1211262 h 1211262"/>
              <a:gd name="T4" fmla="*/ 0 w 8134350"/>
              <a:gd name="T5" fmla="*/ 605631 h 1211262"/>
              <a:gd name="T6" fmla="*/ 4067175 w 8134350"/>
              <a:gd name="T7" fmla="*/ 0 h 1211262"/>
              <a:gd name="T8" fmla="*/ 0 60000 65536"/>
              <a:gd name="T9" fmla="*/ 1 60000 65536"/>
              <a:gd name="T10" fmla="*/ 2 60000 65536"/>
              <a:gd name="T11" fmla="*/ 3 60000 65536"/>
              <a:gd name="T12" fmla="*/ 0 w 8134350"/>
              <a:gd name="T13" fmla="*/ 138883 h 1211262"/>
              <a:gd name="T14" fmla="*/ 7995467 w 8134350"/>
              <a:gd name="T15" fmla="*/ 1211262 h 1211262"/>
            </a:gdLst>
            <a:ahLst/>
            <a:cxnLst>
              <a:cxn ang="T8">
                <a:pos x="T0" y="T1"/>
              </a:cxn>
              <a:cxn ang="T9">
                <a:pos x="T2" y="T3"/>
              </a:cxn>
              <a:cxn ang="T10">
                <a:pos x="T4" y="T5"/>
              </a:cxn>
              <a:cxn ang="T11">
                <a:pos x="T6" y="T7"/>
              </a:cxn>
            </a:cxnLst>
            <a:rect l="T12" t="T13" r="T14" b="T15"/>
            <a:pathLst>
              <a:path w="8134350" h="1211262">
                <a:moveTo>
                  <a:pt x="0" y="0"/>
                </a:moveTo>
                <a:lnTo>
                  <a:pt x="7856583" y="0"/>
                </a:lnTo>
                <a:lnTo>
                  <a:pt x="8134350" y="277767"/>
                </a:lnTo>
                <a:lnTo>
                  <a:pt x="8134350" y="1211262"/>
                </a:lnTo>
                <a:lnTo>
                  <a:pt x="0" y="1211262"/>
                </a:lnTo>
                <a:close/>
              </a:path>
            </a:pathLst>
          </a:custGeom>
          <a:solidFill>
            <a:schemeClr val="tx1">
              <a:alpha val="54901"/>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1" name="Snip Single Corner Rectangle 10">
            <a:extLst>
              <a:ext uri="{FF2B5EF4-FFF2-40B4-BE49-F238E27FC236}">
                <a16:creationId xmlns:a16="http://schemas.microsoft.com/office/drawing/2014/main" id="{63667DC6-0E58-6912-A6CB-EEFEDA44CE1E}"/>
              </a:ext>
            </a:extLst>
          </p:cNvPr>
          <p:cNvSpPr>
            <a:spLocks noChangeArrowheads="1"/>
          </p:cNvSpPr>
          <p:nvPr/>
        </p:nvSpPr>
        <p:spPr bwMode="auto">
          <a:xfrm>
            <a:off x="504825" y="2847975"/>
            <a:ext cx="8134350" cy="800100"/>
          </a:xfrm>
          <a:custGeom>
            <a:avLst/>
            <a:gdLst>
              <a:gd name="T0" fmla="*/ 8134350 w 8134350"/>
              <a:gd name="T1" fmla="*/ 400050 h 800100"/>
              <a:gd name="T2" fmla="*/ 4067175 w 8134350"/>
              <a:gd name="T3" fmla="*/ 800100 h 800100"/>
              <a:gd name="T4" fmla="*/ 0 w 8134350"/>
              <a:gd name="T5" fmla="*/ 400050 h 800100"/>
              <a:gd name="T6" fmla="*/ 4067175 w 8134350"/>
              <a:gd name="T7" fmla="*/ 0 h 800100"/>
              <a:gd name="T8" fmla="*/ 0 60000 65536"/>
              <a:gd name="T9" fmla="*/ 1 60000 65536"/>
              <a:gd name="T10" fmla="*/ 2 60000 65536"/>
              <a:gd name="T11" fmla="*/ 3 60000 65536"/>
              <a:gd name="T12" fmla="*/ 0 w 8134350"/>
              <a:gd name="T13" fmla="*/ 105553 h 800100"/>
              <a:gd name="T14" fmla="*/ 8028797 w 8134350"/>
              <a:gd name="T15" fmla="*/ 800100 h 800100"/>
            </a:gdLst>
            <a:ahLst/>
            <a:cxnLst>
              <a:cxn ang="T8">
                <a:pos x="T0" y="T1"/>
              </a:cxn>
              <a:cxn ang="T9">
                <a:pos x="T2" y="T3"/>
              </a:cxn>
              <a:cxn ang="T10">
                <a:pos x="T4" y="T5"/>
              </a:cxn>
              <a:cxn ang="T11">
                <a:pos x="T6" y="T7"/>
              </a:cxn>
            </a:cxnLst>
            <a:rect l="T12" t="T13" r="T14" b="T15"/>
            <a:pathLst>
              <a:path w="8134350" h="800100">
                <a:moveTo>
                  <a:pt x="0" y="0"/>
                </a:moveTo>
                <a:lnTo>
                  <a:pt x="7923244" y="0"/>
                </a:lnTo>
                <a:lnTo>
                  <a:pt x="8134350" y="211106"/>
                </a:lnTo>
                <a:lnTo>
                  <a:pt x="8134350" y="800100"/>
                </a:lnTo>
                <a:lnTo>
                  <a:pt x="0" y="800100"/>
                </a:lnTo>
                <a:close/>
              </a:path>
            </a:pathLst>
          </a:custGeom>
          <a:solidFill>
            <a:schemeClr val="tx1">
              <a:alpha val="54901"/>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6" name="Snip Single Corner Rectangle 15">
            <a:extLst>
              <a:ext uri="{FF2B5EF4-FFF2-40B4-BE49-F238E27FC236}">
                <a16:creationId xmlns:a16="http://schemas.microsoft.com/office/drawing/2014/main" id="{CDF67EE0-7D1F-6E19-17E3-CF9DCEE75CF5}"/>
              </a:ext>
            </a:extLst>
          </p:cNvPr>
          <p:cNvSpPr>
            <a:spLocks noChangeArrowheads="1"/>
          </p:cNvSpPr>
          <p:nvPr/>
        </p:nvSpPr>
        <p:spPr bwMode="auto">
          <a:xfrm>
            <a:off x="504825" y="4017963"/>
            <a:ext cx="8134350" cy="800100"/>
          </a:xfrm>
          <a:custGeom>
            <a:avLst/>
            <a:gdLst>
              <a:gd name="T0" fmla="*/ 8134350 w 8134350"/>
              <a:gd name="T1" fmla="*/ 400050 h 800100"/>
              <a:gd name="T2" fmla="*/ 4067175 w 8134350"/>
              <a:gd name="T3" fmla="*/ 800100 h 800100"/>
              <a:gd name="T4" fmla="*/ 0 w 8134350"/>
              <a:gd name="T5" fmla="*/ 400050 h 800100"/>
              <a:gd name="T6" fmla="*/ 4067175 w 8134350"/>
              <a:gd name="T7" fmla="*/ 0 h 800100"/>
              <a:gd name="T8" fmla="*/ 0 60000 65536"/>
              <a:gd name="T9" fmla="*/ 1 60000 65536"/>
              <a:gd name="T10" fmla="*/ 2 60000 65536"/>
              <a:gd name="T11" fmla="*/ 3 60000 65536"/>
              <a:gd name="T12" fmla="*/ 0 w 8134350"/>
              <a:gd name="T13" fmla="*/ 105553 h 800100"/>
              <a:gd name="T14" fmla="*/ 8028797 w 8134350"/>
              <a:gd name="T15" fmla="*/ 800100 h 800100"/>
            </a:gdLst>
            <a:ahLst/>
            <a:cxnLst>
              <a:cxn ang="T8">
                <a:pos x="T0" y="T1"/>
              </a:cxn>
              <a:cxn ang="T9">
                <a:pos x="T2" y="T3"/>
              </a:cxn>
              <a:cxn ang="T10">
                <a:pos x="T4" y="T5"/>
              </a:cxn>
              <a:cxn ang="T11">
                <a:pos x="T6" y="T7"/>
              </a:cxn>
            </a:cxnLst>
            <a:rect l="T12" t="T13" r="T14" b="T15"/>
            <a:pathLst>
              <a:path w="8134350" h="800100">
                <a:moveTo>
                  <a:pt x="0" y="0"/>
                </a:moveTo>
                <a:lnTo>
                  <a:pt x="7923244" y="0"/>
                </a:lnTo>
                <a:lnTo>
                  <a:pt x="8134350" y="211106"/>
                </a:lnTo>
                <a:lnTo>
                  <a:pt x="8134350" y="800100"/>
                </a:lnTo>
                <a:lnTo>
                  <a:pt x="0" y="800100"/>
                </a:lnTo>
                <a:close/>
              </a:path>
            </a:pathLst>
          </a:custGeom>
          <a:solidFill>
            <a:schemeClr val="tx1">
              <a:alpha val="54901"/>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4340" name="Content Placeholder 2">
            <a:extLst>
              <a:ext uri="{FF2B5EF4-FFF2-40B4-BE49-F238E27FC236}">
                <a16:creationId xmlns:a16="http://schemas.microsoft.com/office/drawing/2014/main" id="{A19FE663-34C7-C28E-6BEC-5C3B0BC58CC9}"/>
              </a:ext>
            </a:extLst>
          </p:cNvPr>
          <p:cNvSpPr>
            <a:spLocks noGrp="1"/>
          </p:cNvSpPr>
          <p:nvPr>
            <p:ph idx="1"/>
          </p:nvPr>
        </p:nvSpPr>
        <p:spPr>
          <a:xfrm>
            <a:off x="481013" y="1714500"/>
            <a:ext cx="8181975" cy="4525963"/>
          </a:xfrm>
        </p:spPr>
        <p:txBody>
          <a:bodyPr/>
          <a:lstStyle/>
          <a:p>
            <a:pPr marL="250825" indent="0" eaLnBrk="1" hangingPunct="1">
              <a:buFont typeface="Arial" panose="020B0604020202020204" pitchFamily="34" charset="0"/>
              <a:buNone/>
            </a:pPr>
            <a:r>
              <a:rPr lang="en-US" altLang="en-US">
                <a:solidFill>
                  <a:srgbClr val="FFFFFF"/>
                </a:solidFill>
                <a:ea typeface="ＭＳ Ｐゴシック" panose="020B0600070205080204" pitchFamily="34" charset="-128"/>
              </a:rPr>
              <a:t>Economic superpowers – trade and finance</a:t>
            </a:r>
          </a:p>
          <a:p>
            <a:pPr marL="250825" indent="0" eaLnBrk="1" hangingPunct="1">
              <a:buFont typeface="Arial" panose="020B0604020202020204" pitchFamily="34" charset="0"/>
              <a:buNone/>
            </a:pPr>
            <a:endParaRPr lang="en-US" altLang="en-US">
              <a:solidFill>
                <a:srgbClr val="FFFFFF"/>
              </a:solidFill>
              <a:ea typeface="ＭＳ Ｐゴシック" panose="020B0600070205080204" pitchFamily="34" charset="-128"/>
            </a:endParaRPr>
          </a:p>
          <a:p>
            <a:pPr marL="250825" indent="0" eaLnBrk="1" hangingPunct="1">
              <a:buFont typeface="Arial" panose="020B0604020202020204" pitchFamily="34" charset="0"/>
              <a:buNone/>
            </a:pPr>
            <a:r>
              <a:rPr lang="en-US" altLang="en-US">
                <a:solidFill>
                  <a:srgbClr val="FFFFFF"/>
                </a:solidFill>
                <a:ea typeface="ＭＳ Ｐゴシック" panose="020B0600070205080204" pitchFamily="34" charset="-128"/>
              </a:rPr>
              <a:t>Military superpowers – nuclear weapon states</a:t>
            </a:r>
          </a:p>
          <a:p>
            <a:pPr marL="250825" indent="0" eaLnBrk="1" hangingPunct="1">
              <a:buFont typeface="Arial" panose="020B0604020202020204" pitchFamily="34" charset="0"/>
              <a:buNone/>
            </a:pPr>
            <a:endParaRPr lang="en-US" altLang="en-US">
              <a:solidFill>
                <a:srgbClr val="FFFFFF"/>
              </a:solidFill>
              <a:ea typeface="ＭＳ Ｐゴシック" panose="020B0600070205080204" pitchFamily="34" charset="-128"/>
            </a:endParaRPr>
          </a:p>
          <a:p>
            <a:pPr marL="250825" indent="0" eaLnBrk="1" hangingPunct="1">
              <a:buFont typeface="Arial" panose="020B0604020202020204" pitchFamily="34" charset="0"/>
              <a:buNone/>
            </a:pPr>
            <a:r>
              <a:rPr lang="en-US" altLang="en-US">
                <a:solidFill>
                  <a:srgbClr val="FFFFFF"/>
                </a:solidFill>
                <a:ea typeface="ＭＳ Ｐゴシック" panose="020B0600070205080204" pitchFamily="34" charset="-128"/>
              </a:rPr>
              <a:t>Political superpowers – rival global ideologies </a:t>
            </a:r>
          </a:p>
          <a:p>
            <a:pPr marL="250825" indent="0" eaLnBrk="1" hangingPunct="1">
              <a:buFont typeface="Arial" panose="020B0604020202020204" pitchFamily="34" charset="0"/>
              <a:buNone/>
            </a:pPr>
            <a:endParaRPr lang="en-US" altLang="en-US">
              <a:solidFill>
                <a:srgbClr val="FFFFFF"/>
              </a:solidFill>
              <a:ea typeface="ＭＳ Ｐゴシック" panose="020B0600070205080204" pitchFamily="34" charset="-128"/>
            </a:endParaRPr>
          </a:p>
          <a:p>
            <a:pPr marL="250825" indent="0" eaLnBrk="1" hangingPunct="1">
              <a:buFont typeface="Arial" panose="020B0604020202020204" pitchFamily="34" charset="0"/>
              <a:buNone/>
            </a:pPr>
            <a:r>
              <a:rPr lang="en-US" altLang="en-US">
                <a:solidFill>
                  <a:srgbClr val="FFFFFF"/>
                </a:solidFill>
                <a:ea typeface="ＭＳ Ｐゴシック" panose="020B0600070205080204" pitchFamily="34" charset="-128"/>
              </a:rPr>
              <a:t>Culture superpowers– public diplomacy and ‘soft power’</a:t>
            </a:r>
          </a:p>
        </p:txBody>
      </p:sp>
      <p:sp>
        <p:nvSpPr>
          <p:cNvPr id="17420" name="TextBox 11">
            <a:extLst>
              <a:ext uri="{FF2B5EF4-FFF2-40B4-BE49-F238E27FC236}">
                <a16:creationId xmlns:a16="http://schemas.microsoft.com/office/drawing/2014/main" id="{CD215F18-1BE6-4957-B2FE-77C5DAAAB8CA}"/>
              </a:ext>
            </a:extLst>
          </p:cNvPr>
          <p:cNvSpPr txBox="1">
            <a:spLocks noChangeArrowheads="1"/>
          </p:cNvSpPr>
          <p:nvPr/>
        </p:nvSpPr>
        <p:spPr bwMode="auto">
          <a:xfrm>
            <a:off x="7632700" y="6488113"/>
            <a:ext cx="1511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400" b="1">
                <a:solidFill>
                  <a:schemeClr val="bg1"/>
                </a:solidFill>
                <a:latin typeface="Arial" panose="020B0604020202020204" pitchFamily="34" charset="0"/>
              </a:rPr>
              <a:t>Rocky IV (1985)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4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40">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40">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340">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F28CE2-C025-C9D4-9E9B-5D760D33C0B8}"/>
              </a:ext>
            </a:extLst>
          </p:cNvPr>
          <p:cNvSpPr>
            <a:spLocks noChangeArrowheads="1"/>
          </p:cNvSpPr>
          <p:nvPr/>
        </p:nvSpPr>
        <p:spPr bwMode="auto">
          <a:xfrm>
            <a:off x="0" y="-77788"/>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pic>
        <p:nvPicPr>
          <p:cNvPr id="19459" name="Picture 5" descr="comment_superpower.gif">
            <a:extLst>
              <a:ext uri="{FF2B5EF4-FFF2-40B4-BE49-F238E27FC236}">
                <a16:creationId xmlns:a16="http://schemas.microsoft.com/office/drawing/2014/main" id="{6BE5C6C2-004D-3E06-301C-288A2D8B14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52388"/>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Connector 6">
            <a:extLst>
              <a:ext uri="{FF2B5EF4-FFF2-40B4-BE49-F238E27FC236}">
                <a16:creationId xmlns:a16="http://schemas.microsoft.com/office/drawing/2014/main" id="{D8A1D4A5-5E6E-104D-185A-7A0EF7EB9350}"/>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9461" name="TextBox 7">
            <a:extLst>
              <a:ext uri="{FF2B5EF4-FFF2-40B4-BE49-F238E27FC236}">
                <a16:creationId xmlns:a16="http://schemas.microsoft.com/office/drawing/2014/main" id="{653B9FC3-F25E-C567-6001-64A8744D4ECE}"/>
              </a:ext>
            </a:extLst>
          </p:cNvPr>
          <p:cNvSpPr txBox="1">
            <a:spLocks noChangeArrowheads="1"/>
          </p:cNvSpPr>
          <p:nvPr/>
        </p:nvSpPr>
        <p:spPr bwMode="auto">
          <a:xfrm>
            <a:off x="1468438" y="376238"/>
            <a:ext cx="54070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Beyond the Cold War: Rising Powers?</a:t>
            </a:r>
          </a:p>
        </p:txBody>
      </p:sp>
      <p:sp>
        <p:nvSpPr>
          <p:cNvPr id="19462" name="TextBox 12">
            <a:extLst>
              <a:ext uri="{FF2B5EF4-FFF2-40B4-BE49-F238E27FC236}">
                <a16:creationId xmlns:a16="http://schemas.microsoft.com/office/drawing/2014/main" id="{BF4FAF85-379E-AA98-8963-6152ED97E202}"/>
              </a:ext>
            </a:extLst>
          </p:cNvPr>
          <p:cNvSpPr txBox="1">
            <a:spLocks noChangeArrowheads="1"/>
          </p:cNvSpPr>
          <p:nvPr/>
        </p:nvSpPr>
        <p:spPr bwMode="auto">
          <a:xfrm>
            <a:off x="6805613" y="1106488"/>
            <a:ext cx="2185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Military expenditure</a:t>
            </a:r>
          </a:p>
          <a:p>
            <a:pPr eaLnBrk="1" hangingPunct="1">
              <a:spcBef>
                <a:spcPct val="0"/>
              </a:spcBef>
              <a:buFontTx/>
              <a:buNone/>
            </a:pPr>
            <a:r>
              <a:rPr lang="en-GB" altLang="en-US" sz="1800">
                <a:latin typeface="Arial" panose="020B0604020202020204" pitchFamily="34" charset="0"/>
              </a:rPr>
              <a:t>(US$ Billions)</a:t>
            </a:r>
          </a:p>
        </p:txBody>
      </p:sp>
      <p:pic>
        <p:nvPicPr>
          <p:cNvPr id="19463" name="Picture 9" descr="Global military spending: An insecure world launches into rearmament with a  9% military spending boom in 2023 | International | EL PAÍS English">
            <a:extLst>
              <a:ext uri="{FF2B5EF4-FFF2-40B4-BE49-F238E27FC236}">
                <a16:creationId xmlns:a16="http://schemas.microsoft.com/office/drawing/2014/main" id="{D6969152-558A-C911-7929-170E663AEB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875" y="838200"/>
            <a:ext cx="7991475" cy="586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5901022-3D0D-438F-666F-F22198FD0CDD}"/>
              </a:ext>
            </a:extLst>
          </p:cNvPr>
          <p:cNvSpPr>
            <a:spLocks noChangeArrowheads="1"/>
          </p:cNvSpPr>
          <p:nvPr/>
        </p:nvSpPr>
        <p:spPr bwMode="auto">
          <a:xfrm>
            <a:off x="4787900" y="2946400"/>
            <a:ext cx="3997325" cy="17541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AutoNum type="arabicPeriod"/>
            </a:pPr>
            <a:r>
              <a:rPr lang="en-US" altLang="en-US" sz="1800">
                <a:latin typeface="Arial" panose="020B0604020202020204" pitchFamily="34" charset="0"/>
              </a:rPr>
              <a:t>Describe the graph</a:t>
            </a:r>
          </a:p>
          <a:p>
            <a:pPr eaLnBrk="1" hangingPunct="1">
              <a:spcBef>
                <a:spcPct val="0"/>
              </a:spcBef>
              <a:buFontTx/>
              <a:buAutoNum type="arabicPeriod"/>
            </a:pPr>
            <a:r>
              <a:rPr lang="en-US" altLang="en-US" sz="1800">
                <a:latin typeface="Arial" panose="020B0604020202020204" pitchFamily="34" charset="0"/>
              </a:rPr>
              <a:t>What are the potential issues of this? Consider a range of counties </a:t>
            </a:r>
          </a:p>
          <a:p>
            <a:pPr eaLnBrk="1" hangingPunct="1">
              <a:spcBef>
                <a:spcPct val="0"/>
              </a:spcBef>
              <a:buFontTx/>
              <a:buAutoNum type="arabicPeriod"/>
            </a:pPr>
            <a:r>
              <a:rPr lang="en-US" altLang="en-US" sz="1800">
                <a:latin typeface="Arial" panose="020B0604020202020204" pitchFamily="34" charset="0"/>
              </a:rPr>
              <a:t>To what extent ss this an important aspect of being a superpower?</a:t>
            </a:r>
            <a:endParaRPr lang="en-GB" altLang="en-US"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a:extLst>
              <a:ext uri="{FF2B5EF4-FFF2-40B4-BE49-F238E27FC236}">
                <a16:creationId xmlns:a16="http://schemas.microsoft.com/office/drawing/2014/main" id="{F8C621DF-AB10-A202-4BEF-F66A2AEF0DCF}"/>
              </a:ext>
            </a:extLst>
          </p:cNvPr>
          <p:cNvSpPr>
            <a:spLocks noGrp="1"/>
          </p:cNvSpPr>
          <p:nvPr>
            <p:ph idx="1"/>
          </p:nvPr>
        </p:nvSpPr>
        <p:spPr/>
        <p:txBody>
          <a:bodyPr/>
          <a:lstStyle/>
          <a:p>
            <a:endParaRPr lang="en-GB" altLang="en-US">
              <a:ea typeface="ＭＳ Ｐゴシック" panose="020B0600070205080204" pitchFamily="34" charset="-128"/>
            </a:endParaRPr>
          </a:p>
        </p:txBody>
      </p:sp>
      <p:pic>
        <p:nvPicPr>
          <p:cNvPr id="21507" name="Picture 3">
            <a:extLst>
              <a:ext uri="{FF2B5EF4-FFF2-40B4-BE49-F238E27FC236}">
                <a16:creationId xmlns:a16="http://schemas.microsoft.com/office/drawing/2014/main" id="{0961739C-A775-2D23-B302-76B6AAE627D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2362200"/>
            <a:ext cx="914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43A25B8A-EAFD-B298-CC78-35F7A6A8CA91}"/>
              </a:ext>
            </a:extLst>
          </p:cNvPr>
          <p:cNvSpPr>
            <a:spLocks noChangeArrowheads="1"/>
          </p:cNvSpPr>
          <p:nvPr/>
        </p:nvSpPr>
        <p:spPr bwMode="auto">
          <a:xfrm>
            <a:off x="0" y="0"/>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pic>
        <p:nvPicPr>
          <p:cNvPr id="21509" name="Picture 9" descr="comment_superpower.gif">
            <a:extLst>
              <a:ext uri="{FF2B5EF4-FFF2-40B4-BE49-F238E27FC236}">
                <a16:creationId xmlns:a16="http://schemas.microsoft.com/office/drawing/2014/main" id="{2A88F474-29DD-28D5-3422-6D4C94DDE31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D6451A6E-4CAD-3EEA-FA52-09CFE9138E5A}"/>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1511" name="TextBox 11">
            <a:extLst>
              <a:ext uri="{FF2B5EF4-FFF2-40B4-BE49-F238E27FC236}">
                <a16:creationId xmlns:a16="http://schemas.microsoft.com/office/drawing/2014/main" id="{CFAA2E7C-5A16-83BE-84A1-0979F1317687}"/>
              </a:ext>
            </a:extLst>
          </p:cNvPr>
          <p:cNvSpPr txBox="1">
            <a:spLocks noChangeArrowheads="1"/>
          </p:cNvSpPr>
          <p:nvPr/>
        </p:nvSpPr>
        <p:spPr bwMode="auto">
          <a:xfrm>
            <a:off x="1468438" y="376238"/>
            <a:ext cx="42751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The US as a Soft Superpower</a:t>
            </a:r>
          </a:p>
        </p:txBody>
      </p:sp>
      <p:pic>
        <p:nvPicPr>
          <p:cNvPr id="21512" name="Picture 13" descr="RL QSL.jpg">
            <a:extLst>
              <a:ext uri="{FF2B5EF4-FFF2-40B4-BE49-F238E27FC236}">
                <a16:creationId xmlns:a16="http://schemas.microsoft.com/office/drawing/2014/main" id="{512D109E-5EC1-89C5-E0F2-E7F24AFD9BA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875088"/>
            <a:ext cx="914400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12" descr="US global strategy and American international planning as a United States  symbol influencing the world with 3D illustration elements Stock Photo -  Alamy">
            <a:extLst>
              <a:ext uri="{FF2B5EF4-FFF2-40B4-BE49-F238E27FC236}">
                <a16:creationId xmlns:a16="http://schemas.microsoft.com/office/drawing/2014/main" id="{9B5AC2A0-E7BA-E7A6-7BF7-35EB9422AE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14548" b="30312"/>
          <a:stretch>
            <a:fillRect/>
          </a:stretch>
        </p:blipFill>
        <p:spPr bwMode="auto">
          <a:xfrm>
            <a:off x="0" y="879475"/>
            <a:ext cx="341947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16" descr="Global 500 2023 Report Published | Brand Finance">
            <a:extLst>
              <a:ext uri="{FF2B5EF4-FFF2-40B4-BE49-F238E27FC236}">
                <a16:creationId xmlns:a16="http://schemas.microsoft.com/office/drawing/2014/main" id="{248DEA6A-1A64-02CB-C194-43EBA3A160D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t="19662" b="9784"/>
          <a:stretch>
            <a:fillRect/>
          </a:stretch>
        </p:blipFill>
        <p:spPr bwMode="auto">
          <a:xfrm>
            <a:off x="3419475" y="915988"/>
            <a:ext cx="5724525"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1A26607E-39E3-1864-13E3-989DC8E8478B}"/>
              </a:ext>
            </a:extLst>
          </p:cNvPr>
          <p:cNvSpPr/>
          <p:nvPr/>
        </p:nvSpPr>
        <p:spPr>
          <a:xfrm>
            <a:off x="4787900" y="2946400"/>
            <a:ext cx="3997325" cy="1754188"/>
          </a:xfrm>
          <a:prstGeom prst="rect">
            <a:avLst/>
          </a:prstGeom>
          <a:solidFill>
            <a:srgbClr val="FFFF00"/>
          </a:solidFill>
        </p:spPr>
        <p:txBody>
          <a:bodyPr>
            <a:spAutoFit/>
          </a:bodyPr>
          <a:lstStyle/>
          <a:p>
            <a:pPr eaLnBrk="1" hangingPunct="1">
              <a:defRPr/>
            </a:pPr>
            <a:r>
              <a:rPr lang="en-US" dirty="0"/>
              <a:t>Look at the images;</a:t>
            </a:r>
          </a:p>
          <a:p>
            <a:pPr marL="342900" indent="-342900" eaLnBrk="1" hangingPunct="1">
              <a:buFontTx/>
              <a:buAutoNum type="arabicPeriod"/>
              <a:defRPr/>
            </a:pPr>
            <a:r>
              <a:rPr lang="en-US" dirty="0"/>
              <a:t>What is soft power?</a:t>
            </a:r>
          </a:p>
          <a:p>
            <a:pPr marL="342900" indent="-342900" eaLnBrk="1" hangingPunct="1">
              <a:buFontTx/>
              <a:buAutoNum type="arabicPeriod"/>
              <a:defRPr/>
            </a:pPr>
            <a:r>
              <a:rPr lang="en-US" dirty="0"/>
              <a:t>To what extent do you think this is important?</a:t>
            </a:r>
          </a:p>
          <a:p>
            <a:pPr marL="342900" indent="-342900" eaLnBrk="1" hangingPunct="1">
              <a:buFontTx/>
              <a:buAutoNum type="arabicPeriod"/>
              <a:defRPr/>
            </a:pPr>
            <a:r>
              <a:rPr lang="en-GB" dirty="0"/>
              <a:t>Is hard power or soft power more important? Why?</a:t>
            </a:r>
          </a:p>
        </p:txBody>
      </p:sp>
      <p:pic>
        <p:nvPicPr>
          <p:cNvPr id="21516" name="Picture 18" descr="Basketball rules simply explained">
            <a:extLst>
              <a:ext uri="{FF2B5EF4-FFF2-40B4-BE49-F238E27FC236}">
                <a16:creationId xmlns:a16="http://schemas.microsoft.com/office/drawing/2014/main" id="{C38E4186-E810-A5FD-B085-26AC5B6F49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32363" y="5268913"/>
            <a:ext cx="4260850"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20" descr="Did NASA win the space race? | HowStuffWorks">
            <a:extLst>
              <a:ext uri="{FF2B5EF4-FFF2-40B4-BE49-F238E27FC236}">
                <a16:creationId xmlns:a16="http://schemas.microsoft.com/office/drawing/2014/main" id="{8EA40C48-F2C9-F9C5-DD54-BE374329FA6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638" y="5268913"/>
            <a:ext cx="4911725"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0" descr="r145993_512250.jpg">
            <a:extLst>
              <a:ext uri="{FF2B5EF4-FFF2-40B4-BE49-F238E27FC236}">
                <a16:creationId xmlns:a16="http://schemas.microsoft.com/office/drawing/2014/main" id="{73B2B1A2-8797-827E-8806-9DBCD5C90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57888" y="838200"/>
            <a:ext cx="3186112" cy="295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9" descr="new_york_twin_towers_in_flames_september_9_11.jpg">
            <a:extLst>
              <a:ext uri="{FF2B5EF4-FFF2-40B4-BE49-F238E27FC236}">
                <a16:creationId xmlns:a16="http://schemas.microsoft.com/office/drawing/2014/main" id="{598F3039-F0D8-C034-C64E-64FB3225156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917575"/>
            <a:ext cx="5957888" cy="594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8EFDE8E7-B3B1-8509-1898-4D6DB487807E}"/>
              </a:ext>
            </a:extLst>
          </p:cNvPr>
          <p:cNvSpPr>
            <a:spLocks noChangeArrowheads="1"/>
          </p:cNvSpPr>
          <p:nvPr/>
        </p:nvSpPr>
        <p:spPr bwMode="auto">
          <a:xfrm>
            <a:off x="0" y="0"/>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pic>
        <p:nvPicPr>
          <p:cNvPr id="23557" name="Picture 7" descr="comment_superpower.gif">
            <a:extLst>
              <a:ext uri="{FF2B5EF4-FFF2-40B4-BE49-F238E27FC236}">
                <a16:creationId xmlns:a16="http://schemas.microsoft.com/office/drawing/2014/main" id="{BCADFEC2-8C11-292C-8615-44CB4084A75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a:extLst>
              <a:ext uri="{FF2B5EF4-FFF2-40B4-BE49-F238E27FC236}">
                <a16:creationId xmlns:a16="http://schemas.microsoft.com/office/drawing/2014/main" id="{5457CD2C-87E6-C60F-ACA9-AD645F4E77C7}"/>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3559" name="TextBox 9">
            <a:extLst>
              <a:ext uri="{FF2B5EF4-FFF2-40B4-BE49-F238E27FC236}">
                <a16:creationId xmlns:a16="http://schemas.microsoft.com/office/drawing/2014/main" id="{25DC1544-FA4C-ABD0-4478-95EA79F703AD}"/>
              </a:ext>
            </a:extLst>
          </p:cNvPr>
          <p:cNvSpPr txBox="1">
            <a:spLocks noChangeArrowheads="1"/>
          </p:cNvSpPr>
          <p:nvPr/>
        </p:nvSpPr>
        <p:spPr bwMode="auto">
          <a:xfrm>
            <a:off x="1468438" y="376238"/>
            <a:ext cx="51863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9/11: The Exposure of a Superpower</a:t>
            </a:r>
          </a:p>
        </p:txBody>
      </p:sp>
      <p:pic>
        <p:nvPicPr>
          <p:cNvPr id="23560" name="Picture 11" descr="pentagon-757.jpg">
            <a:extLst>
              <a:ext uri="{FF2B5EF4-FFF2-40B4-BE49-F238E27FC236}">
                <a16:creationId xmlns:a16="http://schemas.microsoft.com/office/drawing/2014/main" id="{101B17FF-9EBA-1294-408A-4F3BA274DFD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57888" y="3794125"/>
            <a:ext cx="3186112"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World Map - Free Download Political Map of the World in HD Image or PDF">
            <a:extLst>
              <a:ext uri="{FF2B5EF4-FFF2-40B4-BE49-F238E27FC236}">
                <a16:creationId xmlns:a16="http://schemas.microsoft.com/office/drawing/2014/main" id="{721DFB87-D1AF-F414-9E4E-9769DC9FC0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 y="898525"/>
            <a:ext cx="924560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DE1ABA0-D9E5-ED31-07E4-37EEE874FA7C}"/>
              </a:ext>
            </a:extLst>
          </p:cNvPr>
          <p:cNvSpPr>
            <a:spLocks noChangeArrowheads="1"/>
          </p:cNvSpPr>
          <p:nvPr/>
        </p:nvSpPr>
        <p:spPr bwMode="auto">
          <a:xfrm>
            <a:off x="0" y="-77788"/>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sp>
        <p:nvSpPr>
          <p:cNvPr id="25604" name="TextBox 7">
            <a:extLst>
              <a:ext uri="{FF2B5EF4-FFF2-40B4-BE49-F238E27FC236}">
                <a16:creationId xmlns:a16="http://schemas.microsoft.com/office/drawing/2014/main" id="{C60BE17F-7620-E08D-AECA-FAA28C3D5BC4}"/>
              </a:ext>
            </a:extLst>
          </p:cNvPr>
          <p:cNvSpPr txBox="1">
            <a:spLocks noChangeArrowheads="1"/>
          </p:cNvSpPr>
          <p:nvPr/>
        </p:nvSpPr>
        <p:spPr bwMode="auto">
          <a:xfrm>
            <a:off x="1468438" y="376238"/>
            <a:ext cx="4413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Where would you want to rule?</a:t>
            </a:r>
          </a:p>
        </p:txBody>
      </p:sp>
      <p:pic>
        <p:nvPicPr>
          <p:cNvPr id="25605" name="Picture 5" descr="comment_superpower.gif">
            <a:extLst>
              <a:ext uri="{FF2B5EF4-FFF2-40B4-BE49-F238E27FC236}">
                <a16:creationId xmlns:a16="http://schemas.microsoft.com/office/drawing/2014/main" id="{BE47FE20-33ED-A707-74EE-C888784D4AD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52388"/>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9B5A0972-AB6F-3EB8-3789-D5969BC4EAB1}"/>
              </a:ext>
            </a:extLst>
          </p:cNvPr>
          <p:cNvSpPr/>
          <p:nvPr/>
        </p:nvSpPr>
        <p:spPr>
          <a:xfrm>
            <a:off x="3276600" y="981075"/>
            <a:ext cx="3455988" cy="496888"/>
          </a:xfrm>
          <a:prstGeom prst="ellipse">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9" name="Oval 8">
            <a:extLst>
              <a:ext uri="{FF2B5EF4-FFF2-40B4-BE49-F238E27FC236}">
                <a16:creationId xmlns:a16="http://schemas.microsoft.com/office/drawing/2014/main" id="{0E2657F7-FC0A-CC6B-6FB0-73BA73F85229}"/>
              </a:ext>
            </a:extLst>
          </p:cNvPr>
          <p:cNvSpPr/>
          <p:nvPr/>
        </p:nvSpPr>
        <p:spPr>
          <a:xfrm rot="19295503">
            <a:off x="6670675" y="2697163"/>
            <a:ext cx="1563688" cy="674687"/>
          </a:xfrm>
          <a:prstGeom prst="ellipse">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10" name="Oval 9">
            <a:extLst>
              <a:ext uri="{FF2B5EF4-FFF2-40B4-BE49-F238E27FC236}">
                <a16:creationId xmlns:a16="http://schemas.microsoft.com/office/drawing/2014/main" id="{6A138668-2E87-E858-1F60-E6AF8DA31AA4}"/>
              </a:ext>
            </a:extLst>
          </p:cNvPr>
          <p:cNvSpPr/>
          <p:nvPr/>
        </p:nvSpPr>
        <p:spPr>
          <a:xfrm>
            <a:off x="4176713" y="2460625"/>
            <a:ext cx="1655762" cy="2016125"/>
          </a:xfrm>
          <a:prstGeom prst="ellipse">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11" name="Oval 10">
            <a:extLst>
              <a:ext uri="{FF2B5EF4-FFF2-40B4-BE49-F238E27FC236}">
                <a16:creationId xmlns:a16="http://schemas.microsoft.com/office/drawing/2014/main" id="{1B970835-485E-AB41-B627-F3E6BDE14EDC}"/>
              </a:ext>
            </a:extLst>
          </p:cNvPr>
          <p:cNvSpPr/>
          <p:nvPr/>
        </p:nvSpPr>
        <p:spPr>
          <a:xfrm>
            <a:off x="3702050" y="4840288"/>
            <a:ext cx="3455988" cy="1152525"/>
          </a:xfrm>
          <a:prstGeom prst="ellipse">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12" name="TextBox 11">
            <a:extLst>
              <a:ext uri="{FF2B5EF4-FFF2-40B4-BE49-F238E27FC236}">
                <a16:creationId xmlns:a16="http://schemas.microsoft.com/office/drawing/2014/main" id="{E2DB4564-6720-C195-D5CE-1934CA8C2607}"/>
              </a:ext>
            </a:extLst>
          </p:cNvPr>
          <p:cNvSpPr txBox="1">
            <a:spLocks noChangeArrowheads="1"/>
          </p:cNvSpPr>
          <p:nvPr/>
        </p:nvSpPr>
        <p:spPr bwMode="auto">
          <a:xfrm>
            <a:off x="0" y="6037263"/>
            <a:ext cx="39957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Task: With your partner, discuss why these might be contested regions….</a:t>
            </a:r>
          </a:p>
        </p:txBody>
      </p:sp>
      <p:sp>
        <p:nvSpPr>
          <p:cNvPr id="15" name="TextBox 14">
            <a:extLst>
              <a:ext uri="{FF2B5EF4-FFF2-40B4-BE49-F238E27FC236}">
                <a16:creationId xmlns:a16="http://schemas.microsoft.com/office/drawing/2014/main" id="{54C38288-308C-B0DF-64BD-18D25B801B7E}"/>
              </a:ext>
            </a:extLst>
          </p:cNvPr>
          <p:cNvSpPr txBox="1">
            <a:spLocks noChangeArrowheads="1"/>
          </p:cNvSpPr>
          <p:nvPr/>
        </p:nvSpPr>
        <p:spPr bwMode="auto">
          <a:xfrm>
            <a:off x="4356100" y="6057900"/>
            <a:ext cx="43735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GB" altLang="en-US" sz="1800">
                <a:latin typeface="Arial" panose="020B0604020202020204" pitchFamily="34" charset="0"/>
              </a:rPr>
              <a:t>Consider the words </a:t>
            </a:r>
            <a:r>
              <a:rPr lang="en-GB" altLang="en-US" sz="1800">
                <a:solidFill>
                  <a:srgbClr val="FF0000"/>
                </a:solidFill>
                <a:latin typeface="Arial" panose="020B0604020202020204" pitchFamily="34" charset="0"/>
              </a:rPr>
              <a:t>long term </a:t>
            </a:r>
            <a:r>
              <a:rPr lang="en-GB" altLang="en-US" sz="1800">
                <a:latin typeface="Arial" panose="020B0604020202020204" pitchFamily="34" charset="0"/>
              </a:rPr>
              <a:t>and </a:t>
            </a:r>
            <a:r>
              <a:rPr lang="en-GB" altLang="en-US" sz="1800">
                <a:solidFill>
                  <a:srgbClr val="FF0000"/>
                </a:solidFill>
                <a:latin typeface="Arial" panose="020B0604020202020204" pitchFamily="34" charset="0"/>
              </a:rPr>
              <a:t>short term</a:t>
            </a:r>
            <a:r>
              <a:rPr lang="en-GB" altLang="en-US" sz="1800">
                <a:latin typeface="Arial" panose="020B0604020202020204" pitchFamily="34" charset="0"/>
              </a:rPr>
              <a:t> when discussing each location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a:extLst>
              <a:ext uri="{FF2B5EF4-FFF2-40B4-BE49-F238E27FC236}">
                <a16:creationId xmlns:a16="http://schemas.microsoft.com/office/drawing/2014/main" id="{3D6C84A5-8FB6-FFC4-B8C1-7C186CDA9FD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9325" y="917575"/>
            <a:ext cx="5654675" cy="594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E02AA174-E7E3-47A1-19D2-4D7CD93F363C}"/>
              </a:ext>
            </a:extLst>
          </p:cNvPr>
          <p:cNvSpPr>
            <a:spLocks noChangeArrowheads="1"/>
          </p:cNvSpPr>
          <p:nvPr/>
        </p:nvSpPr>
        <p:spPr bwMode="auto">
          <a:xfrm>
            <a:off x="0" y="0"/>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pic>
        <p:nvPicPr>
          <p:cNvPr id="27652" name="Picture 5" descr="comment_superpower.gif">
            <a:extLst>
              <a:ext uri="{FF2B5EF4-FFF2-40B4-BE49-F238E27FC236}">
                <a16:creationId xmlns:a16="http://schemas.microsoft.com/office/drawing/2014/main" id="{A2BD5326-6A53-5C56-591E-89E15C83ABE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Connector 6">
            <a:extLst>
              <a:ext uri="{FF2B5EF4-FFF2-40B4-BE49-F238E27FC236}">
                <a16:creationId xmlns:a16="http://schemas.microsoft.com/office/drawing/2014/main" id="{FBC2848C-7004-4B86-BD0A-167D4D830331}"/>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7654" name="TextBox 7">
            <a:extLst>
              <a:ext uri="{FF2B5EF4-FFF2-40B4-BE49-F238E27FC236}">
                <a16:creationId xmlns:a16="http://schemas.microsoft.com/office/drawing/2014/main" id="{76631366-CCB2-E4D9-5A6A-7EF1C1B97CA9}"/>
              </a:ext>
            </a:extLst>
          </p:cNvPr>
          <p:cNvSpPr txBox="1">
            <a:spLocks noChangeArrowheads="1"/>
          </p:cNvSpPr>
          <p:nvPr/>
        </p:nvSpPr>
        <p:spPr bwMode="auto">
          <a:xfrm>
            <a:off x="1468438" y="376238"/>
            <a:ext cx="3794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China and the US in Africa</a:t>
            </a:r>
          </a:p>
        </p:txBody>
      </p:sp>
      <p:pic>
        <p:nvPicPr>
          <p:cNvPr id="27655" name="Picture 3">
            <a:extLst>
              <a:ext uri="{FF2B5EF4-FFF2-40B4-BE49-F238E27FC236}">
                <a16:creationId xmlns:a16="http://schemas.microsoft.com/office/drawing/2014/main" id="{85F6B915-8538-52FF-E0F5-E8E0A8FF79B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990600"/>
            <a:ext cx="3965575"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nip Single Corner Rectangle 11">
            <a:extLst>
              <a:ext uri="{FF2B5EF4-FFF2-40B4-BE49-F238E27FC236}">
                <a16:creationId xmlns:a16="http://schemas.microsoft.com/office/drawing/2014/main" id="{4DFF5300-43BA-B382-20FD-DFD27306948D}"/>
              </a:ext>
            </a:extLst>
          </p:cNvPr>
          <p:cNvSpPr>
            <a:spLocks noChangeArrowheads="1"/>
          </p:cNvSpPr>
          <p:nvPr/>
        </p:nvSpPr>
        <p:spPr bwMode="auto">
          <a:xfrm>
            <a:off x="228600" y="3879850"/>
            <a:ext cx="2971800" cy="1606550"/>
          </a:xfrm>
          <a:custGeom>
            <a:avLst/>
            <a:gdLst>
              <a:gd name="T0" fmla="*/ 2971800 w 2971800"/>
              <a:gd name="T1" fmla="*/ 803275 h 1606550"/>
              <a:gd name="T2" fmla="*/ 1485900 w 2971800"/>
              <a:gd name="T3" fmla="*/ 1606550 h 1606550"/>
              <a:gd name="T4" fmla="*/ 0 w 2971800"/>
              <a:gd name="T5" fmla="*/ 803275 h 1606550"/>
              <a:gd name="T6" fmla="*/ 1485900 w 2971800"/>
              <a:gd name="T7" fmla="*/ 0 h 1606550"/>
              <a:gd name="T8" fmla="*/ 0 60000 65536"/>
              <a:gd name="T9" fmla="*/ 1 60000 65536"/>
              <a:gd name="T10" fmla="*/ 2 60000 65536"/>
              <a:gd name="T11" fmla="*/ 3 60000 65536"/>
              <a:gd name="T12" fmla="*/ 0 w 2971800"/>
              <a:gd name="T13" fmla="*/ 150341 h 1606550"/>
              <a:gd name="T14" fmla="*/ 2821459 w 2971800"/>
              <a:gd name="T15" fmla="*/ 1606550 h 1606550"/>
            </a:gdLst>
            <a:ahLst/>
            <a:cxnLst>
              <a:cxn ang="T8">
                <a:pos x="T0" y="T1"/>
              </a:cxn>
              <a:cxn ang="T9">
                <a:pos x="T2" y="T3"/>
              </a:cxn>
              <a:cxn ang="T10">
                <a:pos x="T4" y="T5"/>
              </a:cxn>
              <a:cxn ang="T11">
                <a:pos x="T6" y="T7"/>
              </a:cxn>
            </a:cxnLst>
            <a:rect l="T12" t="T13" r="T14" b="T15"/>
            <a:pathLst>
              <a:path w="2971800" h="1606550">
                <a:moveTo>
                  <a:pt x="0" y="0"/>
                </a:moveTo>
                <a:lnTo>
                  <a:pt x="2671118" y="0"/>
                </a:lnTo>
                <a:lnTo>
                  <a:pt x="2971800" y="300682"/>
                </a:lnTo>
                <a:lnTo>
                  <a:pt x="2971800" y="1606550"/>
                </a:lnTo>
                <a:lnTo>
                  <a:pt x="0" y="1606550"/>
                </a:lnTo>
                <a:close/>
              </a:path>
            </a:pathLst>
          </a:custGeom>
          <a:solidFill>
            <a:schemeClr val="tx1">
              <a:alpha val="45097"/>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27657" name="TextBox 10">
            <a:extLst>
              <a:ext uri="{FF2B5EF4-FFF2-40B4-BE49-F238E27FC236}">
                <a16:creationId xmlns:a16="http://schemas.microsoft.com/office/drawing/2014/main" id="{380728F2-C4E3-3E96-FCE9-D89E0A7FA6EF}"/>
              </a:ext>
            </a:extLst>
          </p:cNvPr>
          <p:cNvSpPr txBox="1">
            <a:spLocks noChangeArrowheads="1"/>
          </p:cNvSpPr>
          <p:nvPr/>
        </p:nvSpPr>
        <p:spPr bwMode="auto">
          <a:xfrm>
            <a:off x="296863" y="4032250"/>
            <a:ext cx="2835275"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US" altLang="en-US" sz="3700">
                <a:solidFill>
                  <a:srgbClr val="FFFFFF"/>
                </a:solidFill>
                <a:latin typeface="Arial" panose="020B0604020202020204" pitchFamily="34" charset="0"/>
              </a:rPr>
              <a:t>Africa at the</a:t>
            </a:r>
          </a:p>
          <a:p>
            <a:pPr algn="ctr" eaLnBrk="1" hangingPunct="1">
              <a:spcBef>
                <a:spcPct val="0"/>
              </a:spcBef>
              <a:buFontTx/>
              <a:buNone/>
            </a:pPr>
            <a:r>
              <a:rPr lang="en-US" altLang="en-US" sz="3700">
                <a:solidFill>
                  <a:srgbClr val="FFFFFF"/>
                </a:solidFill>
                <a:latin typeface="Arial" panose="020B0604020202020204" pitchFamily="34" charset="0"/>
              </a:rPr>
              <a:t>Boiling Point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FD8DD10-9C1D-1BBA-88CC-A4CBEC190CE2}"/>
              </a:ext>
            </a:extLst>
          </p:cNvPr>
          <p:cNvSpPr>
            <a:spLocks noChangeArrowheads="1"/>
          </p:cNvSpPr>
          <p:nvPr/>
        </p:nvSpPr>
        <p:spPr bwMode="auto">
          <a:xfrm>
            <a:off x="0" y="0"/>
            <a:ext cx="9144000" cy="915988"/>
          </a:xfrm>
          <a:prstGeom prst="rect">
            <a:avLst/>
          </a:prstGeom>
          <a:solidFill>
            <a:schemeClr val="tx1"/>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dirty="0">
              <a:solidFill>
                <a:schemeClr val="lt1"/>
              </a:solidFill>
              <a:latin typeface="+mn-lt"/>
              <a:ea typeface="+mn-ea"/>
            </a:endParaRPr>
          </a:p>
        </p:txBody>
      </p:sp>
      <p:pic>
        <p:nvPicPr>
          <p:cNvPr id="29699" name="Picture 5" descr="comment_superpower.gif">
            <a:extLst>
              <a:ext uri="{FF2B5EF4-FFF2-40B4-BE49-F238E27FC236}">
                <a16:creationId xmlns:a16="http://schemas.microsoft.com/office/drawing/2014/main" id="{3D491F42-D9EE-2A6B-9771-01763670AA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0"/>
            <a:ext cx="7699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Connector 6">
            <a:extLst>
              <a:ext uri="{FF2B5EF4-FFF2-40B4-BE49-F238E27FC236}">
                <a16:creationId xmlns:a16="http://schemas.microsoft.com/office/drawing/2014/main" id="{98DA796C-6FF6-CEA1-930E-622CBC891509}"/>
              </a:ext>
            </a:extLst>
          </p:cNvPr>
          <p:cNvCxnSpPr>
            <a:cxnSpLocks noChangeShapeType="1"/>
          </p:cNvCxnSpPr>
          <p:nvPr/>
        </p:nvCxnSpPr>
        <p:spPr bwMode="auto">
          <a:xfrm>
            <a:off x="0" y="915988"/>
            <a:ext cx="9144000" cy="1587"/>
          </a:xfrm>
          <a:prstGeom prst="line">
            <a:avLst/>
          </a:prstGeom>
          <a:noFill/>
          <a:ln w="19050">
            <a:solidFill>
              <a:schemeClr val="bg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9701" name="TextBox 7">
            <a:extLst>
              <a:ext uri="{FF2B5EF4-FFF2-40B4-BE49-F238E27FC236}">
                <a16:creationId xmlns:a16="http://schemas.microsoft.com/office/drawing/2014/main" id="{0B86FC66-C202-7BB1-0F0B-EA44A63B1DF4}"/>
              </a:ext>
            </a:extLst>
          </p:cNvPr>
          <p:cNvSpPr txBox="1">
            <a:spLocks noChangeArrowheads="1"/>
          </p:cNvSpPr>
          <p:nvPr/>
        </p:nvSpPr>
        <p:spPr bwMode="auto">
          <a:xfrm>
            <a:off x="1468438" y="376238"/>
            <a:ext cx="5219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400">
                <a:solidFill>
                  <a:srgbClr val="FFFFFF"/>
                </a:solidFill>
                <a:latin typeface="Arial" panose="020B0604020202020204" pitchFamily="34" charset="0"/>
              </a:rPr>
              <a:t>Superpowers and the Polar Regions</a:t>
            </a:r>
          </a:p>
        </p:txBody>
      </p:sp>
      <p:sp>
        <p:nvSpPr>
          <p:cNvPr id="10" name="Snip Single Corner Rectangle 9">
            <a:extLst>
              <a:ext uri="{FF2B5EF4-FFF2-40B4-BE49-F238E27FC236}">
                <a16:creationId xmlns:a16="http://schemas.microsoft.com/office/drawing/2014/main" id="{B9E0ED67-9363-40F7-638B-C4E77E00D918}"/>
              </a:ext>
            </a:extLst>
          </p:cNvPr>
          <p:cNvSpPr>
            <a:spLocks noChangeArrowheads="1"/>
          </p:cNvSpPr>
          <p:nvPr/>
        </p:nvSpPr>
        <p:spPr bwMode="auto">
          <a:xfrm>
            <a:off x="504825" y="1798638"/>
            <a:ext cx="8134350" cy="1219200"/>
          </a:xfrm>
          <a:custGeom>
            <a:avLst/>
            <a:gdLst>
              <a:gd name="T0" fmla="*/ 8134350 w 8134350"/>
              <a:gd name="T1" fmla="*/ 609600 h 1219200"/>
              <a:gd name="T2" fmla="*/ 4067175 w 8134350"/>
              <a:gd name="T3" fmla="*/ 1219200 h 1219200"/>
              <a:gd name="T4" fmla="*/ 0 w 8134350"/>
              <a:gd name="T5" fmla="*/ 609600 h 1219200"/>
              <a:gd name="T6" fmla="*/ 4067175 w 8134350"/>
              <a:gd name="T7" fmla="*/ 0 h 1219200"/>
              <a:gd name="T8" fmla="*/ 0 60000 65536"/>
              <a:gd name="T9" fmla="*/ 1 60000 65536"/>
              <a:gd name="T10" fmla="*/ 2 60000 65536"/>
              <a:gd name="T11" fmla="*/ 3 60000 65536"/>
              <a:gd name="T12" fmla="*/ 0 w 8134350"/>
              <a:gd name="T13" fmla="*/ 139793 h 1219200"/>
              <a:gd name="T14" fmla="*/ 7994557 w 8134350"/>
              <a:gd name="T15" fmla="*/ 1219200 h 1219200"/>
            </a:gdLst>
            <a:ahLst/>
            <a:cxnLst>
              <a:cxn ang="T8">
                <a:pos x="T0" y="T1"/>
              </a:cxn>
              <a:cxn ang="T9">
                <a:pos x="T2" y="T3"/>
              </a:cxn>
              <a:cxn ang="T10">
                <a:pos x="T4" y="T5"/>
              </a:cxn>
              <a:cxn ang="T11">
                <a:pos x="T6" y="T7"/>
              </a:cxn>
            </a:cxnLst>
            <a:rect l="T12" t="T13" r="T14" b="T15"/>
            <a:pathLst>
              <a:path w="8134350" h="1219200">
                <a:moveTo>
                  <a:pt x="0" y="0"/>
                </a:moveTo>
                <a:lnTo>
                  <a:pt x="7854763" y="0"/>
                </a:lnTo>
                <a:lnTo>
                  <a:pt x="8134350" y="279587"/>
                </a:lnTo>
                <a:lnTo>
                  <a:pt x="8134350" y="1219200"/>
                </a:lnTo>
                <a:lnTo>
                  <a:pt x="0" y="1219200"/>
                </a:lnTo>
                <a:close/>
              </a:path>
            </a:pathLst>
          </a:custGeom>
          <a:solidFill>
            <a:schemeClr val="tx1">
              <a:alpha val="45097"/>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3" name="Snip Single Corner Rectangle 12">
            <a:extLst>
              <a:ext uri="{FF2B5EF4-FFF2-40B4-BE49-F238E27FC236}">
                <a16:creationId xmlns:a16="http://schemas.microsoft.com/office/drawing/2014/main" id="{32749697-E9A0-B048-13BA-CE2DF6152661}"/>
              </a:ext>
            </a:extLst>
          </p:cNvPr>
          <p:cNvSpPr>
            <a:spLocks noChangeArrowheads="1"/>
          </p:cNvSpPr>
          <p:nvPr/>
        </p:nvSpPr>
        <p:spPr bwMode="auto">
          <a:xfrm>
            <a:off x="504825" y="3251200"/>
            <a:ext cx="8134350" cy="1219200"/>
          </a:xfrm>
          <a:custGeom>
            <a:avLst/>
            <a:gdLst>
              <a:gd name="T0" fmla="*/ 8134350 w 8134350"/>
              <a:gd name="T1" fmla="*/ 609600 h 1219200"/>
              <a:gd name="T2" fmla="*/ 4067175 w 8134350"/>
              <a:gd name="T3" fmla="*/ 1219200 h 1219200"/>
              <a:gd name="T4" fmla="*/ 0 w 8134350"/>
              <a:gd name="T5" fmla="*/ 609600 h 1219200"/>
              <a:gd name="T6" fmla="*/ 4067175 w 8134350"/>
              <a:gd name="T7" fmla="*/ 0 h 1219200"/>
              <a:gd name="T8" fmla="*/ 0 60000 65536"/>
              <a:gd name="T9" fmla="*/ 1 60000 65536"/>
              <a:gd name="T10" fmla="*/ 2 60000 65536"/>
              <a:gd name="T11" fmla="*/ 3 60000 65536"/>
              <a:gd name="T12" fmla="*/ 0 w 8134350"/>
              <a:gd name="T13" fmla="*/ 139793 h 1219200"/>
              <a:gd name="T14" fmla="*/ 7994557 w 8134350"/>
              <a:gd name="T15" fmla="*/ 1219200 h 1219200"/>
            </a:gdLst>
            <a:ahLst/>
            <a:cxnLst>
              <a:cxn ang="T8">
                <a:pos x="T0" y="T1"/>
              </a:cxn>
              <a:cxn ang="T9">
                <a:pos x="T2" y="T3"/>
              </a:cxn>
              <a:cxn ang="T10">
                <a:pos x="T4" y="T5"/>
              </a:cxn>
              <a:cxn ang="T11">
                <a:pos x="T6" y="T7"/>
              </a:cxn>
            </a:cxnLst>
            <a:rect l="T12" t="T13" r="T14" b="T15"/>
            <a:pathLst>
              <a:path w="8134350" h="1219200">
                <a:moveTo>
                  <a:pt x="0" y="0"/>
                </a:moveTo>
                <a:lnTo>
                  <a:pt x="7854763" y="0"/>
                </a:lnTo>
                <a:lnTo>
                  <a:pt x="8134350" y="279587"/>
                </a:lnTo>
                <a:lnTo>
                  <a:pt x="8134350" y="1219200"/>
                </a:lnTo>
                <a:lnTo>
                  <a:pt x="0" y="1219200"/>
                </a:lnTo>
                <a:close/>
              </a:path>
            </a:pathLst>
          </a:custGeom>
          <a:solidFill>
            <a:schemeClr val="tx1">
              <a:alpha val="45097"/>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14" name="Snip Single Corner Rectangle 13">
            <a:extLst>
              <a:ext uri="{FF2B5EF4-FFF2-40B4-BE49-F238E27FC236}">
                <a16:creationId xmlns:a16="http://schemas.microsoft.com/office/drawing/2014/main" id="{ADAD66A2-5BB8-0F70-A283-6CA67D8CA7D8}"/>
              </a:ext>
            </a:extLst>
          </p:cNvPr>
          <p:cNvSpPr>
            <a:spLocks noChangeArrowheads="1"/>
          </p:cNvSpPr>
          <p:nvPr/>
        </p:nvSpPr>
        <p:spPr bwMode="auto">
          <a:xfrm>
            <a:off x="504825" y="4699000"/>
            <a:ext cx="8134350" cy="1219200"/>
          </a:xfrm>
          <a:custGeom>
            <a:avLst/>
            <a:gdLst>
              <a:gd name="T0" fmla="*/ 8134350 w 8134350"/>
              <a:gd name="T1" fmla="*/ 609600 h 1219200"/>
              <a:gd name="T2" fmla="*/ 4067175 w 8134350"/>
              <a:gd name="T3" fmla="*/ 1219200 h 1219200"/>
              <a:gd name="T4" fmla="*/ 0 w 8134350"/>
              <a:gd name="T5" fmla="*/ 609600 h 1219200"/>
              <a:gd name="T6" fmla="*/ 4067175 w 8134350"/>
              <a:gd name="T7" fmla="*/ 0 h 1219200"/>
              <a:gd name="T8" fmla="*/ 0 60000 65536"/>
              <a:gd name="T9" fmla="*/ 1 60000 65536"/>
              <a:gd name="T10" fmla="*/ 2 60000 65536"/>
              <a:gd name="T11" fmla="*/ 3 60000 65536"/>
              <a:gd name="T12" fmla="*/ 0 w 8134350"/>
              <a:gd name="T13" fmla="*/ 139793 h 1219200"/>
              <a:gd name="T14" fmla="*/ 7994557 w 8134350"/>
              <a:gd name="T15" fmla="*/ 1219200 h 1219200"/>
            </a:gdLst>
            <a:ahLst/>
            <a:cxnLst>
              <a:cxn ang="T8">
                <a:pos x="T0" y="T1"/>
              </a:cxn>
              <a:cxn ang="T9">
                <a:pos x="T2" y="T3"/>
              </a:cxn>
              <a:cxn ang="T10">
                <a:pos x="T4" y="T5"/>
              </a:cxn>
              <a:cxn ang="T11">
                <a:pos x="T6" y="T7"/>
              </a:cxn>
            </a:cxnLst>
            <a:rect l="T12" t="T13" r="T14" b="T15"/>
            <a:pathLst>
              <a:path w="8134350" h="1219200">
                <a:moveTo>
                  <a:pt x="0" y="0"/>
                </a:moveTo>
                <a:lnTo>
                  <a:pt x="7854763" y="0"/>
                </a:lnTo>
                <a:lnTo>
                  <a:pt x="8134350" y="279587"/>
                </a:lnTo>
                <a:lnTo>
                  <a:pt x="8134350" y="1219200"/>
                </a:lnTo>
                <a:lnTo>
                  <a:pt x="0" y="1219200"/>
                </a:lnTo>
                <a:close/>
              </a:path>
            </a:pathLst>
          </a:custGeom>
          <a:solidFill>
            <a:schemeClr val="tx1">
              <a:alpha val="45097"/>
            </a:schemeClr>
          </a:solidFill>
          <a:ln w="9525">
            <a:solidFill>
              <a:schemeClr val="tx1">
                <a:alpha val="14902"/>
              </a:schemeClr>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a:solidFill>
                <a:schemeClr val="lt1"/>
              </a:solidFill>
              <a:latin typeface="+mn-lt"/>
              <a:ea typeface="+mn-ea"/>
            </a:endParaRPr>
          </a:p>
        </p:txBody>
      </p:sp>
      <p:sp>
        <p:nvSpPr>
          <p:cNvPr id="35851" name="Content Placeholder 2">
            <a:extLst>
              <a:ext uri="{FF2B5EF4-FFF2-40B4-BE49-F238E27FC236}">
                <a16:creationId xmlns:a16="http://schemas.microsoft.com/office/drawing/2014/main" id="{F5AE9014-B8C3-CA8A-24C8-075E5B29183C}"/>
              </a:ext>
            </a:extLst>
          </p:cNvPr>
          <p:cNvSpPr>
            <a:spLocks noGrp="1"/>
          </p:cNvSpPr>
          <p:nvPr>
            <p:ph idx="1"/>
          </p:nvPr>
        </p:nvSpPr>
        <p:spPr>
          <a:xfrm>
            <a:off x="685800" y="1874838"/>
            <a:ext cx="7772400" cy="3840162"/>
          </a:xfrm>
        </p:spPr>
        <p:txBody>
          <a:bodyPr/>
          <a:lstStyle/>
          <a:p>
            <a:r>
              <a:rPr lang="en-US" altLang="en-US" sz="2800">
                <a:solidFill>
                  <a:srgbClr val="FFFFFF"/>
                </a:solidFill>
                <a:ea typeface="ＭＳ Ｐゴシック" panose="020B0600070205080204" pitchFamily="34" charset="-128"/>
              </a:rPr>
              <a:t>China has a research stations in Svalbard and in Antarctica</a:t>
            </a:r>
          </a:p>
          <a:p>
            <a:pPr>
              <a:buFont typeface="Arial" panose="020B0604020202020204" pitchFamily="34" charset="0"/>
              <a:buNone/>
            </a:pPr>
            <a:endParaRPr lang="en-US" altLang="en-US" sz="2800">
              <a:solidFill>
                <a:srgbClr val="FFFFFF"/>
              </a:solidFill>
              <a:ea typeface="ＭＳ Ｐゴシック" panose="020B0600070205080204" pitchFamily="34" charset="-128"/>
            </a:endParaRPr>
          </a:p>
          <a:p>
            <a:r>
              <a:rPr lang="en-US" altLang="en-US" sz="2800">
                <a:solidFill>
                  <a:srgbClr val="FFFFFF"/>
                </a:solidFill>
                <a:ea typeface="ＭＳ Ｐゴシック" panose="020B0600070205080204" pitchFamily="34" charset="-128"/>
              </a:rPr>
              <a:t>China conducts research around central Arctic Ocean</a:t>
            </a:r>
          </a:p>
          <a:p>
            <a:endParaRPr lang="en-US" altLang="en-US" sz="2800">
              <a:solidFill>
                <a:srgbClr val="FFFFFF"/>
              </a:solidFill>
              <a:ea typeface="ＭＳ Ｐゴシック" panose="020B0600070205080204" pitchFamily="34" charset="-128"/>
            </a:endParaRPr>
          </a:p>
          <a:p>
            <a:r>
              <a:rPr lang="en-US" altLang="en-US" sz="2800">
                <a:solidFill>
                  <a:srgbClr val="FFFFFF"/>
                </a:solidFill>
                <a:ea typeface="ＭＳ Ｐゴシック" panose="020B0600070205080204" pitchFamily="34" charset="-128"/>
              </a:rPr>
              <a:t>China believes Arctic will be a resource rich frontier</a:t>
            </a:r>
          </a:p>
        </p:txBody>
      </p:sp>
      <p:pic>
        <p:nvPicPr>
          <p:cNvPr id="19467" name="Picture 11" descr="Arctic | Definition, Climate, People, &amp; Facts | Britannica">
            <a:extLst>
              <a:ext uri="{FF2B5EF4-FFF2-40B4-BE49-F238E27FC236}">
                <a16:creationId xmlns:a16="http://schemas.microsoft.com/office/drawing/2014/main" id="{598CBC00-6337-98A3-DF70-E7F2E13505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950" y="1279525"/>
            <a:ext cx="3530600"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13" descr="Chinese expedition team kicks off research at Arctic Yellow River  Station-Xinhua">
            <a:extLst>
              <a:ext uri="{FF2B5EF4-FFF2-40B4-BE49-F238E27FC236}">
                <a16:creationId xmlns:a16="http://schemas.microsoft.com/office/drawing/2014/main" id="{57C6AB6F-CA33-ED04-F2F1-460C40BD53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1675" y="790575"/>
            <a:ext cx="4322763"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15" descr="Russia submits claim for vast Arctic seabed territories at UN | CBC News">
            <a:extLst>
              <a:ext uri="{FF2B5EF4-FFF2-40B4-BE49-F238E27FC236}">
                <a16:creationId xmlns:a16="http://schemas.microsoft.com/office/drawing/2014/main" id="{64010613-05D9-98F7-73C2-94739754E3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9700" y="3900488"/>
            <a:ext cx="3848100"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51"/>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3"/>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19467"/>
                                        </p:tgtEl>
                                        <p:attrNameLst>
                                          <p:attrName>style.visibility</p:attrName>
                                        </p:attrNameLst>
                                      </p:cBhvr>
                                      <p:to>
                                        <p:strVal val="visible"/>
                                      </p:to>
                                    </p:set>
                                    <p:anim calcmode="lin" valueType="num">
                                      <p:cBhvr additive="base">
                                        <p:cTn id="20" dur="500" fill="hold"/>
                                        <p:tgtEl>
                                          <p:spTgt spid="19467"/>
                                        </p:tgtEl>
                                        <p:attrNameLst>
                                          <p:attrName>ppt_x</p:attrName>
                                        </p:attrNameLst>
                                      </p:cBhvr>
                                      <p:tavLst>
                                        <p:tav tm="0">
                                          <p:val>
                                            <p:strVal val="#ppt_x"/>
                                          </p:val>
                                        </p:tav>
                                        <p:tav tm="100000">
                                          <p:val>
                                            <p:strVal val="#ppt_x"/>
                                          </p:val>
                                        </p:tav>
                                      </p:tavLst>
                                    </p:anim>
                                    <p:anim calcmode="lin" valueType="num">
                                      <p:cBhvr additive="base">
                                        <p:cTn id="21" dur="500" fill="hold"/>
                                        <p:tgtEl>
                                          <p:spTgt spid="19467"/>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19469"/>
                                        </p:tgtEl>
                                        <p:attrNameLst>
                                          <p:attrName>style.visibility</p:attrName>
                                        </p:attrNameLst>
                                      </p:cBhvr>
                                      <p:to>
                                        <p:strVal val="visible"/>
                                      </p:to>
                                    </p:set>
                                    <p:anim calcmode="lin" valueType="num">
                                      <p:cBhvr additive="base">
                                        <p:cTn id="26" dur="500" fill="hold"/>
                                        <p:tgtEl>
                                          <p:spTgt spid="19469"/>
                                        </p:tgtEl>
                                        <p:attrNameLst>
                                          <p:attrName>ppt_x</p:attrName>
                                        </p:attrNameLst>
                                      </p:cBhvr>
                                      <p:tavLst>
                                        <p:tav tm="0">
                                          <p:val>
                                            <p:strVal val="#ppt_x"/>
                                          </p:val>
                                        </p:tav>
                                        <p:tav tm="100000">
                                          <p:val>
                                            <p:strVal val="#ppt_x"/>
                                          </p:val>
                                        </p:tav>
                                      </p:tavLst>
                                    </p:anim>
                                    <p:anim calcmode="lin" valueType="num">
                                      <p:cBhvr additive="base">
                                        <p:cTn id="27"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9471"/>
                                        </p:tgtEl>
                                        <p:attrNameLst>
                                          <p:attrName>style.visibility</p:attrName>
                                        </p:attrNameLst>
                                      </p:cBhvr>
                                      <p:to>
                                        <p:strVal val="visible"/>
                                      </p:to>
                                    </p:set>
                                    <p:anim calcmode="lin" valueType="num">
                                      <p:cBhvr additive="base">
                                        <p:cTn id="32" dur="500" fill="hold"/>
                                        <p:tgtEl>
                                          <p:spTgt spid="19471"/>
                                        </p:tgtEl>
                                        <p:attrNameLst>
                                          <p:attrName>ppt_x</p:attrName>
                                        </p:attrNameLst>
                                      </p:cBhvr>
                                      <p:tavLst>
                                        <p:tav tm="0">
                                          <p:val>
                                            <p:strVal val="#ppt_x"/>
                                          </p:val>
                                        </p:tav>
                                        <p:tav tm="100000">
                                          <p:val>
                                            <p:strVal val="#ppt_x"/>
                                          </p:val>
                                        </p:tav>
                                      </p:tavLst>
                                    </p:anim>
                                    <p:anim calcmode="lin" valueType="num">
                                      <p:cBhvr additive="base">
                                        <p:cTn id="33" dur="500" fill="hold"/>
                                        <p:tgtEl>
                                          <p:spTgt spid="194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3">
            <a:extLst>
              <a:ext uri="{FF2B5EF4-FFF2-40B4-BE49-F238E27FC236}">
                <a16:creationId xmlns:a16="http://schemas.microsoft.com/office/drawing/2014/main" id="{0C2EF2EF-F6A4-58D7-A7E3-7C8841714480}"/>
              </a:ext>
            </a:extLst>
          </p:cNvPr>
          <p:cNvSpPr>
            <a:spLocks noGrp="1"/>
          </p:cNvSpPr>
          <p:nvPr>
            <p:ph type="title"/>
          </p:nvPr>
        </p:nvSpPr>
        <p:spPr>
          <a:xfrm>
            <a:off x="1187450" y="938213"/>
            <a:ext cx="4725988" cy="993775"/>
          </a:xfrm>
        </p:spPr>
        <p:txBody>
          <a:bodyPr/>
          <a:lstStyle/>
          <a:p>
            <a:r>
              <a:rPr lang="en-GB" altLang="en-US" b="1">
                <a:ea typeface="ＭＳ Ｐゴシック" panose="020B0600070205080204" pitchFamily="34" charset="-128"/>
              </a:rPr>
              <a:t>Independent Task</a:t>
            </a:r>
          </a:p>
        </p:txBody>
      </p:sp>
      <p:sp>
        <p:nvSpPr>
          <p:cNvPr id="5" name="Content Placeholder 4">
            <a:extLst>
              <a:ext uri="{FF2B5EF4-FFF2-40B4-BE49-F238E27FC236}">
                <a16:creationId xmlns:a16="http://schemas.microsoft.com/office/drawing/2014/main" id="{AE801CC0-0F65-FD48-4B02-2AB63601D613}"/>
              </a:ext>
            </a:extLst>
          </p:cNvPr>
          <p:cNvSpPr>
            <a:spLocks noGrp="1"/>
          </p:cNvSpPr>
          <p:nvPr>
            <p:ph idx="1"/>
          </p:nvPr>
        </p:nvSpPr>
        <p:spPr>
          <a:xfrm>
            <a:off x="144463" y="2227263"/>
            <a:ext cx="6161087" cy="2085975"/>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lstStyle/>
          <a:p>
            <a:pPr marL="0" indent="0">
              <a:buFont typeface="Arial" panose="020B0604020202020204" pitchFamily="34" charset="0"/>
              <a:buNone/>
              <a:defRPr/>
            </a:pPr>
            <a:r>
              <a:rPr lang="en-GB" dirty="0"/>
              <a:t>Your task is:</a:t>
            </a:r>
          </a:p>
          <a:p>
            <a:pPr marL="0" indent="0">
              <a:buFont typeface="Arial" panose="020B0604020202020204" pitchFamily="34" charset="0"/>
              <a:buNone/>
              <a:defRPr/>
            </a:pPr>
            <a:r>
              <a:rPr lang="en-GB" sz="2800" dirty="0"/>
              <a:t>Read 2 short BBC articles and answer a short set of questions on each, full sentences please.</a:t>
            </a:r>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p:txBody>
      </p:sp>
      <p:sp>
        <p:nvSpPr>
          <p:cNvPr id="6" name="Content Placeholder 4">
            <a:extLst>
              <a:ext uri="{FF2B5EF4-FFF2-40B4-BE49-F238E27FC236}">
                <a16:creationId xmlns:a16="http://schemas.microsoft.com/office/drawing/2014/main" id="{340AD6FD-E736-732F-50C6-F2A383247BD3}"/>
              </a:ext>
            </a:extLst>
          </p:cNvPr>
          <p:cNvSpPr txBox="1">
            <a:spLocks/>
          </p:cNvSpPr>
          <p:nvPr/>
        </p:nvSpPr>
        <p:spPr>
          <a:xfrm>
            <a:off x="404813" y="4578350"/>
            <a:ext cx="5508625" cy="1317625"/>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lIns="68580" tIns="34290" rIns="68580" bIns="3429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sz="2100" dirty="0"/>
              <a:t>This task should take </a:t>
            </a:r>
            <a:r>
              <a:rPr lang="en-GB" sz="2100" b="1" dirty="0"/>
              <a:t>25 minutes</a:t>
            </a:r>
            <a:r>
              <a:rPr lang="en-GB" sz="2100" dirty="0"/>
              <a:t>. You should complete it in the Post-16 study area.</a:t>
            </a:r>
          </a:p>
          <a:p>
            <a:pPr marL="0" indent="0">
              <a:buFont typeface="Arial" panose="020B0604020202020204" pitchFamily="34" charset="0"/>
              <a:buNone/>
              <a:defRPr/>
            </a:pPr>
            <a:r>
              <a:rPr lang="en-GB" sz="2100" dirty="0"/>
              <a:t>Once complete, submit your printed or hand written task to </a:t>
            </a:r>
            <a:r>
              <a:rPr lang="en-GB" sz="2100" b="1" dirty="0"/>
              <a:t>Mrs Stapleton </a:t>
            </a:r>
          </a:p>
          <a:p>
            <a:pPr marL="0" indent="0">
              <a:buFont typeface="Arial" panose="020B0604020202020204" pitchFamily="34" charset="0"/>
              <a:buNone/>
              <a:defRPr/>
            </a:pPr>
            <a:r>
              <a:rPr lang="en-GB" sz="2100" b="1" dirty="0"/>
              <a:t>Deadline</a:t>
            </a:r>
            <a:r>
              <a:rPr lang="en-GB" sz="2100" dirty="0"/>
              <a:t>: Today     </a:t>
            </a:r>
            <a:r>
              <a:rPr lang="en-GB" sz="2100" b="1" dirty="0"/>
              <a:t>Time</a:t>
            </a:r>
            <a:r>
              <a:rPr lang="en-GB" sz="2100" dirty="0"/>
              <a:t>: 3pm.</a:t>
            </a:r>
          </a:p>
        </p:txBody>
      </p:sp>
      <p:sp>
        <p:nvSpPr>
          <p:cNvPr id="7" name="TextBox 6">
            <a:extLst>
              <a:ext uri="{FF2B5EF4-FFF2-40B4-BE49-F238E27FC236}">
                <a16:creationId xmlns:a16="http://schemas.microsoft.com/office/drawing/2014/main" id="{F088C122-0423-3CF2-564D-BCC1327476DF}"/>
              </a:ext>
            </a:extLst>
          </p:cNvPr>
          <p:cNvSpPr txBox="1"/>
          <p:nvPr/>
        </p:nvSpPr>
        <p:spPr>
          <a:xfrm>
            <a:off x="6451600" y="188913"/>
            <a:ext cx="2544763" cy="6186487"/>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spAutoFit/>
          </a:bodyPr>
          <a:lstStyle/>
          <a:p>
            <a:pPr eaLnBrk="1" hangingPunct="1">
              <a:defRPr/>
            </a:pPr>
            <a:r>
              <a:rPr lang="en-GB" dirty="0"/>
              <a:t>You also have a task/tasks to complete over the summer. This task must be handed in on your first lesson in September. Completing the task is part of your conditions of acceptance on the course.</a:t>
            </a:r>
          </a:p>
          <a:p>
            <a:pPr eaLnBrk="1" hangingPunct="1">
              <a:defRPr/>
            </a:pPr>
            <a:endParaRPr lang="en-GB" dirty="0"/>
          </a:p>
          <a:p>
            <a:pPr eaLnBrk="1" hangingPunct="1">
              <a:defRPr/>
            </a:pPr>
            <a:r>
              <a:rPr lang="en-GB" dirty="0"/>
              <a:t>The task will be available on the school website from today.</a:t>
            </a:r>
          </a:p>
          <a:p>
            <a:pPr eaLnBrk="1" hangingPunct="1">
              <a:defRPr/>
            </a:pPr>
            <a:endParaRPr lang="en-GB" dirty="0"/>
          </a:p>
          <a:p>
            <a:pPr eaLnBrk="1" hangingPunct="1">
              <a:defRPr/>
            </a:pPr>
            <a:r>
              <a:rPr lang="en-GB" b="1" dirty="0"/>
              <a:t>Task details</a:t>
            </a:r>
            <a:r>
              <a:rPr lang="en-GB" dirty="0"/>
              <a:t>:</a:t>
            </a:r>
          </a:p>
          <a:p>
            <a:pPr eaLnBrk="1" hangingPunct="1">
              <a:defRPr/>
            </a:pPr>
            <a:endParaRPr lang="en-GB" dirty="0"/>
          </a:p>
          <a:p>
            <a:pPr eaLnBrk="1" hangingPunct="1">
              <a:defRPr/>
            </a:pPr>
            <a:r>
              <a:rPr lang="en-GB" dirty="0"/>
              <a:t>Pick 3 different sources of geographical information</a:t>
            </a:r>
          </a:p>
          <a:p>
            <a:pPr eaLnBrk="1" hangingPunct="1">
              <a:defRPr/>
            </a:pPr>
            <a:r>
              <a:rPr lang="en-GB" dirty="0"/>
              <a:t>Read/watch/listen and write a short review </a:t>
            </a:r>
          </a:p>
          <a:p>
            <a:pPr eaLnBrk="1" hangingPunct="1">
              <a:defRPr/>
            </a:pPr>
            <a:endParaRPr lang="en-GB" dirty="0"/>
          </a:p>
        </p:txBody>
      </p:sp>
      <p:pic>
        <p:nvPicPr>
          <p:cNvPr id="31750" name="Picture 2" descr="Student studying, illustration - Stock Image - F019/9506 - Science Photo  Library">
            <a:extLst>
              <a:ext uri="{FF2B5EF4-FFF2-40B4-BE49-F238E27FC236}">
                <a16:creationId xmlns:a16="http://schemas.microsoft.com/office/drawing/2014/main" id="{74CF4378-9DF5-AB8D-0EFA-8AB4E858F1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3" y="153988"/>
            <a:ext cx="1147762"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4" descr="Coombe Dean Post 16 Centre (@CDSplus16) / X">
            <a:extLst>
              <a:ext uri="{FF2B5EF4-FFF2-40B4-BE49-F238E27FC236}">
                <a16:creationId xmlns:a16="http://schemas.microsoft.com/office/drawing/2014/main" id="{CE78AB4F-AF5D-EA3B-E9CE-220FB0B3B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7950" y="153988"/>
            <a:ext cx="976313"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980087BF-3581-4EF2-A4ED-B2BACCA981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fe56ab-308d-4734-b74b-a558c810fcbe"/>
    <ds:schemaRef ds:uri="369e9b99-12c1-4e15-aac8-3dd6f2f561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A548414-28C8-4788-9FBD-C887144F454E}">
  <ds:schemaRefs>
    <ds:schemaRef ds:uri="http://schemas.microsoft.com/sharepoint/v3/contenttype/forms"/>
  </ds:schemaRefs>
</ds:datastoreItem>
</file>

<file path=customXml/itemProps3.xml><?xml version="1.0" encoding="utf-8"?>
<ds:datastoreItem xmlns:ds="http://schemas.openxmlformats.org/officeDocument/2006/customXml" ds:itemID="{E65963C2-DAB1-44DD-B538-6EC62FACB6E1}"/>
</file>

<file path=docProps/app.xml><?xml version="1.0" encoding="utf-8"?>
<Properties xmlns="http://schemas.openxmlformats.org/officeDocument/2006/extended-properties" xmlns:vt="http://schemas.openxmlformats.org/officeDocument/2006/docPropsVTypes">
  <TotalTime>6241</TotalTime>
  <Words>1860</Words>
  <Application>Microsoft Office PowerPoint</Application>
  <PresentationFormat>On-screen Show (4:3)</PresentationFormat>
  <Paragraphs>179</Paragraphs>
  <Slides>23</Slides>
  <Notes>16</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Geography A Level Introduction </vt:lpstr>
      <vt:lpstr>PowerPoint Presentation</vt:lpstr>
      <vt:lpstr>Unit 4  NEA 20% </vt:lpstr>
      <vt:lpstr>Physical paper Questions </vt:lpstr>
      <vt:lpstr>Human Questions </vt:lpstr>
      <vt:lpstr>Superpower Geographies</vt:lpstr>
      <vt:lpstr>PowerPoint Presentation</vt:lpstr>
      <vt:lpstr>What is a superpower?</vt:lpstr>
      <vt:lpstr>PowerPoint Presentation</vt:lpstr>
      <vt:lpstr>PowerPoint Presentation</vt:lpstr>
      <vt:lpstr>PowerPoint Presentation</vt:lpstr>
      <vt:lpstr>Superpower ‘building blocks’</vt:lpstr>
      <vt:lpstr>Can you write the pillars down and make connections between them?​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Independent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Superpower Geopolitics</dc:title>
  <dc:creator>Klaus Dodds</dc:creator>
  <cp:lastModifiedBy>Teacher</cp:lastModifiedBy>
  <cp:revision>112</cp:revision>
  <dcterms:created xsi:type="dcterms:W3CDTF">2012-10-15T21:41:51Z</dcterms:created>
  <dcterms:modified xsi:type="dcterms:W3CDTF">2025-06-19T07:08:27Z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