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sldIdLst>
    <p:sldId id="256" r:id="rId5"/>
    <p:sldId id="257" r:id="rId6"/>
    <p:sldId id="261" r:id="rId7"/>
    <p:sldId id="260" r:id="rId8"/>
    <p:sldId id="258" r:id="rId9"/>
    <p:sldId id="263" r:id="rId10"/>
    <p:sldId id="373" r:id="rId11"/>
    <p:sldId id="372" r:id="rId12"/>
    <p:sldId id="371" r:id="rId13"/>
    <p:sldId id="26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70EF82-2018-6BE4-F3B8-E73E773765AA}" v="126" dt="2025-06-18T20:12:39.0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81"/>
  </p:normalViewPr>
  <p:slideViewPr>
    <p:cSldViewPr snapToGrid="0">
      <p:cViewPr varScale="1">
        <p:scale>
          <a:sx n="90" d="100"/>
          <a:sy n="90" d="100"/>
        </p:scale>
        <p:origin x="232"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Osborn" userId="S::eosborn@coombedean.co.uk::77a859c9-b29b-47c8-9329-eefee92a1a56" providerId="AD" clId="Web-{2E70EF82-2018-6BE4-F3B8-E73E773765AA}"/>
    <pc:docChg chg="modSld">
      <pc:chgData name="Emma Osborn" userId="S::eosborn@coombedean.co.uk::77a859c9-b29b-47c8-9329-eefee92a1a56" providerId="AD" clId="Web-{2E70EF82-2018-6BE4-F3B8-E73E773765AA}" dt="2025-06-18T20:12:39.076" v="102" actId="20577"/>
      <pc:docMkLst>
        <pc:docMk/>
      </pc:docMkLst>
      <pc:sldChg chg="modSp">
        <pc:chgData name="Emma Osborn" userId="S::eosborn@coombedean.co.uk::77a859c9-b29b-47c8-9329-eefee92a1a56" providerId="AD" clId="Web-{2E70EF82-2018-6BE4-F3B8-E73E773765AA}" dt="2025-06-18T20:12:39.076" v="102" actId="20577"/>
        <pc:sldMkLst>
          <pc:docMk/>
          <pc:sldMk cId="2625747350" sldId="256"/>
        </pc:sldMkLst>
        <pc:spChg chg="mod">
          <ac:chgData name="Emma Osborn" userId="S::eosborn@coombedean.co.uk::77a859c9-b29b-47c8-9329-eefee92a1a56" providerId="AD" clId="Web-{2E70EF82-2018-6BE4-F3B8-E73E773765AA}" dt="2025-06-18T20:12:39.076" v="102" actId="20577"/>
          <ac:spMkLst>
            <pc:docMk/>
            <pc:sldMk cId="2625747350" sldId="256"/>
            <ac:spMk id="2" creationId="{D77EBF6C-7A33-3224-517E-848936554D2E}"/>
          </ac:spMkLst>
        </pc:spChg>
        <pc:spChg chg="mod">
          <ac:chgData name="Emma Osborn" userId="S::eosborn@coombedean.co.uk::77a859c9-b29b-47c8-9329-eefee92a1a56" providerId="AD" clId="Web-{2E70EF82-2018-6BE4-F3B8-E73E773765AA}" dt="2025-06-18T20:10:22.612" v="2" actId="20577"/>
          <ac:spMkLst>
            <pc:docMk/>
            <pc:sldMk cId="2625747350" sldId="256"/>
            <ac:spMk id="3" creationId="{C1C85B00-A7DE-6BA0-8DF5-8E2568825FE5}"/>
          </ac:spMkLst>
        </pc:spChg>
      </pc:sldChg>
      <pc:sldChg chg="modSp addAnim">
        <pc:chgData name="Emma Osborn" userId="S::eosborn@coombedean.co.uk::77a859c9-b29b-47c8-9329-eefee92a1a56" providerId="AD" clId="Web-{2E70EF82-2018-6BE4-F3B8-E73E773765AA}" dt="2025-06-18T20:11:08.114" v="31" actId="20577"/>
        <pc:sldMkLst>
          <pc:docMk/>
          <pc:sldMk cId="4233002827" sldId="258"/>
        </pc:sldMkLst>
        <pc:spChg chg="mod">
          <ac:chgData name="Emma Osborn" userId="S::eosborn@coombedean.co.uk::77a859c9-b29b-47c8-9329-eefee92a1a56" providerId="AD" clId="Web-{2E70EF82-2018-6BE4-F3B8-E73E773765AA}" dt="2025-06-18T20:11:08.114" v="31" actId="20577"/>
          <ac:spMkLst>
            <pc:docMk/>
            <pc:sldMk cId="4233002827" sldId="258"/>
            <ac:spMk id="4" creationId="{2BACBDDD-9AEA-6D1F-80F3-C1BB45F2370B}"/>
          </ac:spMkLst>
        </pc:spChg>
      </pc:sldChg>
      <pc:sldChg chg="modSp">
        <pc:chgData name="Emma Osborn" userId="S::eosborn@coombedean.co.uk::77a859c9-b29b-47c8-9329-eefee92a1a56" providerId="AD" clId="Web-{2E70EF82-2018-6BE4-F3B8-E73E773765AA}" dt="2025-06-18T20:12:08.230" v="100" actId="20577"/>
        <pc:sldMkLst>
          <pc:docMk/>
          <pc:sldMk cId="3504837185" sldId="263"/>
        </pc:sldMkLst>
        <pc:spChg chg="mod">
          <ac:chgData name="Emma Osborn" userId="S::eosborn@coombedean.co.uk::77a859c9-b29b-47c8-9329-eefee92a1a56" providerId="AD" clId="Web-{2E70EF82-2018-6BE4-F3B8-E73E773765AA}" dt="2025-06-18T20:12:08.230" v="100" actId="20577"/>
          <ac:spMkLst>
            <pc:docMk/>
            <pc:sldMk cId="3504837185" sldId="263"/>
            <ac:spMk id="6" creationId="{340AD6FD-E736-732F-50C6-F2A383247BD3}"/>
          </ac:spMkLst>
        </pc:spChg>
      </pc:sldChg>
    </pc:docChg>
  </pc:docChgLst>
  <pc:docChgLst>
    <pc:chgData clId="Web-{2E70EF82-2018-6BE4-F3B8-E73E773765AA}"/>
    <pc:docChg chg="modSld">
      <pc:chgData name="" userId="" providerId="" clId="Web-{2E70EF82-2018-6BE4-F3B8-E73E773765AA}" dt="2025-06-18T20:10:14.689" v="3" actId="20577"/>
      <pc:docMkLst>
        <pc:docMk/>
      </pc:docMkLst>
      <pc:sldChg chg="modSp">
        <pc:chgData name="" userId="" providerId="" clId="Web-{2E70EF82-2018-6BE4-F3B8-E73E773765AA}" dt="2025-06-18T20:10:14.689" v="3" actId="20577"/>
        <pc:sldMkLst>
          <pc:docMk/>
          <pc:sldMk cId="2625747350" sldId="256"/>
        </pc:sldMkLst>
        <pc:spChg chg="mod">
          <ac:chgData name="" userId="" providerId="" clId="Web-{2E70EF82-2018-6BE4-F3B8-E73E773765AA}" dt="2025-06-18T20:10:14.689" v="3" actId="20577"/>
          <ac:spMkLst>
            <pc:docMk/>
            <pc:sldMk cId="2625747350" sldId="256"/>
            <ac:spMk id="3" creationId="{C1C85B00-A7DE-6BA0-8DF5-8E2568825FE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820FAB-3A40-8641-97A6-5DE1841D40A4}" type="datetimeFigureOut">
              <a:rPr lang="en-US" smtClean="0"/>
              <a:t>6/18/2025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E5D68D-3A01-E146-BAC6-86A0348E881F}" type="slidenum">
              <a:rPr lang="en-US" smtClean="0"/>
              <a:t>‹#›</a:t>
            </a:fld>
            <a:endParaRPr lang="en-US"/>
          </a:p>
        </p:txBody>
      </p:sp>
    </p:spTree>
    <p:extLst>
      <p:ext uri="{BB962C8B-B14F-4D97-AF65-F5344CB8AC3E}">
        <p14:creationId xmlns:p14="http://schemas.microsoft.com/office/powerpoint/2010/main" val="2687975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7 mins</a:t>
            </a:r>
          </a:p>
        </p:txBody>
      </p:sp>
      <p:sp>
        <p:nvSpPr>
          <p:cNvPr id="4" name="Slide Number Placeholder 3"/>
          <p:cNvSpPr>
            <a:spLocks noGrp="1"/>
          </p:cNvSpPr>
          <p:nvPr>
            <p:ph type="sldNum" sz="quarter" idx="5"/>
          </p:nvPr>
        </p:nvSpPr>
        <p:spPr/>
        <p:txBody>
          <a:bodyPr/>
          <a:lstStyle/>
          <a:p>
            <a:fld id="{3DE5D68D-3A01-E146-BAC6-86A0348E881F}" type="slidenum">
              <a:rPr lang="en-US" smtClean="0"/>
              <a:t>2</a:t>
            </a:fld>
            <a:endParaRPr lang="en-US"/>
          </a:p>
        </p:txBody>
      </p:sp>
    </p:spTree>
    <p:extLst>
      <p:ext uri="{BB962C8B-B14F-4D97-AF65-F5344CB8AC3E}">
        <p14:creationId xmlns:p14="http://schemas.microsoft.com/office/powerpoint/2010/main" val="730965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mins</a:t>
            </a:r>
          </a:p>
        </p:txBody>
      </p:sp>
      <p:sp>
        <p:nvSpPr>
          <p:cNvPr id="4" name="Slide Number Placeholder 3"/>
          <p:cNvSpPr>
            <a:spLocks noGrp="1"/>
          </p:cNvSpPr>
          <p:nvPr>
            <p:ph type="sldNum" sz="quarter" idx="5"/>
          </p:nvPr>
        </p:nvSpPr>
        <p:spPr/>
        <p:txBody>
          <a:bodyPr/>
          <a:lstStyle/>
          <a:p>
            <a:fld id="{3DE5D68D-3A01-E146-BAC6-86A0348E881F}" type="slidenum">
              <a:rPr lang="en-US" smtClean="0"/>
              <a:t>4</a:t>
            </a:fld>
            <a:endParaRPr lang="en-US"/>
          </a:p>
        </p:txBody>
      </p:sp>
    </p:spTree>
    <p:extLst>
      <p:ext uri="{BB962C8B-B14F-4D97-AF65-F5344CB8AC3E}">
        <p14:creationId xmlns:p14="http://schemas.microsoft.com/office/powerpoint/2010/main" val="3090818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dirty="0"/>
              <a:t>=BvGmb6VR8_g </a:t>
            </a:r>
          </a:p>
          <a:p>
            <a:r>
              <a:rPr lang="en-US" dirty="0"/>
              <a:t>Hand out the case – ask students to highlight possible reasons for the crimes and write a short conclusion why they think he might have done it. </a:t>
            </a:r>
          </a:p>
        </p:txBody>
      </p:sp>
      <p:sp>
        <p:nvSpPr>
          <p:cNvPr id="4" name="Slide Number Placeholder 3"/>
          <p:cNvSpPr>
            <a:spLocks noGrp="1"/>
          </p:cNvSpPr>
          <p:nvPr>
            <p:ph type="sldNum" sz="quarter" idx="5"/>
          </p:nvPr>
        </p:nvSpPr>
        <p:spPr/>
        <p:txBody>
          <a:bodyPr/>
          <a:lstStyle/>
          <a:p>
            <a:fld id="{3DE5D68D-3A01-E146-BAC6-86A0348E881F}" type="slidenum">
              <a:rPr lang="en-US" smtClean="0"/>
              <a:t>5</a:t>
            </a:fld>
            <a:endParaRPr lang="en-US"/>
          </a:p>
        </p:txBody>
      </p:sp>
    </p:spTree>
    <p:extLst>
      <p:ext uri="{BB962C8B-B14F-4D97-AF65-F5344CB8AC3E}">
        <p14:creationId xmlns:p14="http://schemas.microsoft.com/office/powerpoint/2010/main" val="1510600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3EEA9D-AD09-4904-8468-1D54FAE1869F}" type="slidenum">
              <a:rPr lang="en-US"/>
              <a:pPr/>
              <a:t>9</a:t>
            </a:fld>
            <a:endParaRPr lang="en-US"/>
          </a:p>
        </p:txBody>
      </p:sp>
      <p:sp>
        <p:nvSpPr>
          <p:cNvPr id="9218" name="Rectangle 2"/>
          <p:cNvSpPr>
            <a:spLocks noGrp="1" noRot="1" noChangeAspect="1" noChangeArrowheads="1" noTextEdit="1"/>
          </p:cNvSpPr>
          <p:nvPr>
            <p:ph type="sldImg"/>
          </p:nvPr>
        </p:nvSpPr>
        <p:spPr>
          <a:xfrm>
            <a:off x="381000" y="685800"/>
            <a:ext cx="6096000" cy="3429000"/>
          </a:xfrm>
          <a:ln/>
        </p:spPr>
      </p:sp>
      <p:sp>
        <p:nvSpPr>
          <p:cNvPr id="9219" name="Rectangle 3"/>
          <p:cNvSpPr>
            <a:spLocks noGrp="1" noChangeArrowheads="1"/>
          </p:cNvSpPr>
          <p:nvPr>
            <p:ph type="body" idx="1"/>
          </p:nvPr>
        </p:nvSpPr>
        <p:spPr/>
        <p:txBody>
          <a:bodyPr/>
          <a:lstStyle/>
          <a:p>
            <a:endParaRPr lang="en-GB" dirty="0"/>
          </a:p>
        </p:txBody>
      </p:sp>
    </p:spTree>
    <p:extLst>
      <p:ext uri="{BB962C8B-B14F-4D97-AF65-F5344CB8AC3E}">
        <p14:creationId xmlns:p14="http://schemas.microsoft.com/office/powerpoint/2010/main" val="3678146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71C43-12A6-EC0F-0DD8-82EF66567C1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B622FC3-12A3-078D-8C7F-5D077BAE8B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7254C8A-8CF4-A310-2442-F94171A57C80}"/>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5" name="Footer Placeholder 4">
            <a:extLst>
              <a:ext uri="{FF2B5EF4-FFF2-40B4-BE49-F238E27FC236}">
                <a16:creationId xmlns:a16="http://schemas.microsoft.com/office/drawing/2014/main" id="{E746B2BC-4D8F-9CD2-52CB-B07C98F373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E2CE37-0E08-B259-281B-993B83731BC4}"/>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851280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0C509-45B2-5B05-A1BA-C8109BD9880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D56D52E-8544-2D96-B1AD-052A148B8ED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8D60E9E-EBF6-D4C2-2D18-972E68C98F5E}"/>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5" name="Footer Placeholder 4">
            <a:extLst>
              <a:ext uri="{FF2B5EF4-FFF2-40B4-BE49-F238E27FC236}">
                <a16:creationId xmlns:a16="http://schemas.microsoft.com/office/drawing/2014/main" id="{4D756DA2-91D3-9BBB-2E9B-E6B87EE8C6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960CEB-4B94-CAE4-803C-9DDA61527656}"/>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3565763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53AC7-AB55-3E49-7FA2-F345028EBBD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C63DB72-2127-5E7F-58BF-8A10B1F2D50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5B36BAD-F5CB-0AA9-578A-6BAAAA7CADD8}"/>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5" name="Footer Placeholder 4">
            <a:extLst>
              <a:ext uri="{FF2B5EF4-FFF2-40B4-BE49-F238E27FC236}">
                <a16:creationId xmlns:a16="http://schemas.microsoft.com/office/drawing/2014/main" id="{F6319E20-8949-5CD6-E1FB-70022738D4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9A5E03-2374-C043-21E5-08D091668779}"/>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420974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6444E-5CCC-0258-D198-3F6A0CC63B9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5A3CCB7-1ABC-B1C0-275C-50E6619739B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8D95509-0D1E-79DB-0386-C82710CB8F3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C9D49E2-8114-018E-0437-CF3B46A43BF2}"/>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6" name="Footer Placeholder 5">
            <a:extLst>
              <a:ext uri="{FF2B5EF4-FFF2-40B4-BE49-F238E27FC236}">
                <a16:creationId xmlns:a16="http://schemas.microsoft.com/office/drawing/2014/main" id="{817FD517-55C9-2DA2-8D02-D27D8A63B9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583CAD-3085-1DCE-256B-A62F270A4041}"/>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3430945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C1958-0835-F1FA-C73C-F09DDDFCD7D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B014626-C99B-BD8B-5A6E-2569D39B1F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F8947FD-4592-3298-4FAF-BCF3DC45C82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5D419B5-26D8-C6DD-1408-4861B63FF9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28D7DEB-8865-E60A-E8FF-A8036DAEF4A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4E494BA-DDAB-2FC3-51A8-50CF34F5DB7E}"/>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8" name="Footer Placeholder 7">
            <a:extLst>
              <a:ext uri="{FF2B5EF4-FFF2-40B4-BE49-F238E27FC236}">
                <a16:creationId xmlns:a16="http://schemas.microsoft.com/office/drawing/2014/main" id="{241A037E-00C5-773A-C5D5-88BC78F27B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86732CF-1C96-357D-A003-9F09F49347DA}"/>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147902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2EE93-2F1D-BB0F-A7F7-054835F3A4A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59BFCE0-44F3-9DFE-1FBB-CB0E69C5B951}"/>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4" name="Footer Placeholder 3">
            <a:extLst>
              <a:ext uri="{FF2B5EF4-FFF2-40B4-BE49-F238E27FC236}">
                <a16:creationId xmlns:a16="http://schemas.microsoft.com/office/drawing/2014/main" id="{5181FC5E-46D5-60B0-A1EF-6A434DC462F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297B93-D9D6-E4F7-CA3F-6FF179929980}"/>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3878969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BDBCD2-BC1B-F356-B535-72AC561B6E24}"/>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3" name="Footer Placeholder 2">
            <a:extLst>
              <a:ext uri="{FF2B5EF4-FFF2-40B4-BE49-F238E27FC236}">
                <a16:creationId xmlns:a16="http://schemas.microsoft.com/office/drawing/2014/main" id="{385381A8-A713-899E-A6ED-D3818869187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CD7FFC3-D6B1-0EF6-9F91-049E79615D09}"/>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2177268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22290-06E8-F5A1-FE80-E5444854AED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2B7850F-BEC4-779B-D1CF-8E9A4199C8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53C2E06-C40F-2A2B-01CA-F119FCD624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6E9919E-A554-39BE-1C9B-5CD85AC6F3E9}"/>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6" name="Footer Placeholder 5">
            <a:extLst>
              <a:ext uri="{FF2B5EF4-FFF2-40B4-BE49-F238E27FC236}">
                <a16:creationId xmlns:a16="http://schemas.microsoft.com/office/drawing/2014/main" id="{A96F2DF7-7670-D64C-2E0D-8D3BA7903F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91B36ED-124C-D755-F6A0-4AB2A89FCE55}"/>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883189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1BB31-944C-F93A-FF83-5EED6506D3B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CF28AC2-B906-E892-8B4F-9FABC0FFE5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EA2C6E8-1997-976C-842A-01D7015BC0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EBDF993-A2A8-D3FC-362F-696CE4EA1EEF}"/>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6" name="Footer Placeholder 5">
            <a:extLst>
              <a:ext uri="{FF2B5EF4-FFF2-40B4-BE49-F238E27FC236}">
                <a16:creationId xmlns:a16="http://schemas.microsoft.com/office/drawing/2014/main" id="{53F6EE2C-5AD6-8218-F23C-6742E8FB66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DE3482-1A20-FEEE-438E-BD86F0518334}"/>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2576917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3196C-C94D-8611-3199-D12A9D78E4B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98A99DC-21EA-E45E-E0B3-6A3535C9804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E87C6A-F353-5A23-BA9D-7E2548369D69}"/>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5" name="Footer Placeholder 4">
            <a:extLst>
              <a:ext uri="{FF2B5EF4-FFF2-40B4-BE49-F238E27FC236}">
                <a16:creationId xmlns:a16="http://schemas.microsoft.com/office/drawing/2014/main" id="{EE330E9E-49CA-FAEB-4E46-0CFA45DF5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EB952-21DF-3FF2-D4D8-56AC014330A6}"/>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2811744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3A5709-1DBC-4126-6D3C-D63A7781152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8EADD69-E061-C4AD-4CA3-FD8DAED6171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9E4453-A04D-D1CF-1DE1-529AB1634BC4}"/>
              </a:ext>
            </a:extLst>
          </p:cNvPr>
          <p:cNvSpPr>
            <a:spLocks noGrp="1"/>
          </p:cNvSpPr>
          <p:nvPr>
            <p:ph type="dt" sz="half" idx="10"/>
          </p:nvPr>
        </p:nvSpPr>
        <p:spPr/>
        <p:txBody>
          <a:bodyPr/>
          <a:lstStyle/>
          <a:p>
            <a:fld id="{F3451B44-8B86-6142-9E50-34C2FE31FE58}" type="datetimeFigureOut">
              <a:rPr lang="en-US" smtClean="0"/>
              <a:t>6/18/2025</a:t>
            </a:fld>
            <a:endParaRPr lang="en-US"/>
          </a:p>
        </p:txBody>
      </p:sp>
      <p:sp>
        <p:nvSpPr>
          <p:cNvPr id="5" name="Footer Placeholder 4">
            <a:extLst>
              <a:ext uri="{FF2B5EF4-FFF2-40B4-BE49-F238E27FC236}">
                <a16:creationId xmlns:a16="http://schemas.microsoft.com/office/drawing/2014/main" id="{5C80ACA3-D0D4-F245-5DC7-FC2A87A222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DE9669-9E98-F46C-FCC6-A59AFA95E0ED}"/>
              </a:ext>
            </a:extLst>
          </p:cNvPr>
          <p:cNvSpPr>
            <a:spLocks noGrp="1"/>
          </p:cNvSpPr>
          <p:nvPr>
            <p:ph type="sldNum" sz="quarter" idx="12"/>
          </p:nvPr>
        </p:nvSpPr>
        <p:spPr/>
        <p:txBody>
          <a:bodyPr/>
          <a:lstStyle/>
          <a:p>
            <a:fld id="{4901636A-654A-DB41-9096-DB12B9697A4E}" type="slidenum">
              <a:rPr lang="en-US" smtClean="0"/>
              <a:t>‹#›</a:t>
            </a:fld>
            <a:endParaRPr lang="en-US"/>
          </a:p>
        </p:txBody>
      </p:sp>
    </p:spTree>
    <p:extLst>
      <p:ext uri="{BB962C8B-B14F-4D97-AF65-F5344CB8AC3E}">
        <p14:creationId xmlns:p14="http://schemas.microsoft.com/office/powerpoint/2010/main" val="4247927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alpha val="61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70C1FC-D114-7525-DDF6-9AC74C145E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15F51F0-402D-7E9A-146D-E1E1A901E1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EC5C207-8B51-EA5F-C77F-D3547971E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3451B44-8B86-6142-9E50-34C2FE31FE58}" type="datetimeFigureOut">
              <a:rPr lang="en-US" smtClean="0"/>
              <a:t>6/18/2025</a:t>
            </a:fld>
            <a:endParaRPr lang="en-US"/>
          </a:p>
        </p:txBody>
      </p:sp>
      <p:sp>
        <p:nvSpPr>
          <p:cNvPr id="5" name="Footer Placeholder 4">
            <a:extLst>
              <a:ext uri="{FF2B5EF4-FFF2-40B4-BE49-F238E27FC236}">
                <a16:creationId xmlns:a16="http://schemas.microsoft.com/office/drawing/2014/main" id="{21468967-EE13-C469-26D3-E9E4295826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48872CA-BBF9-D3B6-11F2-06BA58D1C8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901636A-654A-DB41-9096-DB12B9697A4E}" type="slidenum">
              <a:rPr lang="en-US" smtClean="0"/>
              <a:t>‹#›</a:t>
            </a:fld>
            <a:endParaRPr lang="en-US"/>
          </a:p>
        </p:txBody>
      </p:sp>
    </p:spTree>
    <p:extLst>
      <p:ext uri="{BB962C8B-B14F-4D97-AF65-F5344CB8AC3E}">
        <p14:creationId xmlns:p14="http://schemas.microsoft.com/office/powerpoint/2010/main" val="3568831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ndulson@coombedean.co.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mailto:eosborn@coombedean.co.uk" TargetMode="Externa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ndulson@coombedean.co.uk" TargetMode="Externa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alpha val="30337"/>
          </a:srgbClr>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57" name="Freeform: Shape 2056">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rgbClr val="E6E6E6"/>
            </a:solidFill>
          </a:ln>
          <a:effectLst>
            <a:outerShdw blurRad="762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059" name="Freeform: Shape 2058">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77EBF6C-7A33-3224-517E-848936554D2E}"/>
              </a:ext>
            </a:extLst>
          </p:cNvPr>
          <p:cNvSpPr>
            <a:spLocks noGrp="1"/>
          </p:cNvSpPr>
          <p:nvPr>
            <p:ph type="ctrTitle"/>
          </p:nvPr>
        </p:nvSpPr>
        <p:spPr>
          <a:xfrm>
            <a:off x="477981" y="1122363"/>
            <a:ext cx="4023360" cy="3204134"/>
          </a:xfrm>
          <a:solidFill>
            <a:srgbClr val="FFC000"/>
          </a:solidFill>
        </p:spPr>
        <p:txBody>
          <a:bodyPr anchor="b">
            <a:normAutofit/>
          </a:bodyPr>
          <a:lstStyle/>
          <a:p>
            <a:pPr algn="l"/>
            <a:r>
              <a:rPr lang="en-US" sz="4800" dirty="0"/>
              <a:t>Year 12 Criminology </a:t>
            </a:r>
            <a:r>
              <a:rPr lang="en-US" sz="4800"/>
              <a:t>Taster Session 2025</a:t>
            </a:r>
            <a:endParaRPr lang="en-US" sz="4800" dirty="0"/>
          </a:p>
        </p:txBody>
      </p:sp>
      <p:sp>
        <p:nvSpPr>
          <p:cNvPr id="3" name="Subtitle 2">
            <a:extLst>
              <a:ext uri="{FF2B5EF4-FFF2-40B4-BE49-F238E27FC236}">
                <a16:creationId xmlns:a16="http://schemas.microsoft.com/office/drawing/2014/main" id="{C1C85B00-A7DE-6BA0-8DF5-8E2568825FE5}"/>
              </a:ext>
            </a:extLst>
          </p:cNvPr>
          <p:cNvSpPr>
            <a:spLocks noGrp="1"/>
          </p:cNvSpPr>
          <p:nvPr>
            <p:ph type="subTitle" idx="1"/>
          </p:nvPr>
        </p:nvSpPr>
        <p:spPr>
          <a:xfrm>
            <a:off x="477981" y="4872922"/>
            <a:ext cx="3933306" cy="1208141"/>
          </a:xfrm>
          <a:solidFill>
            <a:srgbClr val="FFC000"/>
          </a:solidFill>
        </p:spPr>
        <p:txBody>
          <a:bodyPr vert="horz" lIns="91440" tIns="45720" rIns="91440" bIns="45720" rtlCol="0" anchor="t">
            <a:normAutofit/>
          </a:bodyPr>
          <a:lstStyle/>
          <a:p>
            <a:endParaRPr lang="en-US" sz="2000" dirty="0"/>
          </a:p>
          <a:p>
            <a:r>
              <a:rPr lang="en-US" sz="2000" dirty="0" err="1"/>
              <a:t>Mrs</a:t>
            </a:r>
            <a:r>
              <a:rPr lang="en-US" sz="2000" dirty="0"/>
              <a:t> Osborn</a:t>
            </a:r>
          </a:p>
          <a:p>
            <a:r>
              <a:rPr lang="en-US" sz="2000" dirty="0">
                <a:hlinkClick r:id="rId2"/>
              </a:rPr>
              <a:t>eosborn@coombedean.co.uk</a:t>
            </a:r>
            <a:r>
              <a:rPr lang="en-US" sz="2000" dirty="0"/>
              <a:t> </a:t>
            </a:r>
          </a:p>
        </p:txBody>
      </p:sp>
      <p:sp>
        <p:nvSpPr>
          <p:cNvPr id="2061" name="Rectangle 206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63" name="Rectangle 206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Criminology in Accounts and Finance">
            <a:extLst>
              <a:ext uri="{FF2B5EF4-FFF2-40B4-BE49-F238E27FC236}">
                <a16:creationId xmlns:a16="http://schemas.microsoft.com/office/drawing/2014/main" id="{216A651E-14C0-A7DF-AE36-1742E933018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16703" y="625684"/>
            <a:ext cx="6404141" cy="5455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747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B91B3-501F-C443-5661-B6AF66957741}"/>
              </a:ext>
            </a:extLst>
          </p:cNvPr>
          <p:cNvSpPr>
            <a:spLocks noGrp="1"/>
          </p:cNvSpPr>
          <p:nvPr>
            <p:ph type="title"/>
          </p:nvPr>
        </p:nvSpPr>
        <p:spPr/>
        <p:txBody>
          <a:bodyPr/>
          <a:lstStyle/>
          <a:p>
            <a:r>
              <a:rPr lang="en-US" dirty="0"/>
              <a:t>Discuss with the person next to you</a:t>
            </a:r>
          </a:p>
        </p:txBody>
      </p:sp>
      <p:sp>
        <p:nvSpPr>
          <p:cNvPr id="3" name="Content Placeholder 2">
            <a:extLst>
              <a:ext uri="{FF2B5EF4-FFF2-40B4-BE49-F238E27FC236}">
                <a16:creationId xmlns:a16="http://schemas.microsoft.com/office/drawing/2014/main" id="{37016883-D4B1-5FDD-6431-C7AF38634BA7}"/>
              </a:ext>
            </a:extLst>
          </p:cNvPr>
          <p:cNvSpPr>
            <a:spLocks noGrp="1"/>
          </p:cNvSpPr>
          <p:nvPr>
            <p:ph idx="1"/>
          </p:nvPr>
        </p:nvSpPr>
        <p:spPr>
          <a:xfrm>
            <a:off x="838200" y="1825625"/>
            <a:ext cx="5748338" cy="4351338"/>
          </a:xfrm>
        </p:spPr>
        <p:txBody>
          <a:bodyPr>
            <a:normAutofit fontScale="92500" lnSpcReduction="20000"/>
          </a:bodyPr>
          <a:lstStyle/>
          <a:p>
            <a:pPr marL="0" indent="0" algn="ctr">
              <a:buNone/>
            </a:pPr>
            <a:endParaRPr lang="en-US" sz="3600" dirty="0"/>
          </a:p>
          <a:p>
            <a:pPr marL="0" indent="0" algn="ctr">
              <a:buNone/>
            </a:pPr>
            <a:r>
              <a:rPr lang="en-US" sz="3600" dirty="0"/>
              <a:t>Do you think people are born evil?</a:t>
            </a:r>
          </a:p>
          <a:p>
            <a:pPr marL="0" indent="0" algn="ctr">
              <a:buNone/>
            </a:pPr>
            <a:endParaRPr lang="en-US" sz="3600" dirty="0"/>
          </a:p>
          <a:p>
            <a:pPr marL="0" indent="0" algn="ctr">
              <a:buNone/>
            </a:pPr>
            <a:r>
              <a:rPr lang="en-US" sz="3600" dirty="0"/>
              <a:t>Can we always control ourselves?</a:t>
            </a:r>
          </a:p>
          <a:p>
            <a:pPr marL="0" indent="0" algn="ctr">
              <a:buNone/>
            </a:pPr>
            <a:endParaRPr lang="en-US" sz="3600" dirty="0"/>
          </a:p>
          <a:p>
            <a:pPr marL="0" indent="0" algn="ctr">
              <a:buNone/>
            </a:pPr>
            <a:r>
              <a:rPr lang="en-US" sz="3600" dirty="0"/>
              <a:t>Be prepared to explain your thoughts</a:t>
            </a:r>
          </a:p>
        </p:txBody>
      </p:sp>
      <p:pic>
        <p:nvPicPr>
          <p:cNvPr id="2050" name="Picture 2" descr="Are we born good or evil? | BBC Earth">
            <a:extLst>
              <a:ext uri="{FF2B5EF4-FFF2-40B4-BE49-F238E27FC236}">
                <a16:creationId xmlns:a16="http://schemas.microsoft.com/office/drawing/2014/main" id="{09B97195-6E6E-D74F-7A08-3F2B0A9DB5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0604" y="2724944"/>
            <a:ext cx="4543196" cy="2552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354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harles Whitman - Wikipedia">
            <a:extLst>
              <a:ext uri="{FF2B5EF4-FFF2-40B4-BE49-F238E27FC236}">
                <a16:creationId xmlns:a16="http://schemas.microsoft.com/office/drawing/2014/main" id="{AF39402D-F66C-538C-721D-EDA8B18AB6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338" y="160773"/>
            <a:ext cx="4486274" cy="653645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D984EB3-9693-9DE8-806D-23D495AA14F3}"/>
              </a:ext>
            </a:extLst>
          </p:cNvPr>
          <p:cNvSpPr txBox="1"/>
          <p:nvPr/>
        </p:nvSpPr>
        <p:spPr>
          <a:xfrm>
            <a:off x="4902336" y="158783"/>
            <a:ext cx="7150943" cy="4893647"/>
          </a:xfrm>
          <a:prstGeom prst="rect">
            <a:avLst/>
          </a:prstGeom>
          <a:noFill/>
        </p:spPr>
        <p:txBody>
          <a:bodyPr wrap="square" lIns="91440" tIns="45720" rIns="91440" bIns="45720" rtlCol="0" anchor="t">
            <a:spAutoFit/>
          </a:bodyPr>
          <a:lstStyle/>
          <a:p>
            <a:r>
              <a:rPr lang="en-US" sz="2400" dirty="0"/>
              <a:t>Charles Whitman: Climbed the clock tower in the university of Texas in 1966 &amp; opened fire with a shotgun for 90 minutes.</a:t>
            </a:r>
          </a:p>
          <a:p>
            <a:endParaRPr lang="en-US" sz="2400" dirty="0"/>
          </a:p>
          <a:p>
            <a:r>
              <a:rPr lang="en-US" sz="2400" dirty="0"/>
              <a:t>He killed 14 people before he was shot by police</a:t>
            </a:r>
          </a:p>
          <a:p>
            <a:endParaRPr lang="en-US" sz="2400" dirty="0"/>
          </a:p>
          <a:p>
            <a:r>
              <a:rPr lang="en-US" sz="2400" dirty="0"/>
              <a:t>It was later discovered he had first, killed his mother and wife</a:t>
            </a:r>
          </a:p>
          <a:p>
            <a:endParaRPr lang="en-US" sz="2400" dirty="0"/>
          </a:p>
          <a:p>
            <a:r>
              <a:rPr lang="en-US" sz="2400" dirty="0"/>
              <a:t>He left a note begging for his brain to be scanned as he felt something wasn’t right </a:t>
            </a:r>
          </a:p>
          <a:p>
            <a:endParaRPr lang="en-US" sz="2400" dirty="0"/>
          </a:p>
          <a:p>
            <a:r>
              <a:rPr lang="en-US" sz="2400" dirty="0"/>
              <a:t>Do you think he should have gone to prison?</a:t>
            </a:r>
          </a:p>
        </p:txBody>
      </p:sp>
      <p:pic>
        <p:nvPicPr>
          <p:cNvPr id="3076" name="Picture 4" descr="Amygdala - NeuRA Library">
            <a:extLst>
              <a:ext uri="{FF2B5EF4-FFF2-40B4-BE49-F238E27FC236}">
                <a16:creationId xmlns:a16="http://schemas.microsoft.com/office/drawing/2014/main" id="{DAD96026-09AC-74EE-C699-28BA7D4372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68" y="1395614"/>
            <a:ext cx="4984073" cy="329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745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8EFF9-1D0D-FA46-A747-B5D7D8BA3733}"/>
              </a:ext>
            </a:extLst>
          </p:cNvPr>
          <p:cNvSpPr>
            <a:spLocks noGrp="1"/>
          </p:cNvSpPr>
          <p:nvPr>
            <p:ph type="title"/>
          </p:nvPr>
        </p:nvSpPr>
        <p:spPr>
          <a:xfrm>
            <a:off x="0" y="-298623"/>
            <a:ext cx="10515600" cy="1325563"/>
          </a:xfrm>
        </p:spPr>
        <p:txBody>
          <a:bodyPr>
            <a:normAutofit/>
          </a:bodyPr>
          <a:lstStyle/>
          <a:p>
            <a:r>
              <a:rPr lang="en-US" sz="3200" dirty="0"/>
              <a:t>What will you study?</a:t>
            </a:r>
          </a:p>
        </p:txBody>
      </p:sp>
      <p:graphicFrame>
        <p:nvGraphicFramePr>
          <p:cNvPr id="5" name="Table 4">
            <a:extLst>
              <a:ext uri="{FF2B5EF4-FFF2-40B4-BE49-F238E27FC236}">
                <a16:creationId xmlns:a16="http://schemas.microsoft.com/office/drawing/2014/main" id="{A3A55F5C-D9D9-A54C-22F8-F6B413708C73}"/>
              </a:ext>
            </a:extLst>
          </p:cNvPr>
          <p:cNvGraphicFramePr>
            <a:graphicFrameLocks noGrp="1"/>
          </p:cNvGraphicFramePr>
          <p:nvPr>
            <p:extLst>
              <p:ext uri="{D42A27DB-BD31-4B8C-83A1-F6EECF244321}">
                <p14:modId xmlns:p14="http://schemas.microsoft.com/office/powerpoint/2010/main" val="1769477633"/>
              </p:ext>
            </p:extLst>
          </p:nvPr>
        </p:nvGraphicFramePr>
        <p:xfrm>
          <a:off x="278514" y="1026940"/>
          <a:ext cx="9658352" cy="5120640"/>
        </p:xfrm>
        <a:graphic>
          <a:graphicData uri="http://schemas.openxmlformats.org/drawingml/2006/table">
            <a:tbl>
              <a:tblPr firstRow="1" bandRow="1">
                <a:tableStyleId>{5940675A-B579-460E-94D1-54222C63F5DA}</a:tableStyleId>
              </a:tblPr>
              <a:tblGrid>
                <a:gridCol w="2414588">
                  <a:extLst>
                    <a:ext uri="{9D8B030D-6E8A-4147-A177-3AD203B41FA5}">
                      <a16:colId xmlns:a16="http://schemas.microsoft.com/office/drawing/2014/main" val="3970022238"/>
                    </a:ext>
                  </a:extLst>
                </a:gridCol>
                <a:gridCol w="2414588">
                  <a:extLst>
                    <a:ext uri="{9D8B030D-6E8A-4147-A177-3AD203B41FA5}">
                      <a16:colId xmlns:a16="http://schemas.microsoft.com/office/drawing/2014/main" val="1523716285"/>
                    </a:ext>
                  </a:extLst>
                </a:gridCol>
                <a:gridCol w="2414588">
                  <a:extLst>
                    <a:ext uri="{9D8B030D-6E8A-4147-A177-3AD203B41FA5}">
                      <a16:colId xmlns:a16="http://schemas.microsoft.com/office/drawing/2014/main" val="506673072"/>
                    </a:ext>
                  </a:extLst>
                </a:gridCol>
                <a:gridCol w="2414588">
                  <a:extLst>
                    <a:ext uri="{9D8B030D-6E8A-4147-A177-3AD203B41FA5}">
                      <a16:colId xmlns:a16="http://schemas.microsoft.com/office/drawing/2014/main" val="2470111928"/>
                    </a:ext>
                  </a:extLst>
                </a:gridCol>
              </a:tblGrid>
              <a:tr h="1674500">
                <a:tc>
                  <a:txBody>
                    <a:bodyPr/>
                    <a:lstStyle/>
                    <a:p>
                      <a:pPr algn="ctr"/>
                      <a:endParaRPr lang="en-US" b="1" dirty="0"/>
                    </a:p>
                    <a:p>
                      <a:pPr algn="ctr"/>
                      <a:endParaRPr lang="en-US" b="1" dirty="0"/>
                    </a:p>
                    <a:p>
                      <a:pPr algn="ctr"/>
                      <a:r>
                        <a:rPr lang="en-US" b="1" dirty="0"/>
                        <a:t>Unit 1: </a:t>
                      </a:r>
                    </a:p>
                    <a:p>
                      <a:pPr algn="ctr"/>
                      <a:r>
                        <a:rPr lang="en-US" b="1" dirty="0"/>
                        <a:t>Controlled Assessment (8 hours)</a:t>
                      </a:r>
                    </a:p>
                  </a:txBody>
                  <a:tcPr/>
                </a:tc>
                <a:tc>
                  <a:txBody>
                    <a:bodyPr/>
                    <a:lstStyle/>
                    <a:p>
                      <a:pPr algn="ctr"/>
                      <a:endParaRPr lang="en-US" b="1" dirty="0"/>
                    </a:p>
                    <a:p>
                      <a:pPr algn="ctr"/>
                      <a:endParaRPr lang="en-US" b="1" dirty="0"/>
                    </a:p>
                    <a:p>
                      <a:pPr algn="ctr"/>
                      <a:r>
                        <a:rPr lang="en-US" b="1" dirty="0"/>
                        <a:t>Unit 2:</a:t>
                      </a:r>
                    </a:p>
                    <a:p>
                      <a:pPr algn="ctr"/>
                      <a:r>
                        <a:rPr lang="en-US" b="1" dirty="0"/>
                        <a:t>External exam</a:t>
                      </a:r>
                    </a:p>
                  </a:txBody>
                  <a:tcPr/>
                </a:tc>
                <a:tc>
                  <a:txBody>
                    <a:bodyPr/>
                    <a:lstStyle/>
                    <a:p>
                      <a:pPr algn="ctr"/>
                      <a:endParaRPr lang="en-US" b="1" dirty="0"/>
                    </a:p>
                    <a:p>
                      <a:pPr algn="ctr"/>
                      <a:endParaRPr lang="en-US" b="1" dirty="0"/>
                    </a:p>
                    <a:p>
                      <a:pPr algn="ctr"/>
                      <a:r>
                        <a:rPr lang="en-US" b="1" dirty="0"/>
                        <a:t>Unit 3:</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Controlled Assessment (8 hours)</a:t>
                      </a:r>
                    </a:p>
                    <a:p>
                      <a:pPr algn="ctr"/>
                      <a:endParaRPr lang="en-US" b="1" dirty="0"/>
                    </a:p>
                  </a:txBody>
                  <a:tcPr/>
                </a:tc>
                <a:tc>
                  <a:txBody>
                    <a:bodyPr/>
                    <a:lstStyle/>
                    <a:p>
                      <a:pPr algn="ctr"/>
                      <a:endParaRPr lang="en-US" b="1" dirty="0"/>
                    </a:p>
                    <a:p>
                      <a:pPr algn="ctr"/>
                      <a:endParaRPr lang="en-US" b="1" dirty="0"/>
                    </a:p>
                    <a:p>
                      <a:pPr algn="ctr"/>
                      <a:r>
                        <a:rPr lang="en-US" b="1" dirty="0"/>
                        <a:t>Unit 4:</a:t>
                      </a:r>
                    </a:p>
                    <a:p>
                      <a:pPr algn="ctr"/>
                      <a:r>
                        <a:rPr lang="en-US" b="1" dirty="0"/>
                        <a:t>External exam</a:t>
                      </a:r>
                    </a:p>
                  </a:txBody>
                  <a:tcPr/>
                </a:tc>
                <a:extLst>
                  <a:ext uri="{0D108BD9-81ED-4DB2-BD59-A6C34878D82A}">
                    <a16:rowId xmlns:a16="http://schemas.microsoft.com/office/drawing/2014/main" val="3990581336"/>
                  </a:ext>
                </a:extLst>
              </a:tr>
              <a:tr h="3348020">
                <a:tc>
                  <a:txBody>
                    <a:bodyPr/>
                    <a:lstStyle/>
                    <a:p>
                      <a:r>
                        <a:rPr lang="en-US" b="1" dirty="0"/>
                        <a:t>The changing awareness of crime</a:t>
                      </a:r>
                    </a:p>
                    <a:p>
                      <a:endParaRPr lang="en-US" dirty="0"/>
                    </a:p>
                    <a:p>
                      <a:r>
                        <a:rPr lang="en-US" dirty="0"/>
                        <a:t>Hidden crimes</a:t>
                      </a:r>
                    </a:p>
                    <a:p>
                      <a:r>
                        <a:rPr lang="en-US" dirty="0"/>
                        <a:t>Crime statistics</a:t>
                      </a:r>
                    </a:p>
                    <a:p>
                      <a:r>
                        <a:rPr lang="en-US" dirty="0"/>
                        <a:t>Media reporting of crime</a:t>
                      </a:r>
                    </a:p>
                    <a:p>
                      <a:r>
                        <a:rPr lang="en-US" dirty="0"/>
                        <a:t>Campaigns</a:t>
                      </a:r>
                    </a:p>
                  </a:txBody>
                  <a:tcPr/>
                </a:tc>
                <a:tc>
                  <a:txBody>
                    <a:bodyPr/>
                    <a:lstStyle/>
                    <a:p>
                      <a:r>
                        <a:rPr lang="en-US" b="1" dirty="0"/>
                        <a:t>Theories of criminality</a:t>
                      </a:r>
                    </a:p>
                    <a:p>
                      <a:endParaRPr lang="en-US" b="1" dirty="0"/>
                    </a:p>
                    <a:p>
                      <a:r>
                        <a:rPr lang="en-US" b="0" dirty="0"/>
                        <a:t>Biological &amp; psychological factors in explaining crime and how these are used to reduce crime.</a:t>
                      </a:r>
                    </a:p>
                  </a:txBody>
                  <a:tcPr/>
                </a:tc>
                <a:tc>
                  <a:txBody>
                    <a:bodyPr/>
                    <a:lstStyle/>
                    <a:p>
                      <a:r>
                        <a:rPr lang="en-US" b="1" dirty="0"/>
                        <a:t>From crime scene to courtroom</a:t>
                      </a:r>
                    </a:p>
                    <a:p>
                      <a:endParaRPr lang="en-US" b="1" dirty="0"/>
                    </a:p>
                    <a:p>
                      <a:r>
                        <a:rPr lang="en-US" b="0" dirty="0"/>
                        <a:t>The role of agencies in investigations</a:t>
                      </a:r>
                    </a:p>
                    <a:p>
                      <a:r>
                        <a:rPr lang="en-US" b="0" dirty="0"/>
                        <a:t>Investigative techniques used</a:t>
                      </a:r>
                    </a:p>
                    <a:p>
                      <a:endParaRPr lang="en-US" b="0" dirty="0"/>
                    </a:p>
                    <a:p>
                      <a:r>
                        <a:rPr lang="en-US" b="0" dirty="0"/>
                        <a:t>The consequences of investigations not being accurate.</a:t>
                      </a:r>
                    </a:p>
                  </a:txBody>
                  <a:tcPr/>
                </a:tc>
                <a:tc>
                  <a:txBody>
                    <a:bodyPr/>
                    <a:lstStyle/>
                    <a:p>
                      <a:r>
                        <a:rPr lang="en-US" b="1" dirty="0"/>
                        <a:t>Crime and Punishment</a:t>
                      </a:r>
                    </a:p>
                    <a:p>
                      <a:endParaRPr lang="en-US" b="1" dirty="0"/>
                    </a:p>
                    <a:p>
                      <a:r>
                        <a:rPr lang="en-US" b="0" dirty="0"/>
                        <a:t>Different agencies in the criminal justice system, what they do and how effective they are.</a:t>
                      </a:r>
                    </a:p>
                    <a:p>
                      <a:endParaRPr lang="en-US" b="0" dirty="0"/>
                    </a:p>
                    <a:p>
                      <a:r>
                        <a:rPr lang="en-US" b="0" dirty="0"/>
                        <a:t>Processes for law making</a:t>
                      </a:r>
                    </a:p>
                    <a:p>
                      <a:endParaRPr lang="en-US" b="0" dirty="0"/>
                    </a:p>
                  </a:txBody>
                  <a:tcPr/>
                </a:tc>
                <a:extLst>
                  <a:ext uri="{0D108BD9-81ED-4DB2-BD59-A6C34878D82A}">
                    <a16:rowId xmlns:a16="http://schemas.microsoft.com/office/drawing/2014/main" val="3905372222"/>
                  </a:ext>
                </a:extLst>
              </a:tr>
            </a:tbl>
          </a:graphicData>
        </a:graphic>
      </p:graphicFrame>
      <p:pic>
        <p:nvPicPr>
          <p:cNvPr id="1026" name="Picture 2" descr="Police and Crime Committee | London ...">
            <a:extLst>
              <a:ext uri="{FF2B5EF4-FFF2-40B4-BE49-F238E27FC236}">
                <a16:creationId xmlns:a16="http://schemas.microsoft.com/office/drawing/2014/main" id="{DE3D63B2-D6AB-BFF8-7DEB-681D6B37AE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7745" y="41420"/>
            <a:ext cx="2756229" cy="144924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hoto &amp; Art Print Crime Scene Detective ...">
            <a:extLst>
              <a:ext uri="{FF2B5EF4-FFF2-40B4-BE49-F238E27FC236}">
                <a16:creationId xmlns:a16="http://schemas.microsoft.com/office/drawing/2014/main" id="{9EB58D1D-CAE4-F481-B765-E416D9ABF5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14305" y="5094514"/>
            <a:ext cx="2587804" cy="172206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isons to prevent radicalisation ...">
            <a:extLst>
              <a:ext uri="{FF2B5EF4-FFF2-40B4-BE49-F238E27FC236}">
                <a16:creationId xmlns:a16="http://schemas.microsoft.com/office/drawing/2014/main" id="{803BD9D6-898E-5A76-9DB8-77EA476D89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3850" y="5274125"/>
            <a:ext cx="2625138" cy="17469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uilding a High-Performing Sales Team">
            <a:extLst>
              <a:ext uri="{FF2B5EF4-FFF2-40B4-BE49-F238E27FC236}">
                <a16:creationId xmlns:a16="http://schemas.microsoft.com/office/drawing/2014/main" id="{98CEF6EF-BC97-DC34-AE2F-5D1E0FC8F95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1979" y="-51282"/>
            <a:ext cx="2492252" cy="1500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4570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ictims of Fred and Rosemary West ...">
            <a:extLst>
              <a:ext uri="{FF2B5EF4-FFF2-40B4-BE49-F238E27FC236}">
                <a16:creationId xmlns:a16="http://schemas.microsoft.com/office/drawing/2014/main" id="{AEAEFF0F-64AA-C39A-4BBE-CAA90EF08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315" y="1227551"/>
            <a:ext cx="7400925" cy="414451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E1679F3-4B17-1D3C-40F9-E8C3D9900C0C}"/>
              </a:ext>
            </a:extLst>
          </p:cNvPr>
          <p:cNvSpPr>
            <a:spLocks noGrp="1"/>
          </p:cNvSpPr>
          <p:nvPr>
            <p:ph type="title"/>
          </p:nvPr>
        </p:nvSpPr>
        <p:spPr>
          <a:xfrm>
            <a:off x="553193" y="115744"/>
            <a:ext cx="10515600" cy="1325563"/>
          </a:xfrm>
        </p:spPr>
        <p:txBody>
          <a:bodyPr/>
          <a:lstStyle/>
          <a:p>
            <a:r>
              <a:rPr lang="en-US" dirty="0"/>
              <a:t>Fred West</a:t>
            </a:r>
          </a:p>
        </p:txBody>
      </p:sp>
      <p:sp>
        <p:nvSpPr>
          <p:cNvPr id="4" name="TextBox 3">
            <a:extLst>
              <a:ext uri="{FF2B5EF4-FFF2-40B4-BE49-F238E27FC236}">
                <a16:creationId xmlns:a16="http://schemas.microsoft.com/office/drawing/2014/main" id="{2BACBDDD-9AEA-6D1F-80F3-C1BB45F2370B}"/>
              </a:ext>
            </a:extLst>
          </p:cNvPr>
          <p:cNvSpPr txBox="1"/>
          <p:nvPr/>
        </p:nvSpPr>
        <p:spPr>
          <a:xfrm>
            <a:off x="8063345" y="912172"/>
            <a:ext cx="3575462" cy="3231654"/>
          </a:xfrm>
          <a:prstGeom prst="rect">
            <a:avLst/>
          </a:prstGeom>
          <a:noFill/>
        </p:spPr>
        <p:txBody>
          <a:bodyPr wrap="square" lIns="91440" tIns="45720" rIns="91440" bIns="45720" rtlCol="0" anchor="t">
            <a:spAutoFit/>
          </a:bodyPr>
          <a:lstStyle/>
          <a:p>
            <a:r>
              <a:rPr lang="en-US" sz="2800" dirty="0"/>
              <a:t>Read through the case study, highlight possible reasons for </a:t>
            </a:r>
            <a:r>
              <a:rPr lang="en-US" sz="2800"/>
              <a:t>his crimes</a:t>
            </a:r>
            <a:endParaRPr lang="en-US"/>
          </a:p>
          <a:p>
            <a:endParaRPr lang="en-US" sz="2800" dirty="0"/>
          </a:p>
          <a:p>
            <a:r>
              <a:rPr lang="en-US" sz="3200" b="1" dirty="0"/>
              <a:t>Turn and Talk: Was Fred evil?</a:t>
            </a:r>
          </a:p>
        </p:txBody>
      </p:sp>
    </p:spTree>
    <p:extLst>
      <p:ext uri="{BB962C8B-B14F-4D97-AF65-F5344CB8AC3E}">
        <p14:creationId xmlns:p14="http://schemas.microsoft.com/office/powerpoint/2010/main" val="4233002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64C3B0-848A-2AA1-E7DF-6E07670CD111}"/>
              </a:ext>
            </a:extLst>
          </p:cNvPr>
          <p:cNvSpPr>
            <a:spLocks noGrp="1"/>
          </p:cNvSpPr>
          <p:nvPr>
            <p:ph type="title"/>
          </p:nvPr>
        </p:nvSpPr>
        <p:spPr>
          <a:xfrm>
            <a:off x="2106661" y="365125"/>
            <a:ext cx="6300738" cy="1325563"/>
          </a:xfrm>
        </p:spPr>
        <p:txBody>
          <a:bodyPr/>
          <a:lstStyle/>
          <a:p>
            <a:r>
              <a:rPr lang="en-GB" b="1" dirty="0"/>
              <a:t>Independent Task</a:t>
            </a:r>
          </a:p>
        </p:txBody>
      </p:sp>
      <p:sp>
        <p:nvSpPr>
          <p:cNvPr id="5" name="Content Placeholder 4">
            <a:extLst>
              <a:ext uri="{FF2B5EF4-FFF2-40B4-BE49-F238E27FC236}">
                <a16:creationId xmlns:a16="http://schemas.microsoft.com/office/drawing/2014/main" id="{AE801CC0-0F65-FD48-4B02-2AB63601D613}"/>
              </a:ext>
            </a:extLst>
          </p:cNvPr>
          <p:cNvSpPr>
            <a:spLocks noGrp="1"/>
          </p:cNvSpPr>
          <p:nvPr>
            <p:ph idx="1"/>
          </p:nvPr>
        </p:nvSpPr>
        <p:spPr>
          <a:xfrm>
            <a:off x="838200" y="1825625"/>
            <a:ext cx="7569200" cy="2783320"/>
          </a:xfr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p>
            <a:pPr marL="0" indent="0">
              <a:lnSpc>
                <a:spcPct val="100000"/>
              </a:lnSpc>
              <a:spcBef>
                <a:spcPts val="0"/>
              </a:spcBef>
              <a:buNone/>
            </a:pPr>
            <a:r>
              <a:rPr lang="en-GB" b="1" dirty="0"/>
              <a:t>Your task is: </a:t>
            </a:r>
            <a:endParaRPr lang="en-US" dirty="0">
              <a:ea typeface="+mn-lt"/>
              <a:cs typeface="+mn-lt"/>
            </a:endParaRPr>
          </a:p>
          <a:p>
            <a:pPr marL="0" indent="0">
              <a:lnSpc>
                <a:spcPct val="100000"/>
              </a:lnSpc>
              <a:spcBef>
                <a:spcPts val="0"/>
              </a:spcBef>
              <a:buNone/>
            </a:pPr>
            <a:r>
              <a:rPr lang="en-US" dirty="0">
                <a:ea typeface="+mn-lt"/>
                <a:cs typeface="+mn-lt"/>
              </a:rPr>
              <a:t>Read through the case study of Fred West, highlight possible reasons for his crimes</a:t>
            </a:r>
          </a:p>
          <a:p>
            <a:pPr marL="0" indent="0">
              <a:lnSpc>
                <a:spcPct val="100000"/>
              </a:lnSpc>
              <a:spcBef>
                <a:spcPts val="0"/>
              </a:spcBef>
              <a:buNone/>
            </a:pPr>
            <a:endParaRPr lang="en-US" dirty="0">
              <a:ea typeface="+mn-lt"/>
              <a:cs typeface="+mn-lt"/>
            </a:endParaRPr>
          </a:p>
          <a:p>
            <a:pPr marL="0" indent="0">
              <a:lnSpc>
                <a:spcPct val="100000"/>
              </a:lnSpc>
              <a:spcBef>
                <a:spcPts val="0"/>
              </a:spcBef>
              <a:buNone/>
            </a:pPr>
            <a:r>
              <a:rPr lang="en-US" dirty="0">
                <a:ea typeface="+mn-lt"/>
                <a:cs typeface="+mn-lt"/>
              </a:rPr>
              <a:t>Write a short summary on why you think Fred may have committed these crimes</a:t>
            </a:r>
            <a:r>
              <a:rPr lang="en-US" sz="2000" dirty="0">
                <a:ea typeface="+mn-lt"/>
                <a:cs typeface="+mn-lt"/>
              </a:rPr>
              <a:t>.</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Content Placeholder 4">
            <a:extLst>
              <a:ext uri="{FF2B5EF4-FFF2-40B4-BE49-F238E27FC236}">
                <a16:creationId xmlns:a16="http://schemas.microsoft.com/office/drawing/2014/main" id="{340AD6FD-E736-732F-50C6-F2A383247BD3}"/>
              </a:ext>
            </a:extLst>
          </p:cNvPr>
          <p:cNvSpPr txBox="1">
            <a:spLocks/>
          </p:cNvSpPr>
          <p:nvPr/>
        </p:nvSpPr>
        <p:spPr>
          <a:xfrm>
            <a:off x="838201" y="4784689"/>
            <a:ext cx="7569198" cy="1756209"/>
          </a:xfrm>
          <a:prstGeom prst="rect">
            <a:avLst/>
          </a:prstGeo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This task should take </a:t>
            </a:r>
            <a:r>
              <a:rPr lang="en-GB" b="1" dirty="0"/>
              <a:t>25 minutes</a:t>
            </a:r>
            <a:r>
              <a:rPr lang="en-GB" dirty="0"/>
              <a:t>. You should </a:t>
            </a:r>
            <a:r>
              <a:rPr lang="en-GB"/>
              <a:t>complete it in the post 16 study area or P10.</a:t>
            </a:r>
          </a:p>
          <a:p>
            <a:pPr marL="0" indent="0">
              <a:buNone/>
            </a:pPr>
            <a:r>
              <a:rPr lang="en-GB"/>
              <a:t>Hand</a:t>
            </a:r>
            <a:r>
              <a:rPr lang="en-GB" dirty="0"/>
              <a:t> your finished task in to the office with your name clearly marked on it.</a:t>
            </a:r>
          </a:p>
          <a:p>
            <a:pPr marL="0" indent="0">
              <a:buNone/>
            </a:pPr>
            <a:r>
              <a:rPr lang="en-GB" b="1"/>
              <a:t>Deadline</a:t>
            </a:r>
            <a:r>
              <a:rPr lang="en-GB"/>
              <a:t>: Today     </a:t>
            </a:r>
            <a:r>
              <a:rPr lang="en-GB" b="1"/>
              <a:t>Time</a:t>
            </a:r>
            <a:r>
              <a:rPr lang="en-GB"/>
              <a:t>: 3:00 </a:t>
            </a:r>
            <a:r>
              <a:rPr lang="en-GB" dirty="0">
                <a:hlinkClick r:id="rId2"/>
              </a:rPr>
              <a:t>eosborn@coombedean.co.uk</a:t>
            </a:r>
            <a:r>
              <a:rPr lang="en-GB" dirty="0"/>
              <a:t>  </a:t>
            </a:r>
          </a:p>
        </p:txBody>
      </p:sp>
      <p:sp>
        <p:nvSpPr>
          <p:cNvPr id="7" name="TextBox 6">
            <a:extLst>
              <a:ext uri="{FF2B5EF4-FFF2-40B4-BE49-F238E27FC236}">
                <a16:creationId xmlns:a16="http://schemas.microsoft.com/office/drawing/2014/main" id="{F088C122-0423-3CF2-564D-BCC1327476DF}"/>
              </a:ext>
            </a:extLst>
          </p:cNvPr>
          <p:cNvSpPr txBox="1"/>
          <p:nvPr/>
        </p:nvSpPr>
        <p:spPr>
          <a:xfrm>
            <a:off x="8602133" y="681214"/>
            <a:ext cx="3393594" cy="5083443"/>
          </a:xfrm>
          <a:prstGeom prst="rect">
            <a:avLst/>
          </a:prstGeo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2000" dirty="0"/>
              <a:t>You also have a task/tasks to complete over the summer. This task must be handed in on your first lesson in September. Completing the task is part of your conditions of acceptance on the course.</a:t>
            </a:r>
          </a:p>
          <a:p>
            <a:endParaRPr lang="en-GB" sz="2000" dirty="0"/>
          </a:p>
          <a:p>
            <a:r>
              <a:rPr lang="en-GB" sz="2000" dirty="0"/>
              <a:t>The task will be available on the school website from today.</a:t>
            </a:r>
          </a:p>
          <a:p>
            <a:endParaRPr lang="en-GB" sz="2000" dirty="0"/>
          </a:p>
          <a:p>
            <a:r>
              <a:rPr lang="en-GB" sz="2000" b="1" dirty="0"/>
              <a:t>Task details</a:t>
            </a:r>
            <a:r>
              <a:rPr lang="en-GB" sz="2000" dirty="0"/>
              <a:t>:</a:t>
            </a:r>
          </a:p>
          <a:p>
            <a:pPr marL="285750" indent="-285750">
              <a:lnSpc>
                <a:spcPct val="90000"/>
              </a:lnSpc>
              <a:spcBef>
                <a:spcPts val="1000"/>
              </a:spcBef>
              <a:buFont typeface="Arial"/>
              <a:buChar char="•"/>
            </a:pPr>
            <a:r>
              <a:rPr lang="en-US" sz="2000" dirty="0">
                <a:latin typeface="Arial"/>
                <a:cs typeface="Arial"/>
              </a:rPr>
              <a:t>Please see attached sheet</a:t>
            </a:r>
          </a:p>
        </p:txBody>
      </p:sp>
      <p:pic>
        <p:nvPicPr>
          <p:cNvPr id="1026" name="Picture 2" descr="Student studying, illustration - Stock Image - F019/9506 - Science Photo  Library">
            <a:extLst>
              <a:ext uri="{FF2B5EF4-FFF2-40B4-BE49-F238E27FC236}">
                <a16:creationId xmlns:a16="http://schemas.microsoft.com/office/drawing/2014/main" id="{468CCC8B-CA84-74C7-17CD-6E60E11257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735" y="159762"/>
            <a:ext cx="1530926" cy="15309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ombe Dean Post 16 Centre (@CDSplus16) / X">
            <a:extLst>
              <a:ext uri="{FF2B5EF4-FFF2-40B4-BE49-F238E27FC236}">
                <a16:creationId xmlns:a16="http://schemas.microsoft.com/office/drawing/2014/main" id="{90A1856C-9CC4-D9C2-38F2-AE343B08A0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1854" y="287051"/>
            <a:ext cx="1301918" cy="1301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837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DAB4-28D0-6933-6940-8A4DE8C6B460}"/>
              </a:ext>
            </a:extLst>
          </p:cNvPr>
          <p:cNvSpPr>
            <a:spLocks noGrp="1"/>
          </p:cNvSpPr>
          <p:nvPr>
            <p:ph type="title"/>
          </p:nvPr>
        </p:nvSpPr>
        <p:spPr>
          <a:xfrm>
            <a:off x="838200" y="-209306"/>
            <a:ext cx="10515600" cy="1325563"/>
          </a:xfrm>
        </p:spPr>
        <p:txBody>
          <a:bodyPr/>
          <a:lstStyle/>
          <a:p>
            <a:pPr algn="ctr"/>
            <a:r>
              <a:rPr lang="en-US" b="1" dirty="0"/>
              <a:t>Year 12 criminology student advice: </a:t>
            </a:r>
            <a:endParaRPr lang="en-US" b="1"/>
          </a:p>
        </p:txBody>
      </p:sp>
      <p:graphicFrame>
        <p:nvGraphicFramePr>
          <p:cNvPr id="5" name="Content Placeholder 4">
            <a:extLst>
              <a:ext uri="{FF2B5EF4-FFF2-40B4-BE49-F238E27FC236}">
                <a16:creationId xmlns:a16="http://schemas.microsoft.com/office/drawing/2014/main" id="{0E4CB280-1CB4-6995-ECC5-0C1ADF0D9791}"/>
              </a:ext>
            </a:extLst>
          </p:cNvPr>
          <p:cNvGraphicFramePr>
            <a:graphicFrameLocks noGrp="1"/>
          </p:cNvGraphicFramePr>
          <p:nvPr>
            <p:ph idx="1"/>
            <p:extLst>
              <p:ext uri="{D42A27DB-BD31-4B8C-83A1-F6EECF244321}">
                <p14:modId xmlns:p14="http://schemas.microsoft.com/office/powerpoint/2010/main" val="3476246534"/>
              </p:ext>
            </p:extLst>
          </p:nvPr>
        </p:nvGraphicFramePr>
        <p:xfrm>
          <a:off x="533400" y="1110518"/>
          <a:ext cx="11131066" cy="5123180"/>
        </p:xfrm>
        <a:graphic>
          <a:graphicData uri="http://schemas.openxmlformats.org/drawingml/2006/table">
            <a:tbl>
              <a:tblPr bandRow="1">
                <a:tableStyleId>{5C22544A-7EE6-4342-B048-85BDC9FD1C3A}</a:tableStyleId>
              </a:tblPr>
              <a:tblGrid>
                <a:gridCol w="11131066">
                  <a:extLst>
                    <a:ext uri="{9D8B030D-6E8A-4147-A177-3AD203B41FA5}">
                      <a16:colId xmlns:a16="http://schemas.microsoft.com/office/drawing/2014/main" val="3153986674"/>
                    </a:ext>
                  </a:extLst>
                </a:gridCol>
              </a:tblGrid>
              <a:tr h="368300">
                <a:tc>
                  <a:txBody>
                    <a:bodyPr/>
                    <a:lstStyle/>
                    <a:p>
                      <a:r>
                        <a:rPr lang="en-US" sz="2400" b="1" dirty="0">
                          <a:effectLst/>
                        </a:rPr>
                        <a:t>What advice would you give to a Year 12 student at the start of their A Level criminology journey?</a:t>
                      </a:r>
                    </a:p>
                  </a:txBody>
                  <a:tcPr marL="0" marR="0" marT="0" marB="0" anchor="ctr">
                    <a:lnL>
                      <a:noFill/>
                    </a:lnL>
                    <a:lnR>
                      <a:noFill/>
                    </a:lnR>
                    <a:lnT>
                      <a:noFill/>
                    </a:lnT>
                    <a:lnB>
                      <a:noFill/>
                    </a:lnB>
                    <a:noFill/>
                  </a:tcPr>
                </a:tc>
                <a:extLst>
                  <a:ext uri="{0D108BD9-81ED-4DB2-BD59-A6C34878D82A}">
                    <a16:rowId xmlns:a16="http://schemas.microsoft.com/office/drawing/2014/main" val="4059090370"/>
                  </a:ext>
                </a:extLst>
              </a:tr>
              <a:tr h="184150">
                <a:tc>
                  <a:txBody>
                    <a:bodyPr/>
                    <a:lstStyle/>
                    <a:p>
                      <a:pPr marL="342900" indent="-342900">
                        <a:buFont typeface="Arial"/>
                        <a:buChar char="•"/>
                      </a:pPr>
                      <a:r>
                        <a:rPr lang="en-US" sz="2400" dirty="0">
                          <a:effectLst/>
                        </a:rPr>
                        <a:t>make good notes</a:t>
                      </a:r>
                    </a:p>
                  </a:txBody>
                  <a:tcPr marL="0" marR="0" marT="0" marB="0" anchor="ctr">
                    <a:lnL>
                      <a:noFill/>
                    </a:lnL>
                    <a:lnR>
                      <a:noFill/>
                    </a:lnR>
                    <a:lnT>
                      <a:noFill/>
                    </a:lnT>
                    <a:lnB>
                      <a:noFill/>
                    </a:lnB>
                    <a:noFill/>
                  </a:tcPr>
                </a:tc>
                <a:extLst>
                  <a:ext uri="{0D108BD9-81ED-4DB2-BD59-A6C34878D82A}">
                    <a16:rowId xmlns:a16="http://schemas.microsoft.com/office/drawing/2014/main" val="2233020482"/>
                  </a:ext>
                </a:extLst>
              </a:tr>
              <a:tr h="184150">
                <a:tc>
                  <a:txBody>
                    <a:bodyPr/>
                    <a:lstStyle/>
                    <a:p>
                      <a:pPr marL="342900" indent="-342900">
                        <a:buFont typeface="Arial"/>
                        <a:buChar char="•"/>
                      </a:pPr>
                      <a:r>
                        <a:rPr lang="en-US" sz="2400" dirty="0">
                          <a:effectLst/>
                        </a:rPr>
                        <a:t>Actually listen from the start</a:t>
                      </a:r>
                    </a:p>
                  </a:txBody>
                  <a:tcPr marL="0" marR="0" marT="0" marB="0" anchor="ctr">
                    <a:lnL>
                      <a:noFill/>
                    </a:lnL>
                    <a:lnR>
                      <a:noFill/>
                    </a:lnR>
                    <a:lnT>
                      <a:noFill/>
                    </a:lnT>
                    <a:lnB>
                      <a:noFill/>
                    </a:lnB>
                    <a:noFill/>
                  </a:tcPr>
                </a:tc>
                <a:extLst>
                  <a:ext uri="{0D108BD9-81ED-4DB2-BD59-A6C34878D82A}">
                    <a16:rowId xmlns:a16="http://schemas.microsoft.com/office/drawing/2014/main" val="3106892916"/>
                  </a:ext>
                </a:extLst>
              </a:tr>
              <a:tr h="184150">
                <a:tc>
                  <a:txBody>
                    <a:bodyPr/>
                    <a:lstStyle/>
                    <a:p>
                      <a:pPr marL="342900" indent="-342900">
                        <a:buFont typeface="Arial"/>
                        <a:buChar char="•"/>
                      </a:pPr>
                      <a:r>
                        <a:rPr lang="en-US" sz="2400" dirty="0">
                          <a:effectLst/>
                        </a:rPr>
                        <a:t>Keep on-top of work otherwise it catches up to you </a:t>
                      </a:r>
                    </a:p>
                  </a:txBody>
                  <a:tcPr marL="0" marR="0" marT="0" marB="0" anchor="ctr">
                    <a:lnL>
                      <a:noFill/>
                    </a:lnL>
                    <a:lnR>
                      <a:noFill/>
                    </a:lnR>
                    <a:lnT>
                      <a:noFill/>
                    </a:lnT>
                    <a:lnB>
                      <a:noFill/>
                    </a:lnB>
                    <a:noFill/>
                  </a:tcPr>
                </a:tc>
                <a:extLst>
                  <a:ext uri="{0D108BD9-81ED-4DB2-BD59-A6C34878D82A}">
                    <a16:rowId xmlns:a16="http://schemas.microsoft.com/office/drawing/2014/main" val="2368454533"/>
                  </a:ext>
                </a:extLst>
              </a:tr>
              <a:tr h="368300">
                <a:tc>
                  <a:txBody>
                    <a:bodyPr/>
                    <a:lstStyle/>
                    <a:p>
                      <a:pPr marL="342900" indent="-342900">
                        <a:buFont typeface="Arial"/>
                        <a:buChar char="•"/>
                      </a:pPr>
                      <a:r>
                        <a:rPr lang="en-US" sz="2400" err="1">
                          <a:effectLst/>
                        </a:rPr>
                        <a:t>Organise</a:t>
                      </a:r>
                      <a:r>
                        <a:rPr lang="en-US" sz="2400" dirty="0">
                          <a:effectLst/>
                        </a:rPr>
                        <a:t> your notes into sections so that you know which Act is which.</a:t>
                      </a:r>
                    </a:p>
                  </a:txBody>
                  <a:tcPr marL="0" marR="0" marT="0" marB="0" anchor="ctr">
                    <a:lnL>
                      <a:noFill/>
                    </a:lnL>
                    <a:lnR>
                      <a:noFill/>
                    </a:lnR>
                    <a:lnT>
                      <a:noFill/>
                    </a:lnT>
                    <a:lnB>
                      <a:noFill/>
                    </a:lnB>
                    <a:noFill/>
                  </a:tcPr>
                </a:tc>
                <a:extLst>
                  <a:ext uri="{0D108BD9-81ED-4DB2-BD59-A6C34878D82A}">
                    <a16:rowId xmlns:a16="http://schemas.microsoft.com/office/drawing/2014/main" val="1517445614"/>
                  </a:ext>
                </a:extLst>
              </a:tr>
              <a:tr h="184150">
                <a:tc>
                  <a:txBody>
                    <a:bodyPr/>
                    <a:lstStyle/>
                    <a:p>
                      <a:pPr marL="342900" indent="-342900">
                        <a:buFont typeface="Arial"/>
                        <a:buChar char="•"/>
                      </a:pPr>
                      <a:r>
                        <a:rPr lang="en-US" sz="2400" dirty="0">
                          <a:effectLst/>
                        </a:rPr>
                        <a:t>Enjoy it</a:t>
                      </a:r>
                    </a:p>
                  </a:txBody>
                  <a:tcPr marL="0" marR="0" marT="0" marB="0" anchor="ctr">
                    <a:lnL>
                      <a:noFill/>
                    </a:lnL>
                    <a:lnR>
                      <a:noFill/>
                    </a:lnR>
                    <a:lnT>
                      <a:noFill/>
                    </a:lnT>
                    <a:lnB>
                      <a:noFill/>
                    </a:lnB>
                    <a:noFill/>
                  </a:tcPr>
                </a:tc>
                <a:extLst>
                  <a:ext uri="{0D108BD9-81ED-4DB2-BD59-A6C34878D82A}">
                    <a16:rowId xmlns:a16="http://schemas.microsoft.com/office/drawing/2014/main" val="2434441061"/>
                  </a:ext>
                </a:extLst>
              </a:tr>
              <a:tr h="184150">
                <a:tc>
                  <a:txBody>
                    <a:bodyPr/>
                    <a:lstStyle/>
                    <a:p>
                      <a:pPr marL="342900" indent="-342900">
                        <a:buFont typeface="Arial"/>
                        <a:buChar char="•"/>
                      </a:pPr>
                      <a:r>
                        <a:rPr lang="en-US" sz="2400" dirty="0">
                          <a:effectLst/>
                        </a:rPr>
                        <a:t>Keep up with workload but other than that enjoy </a:t>
                      </a:r>
                    </a:p>
                  </a:txBody>
                  <a:tcPr marL="0" marR="0" marT="0" marB="0" anchor="ctr">
                    <a:lnL>
                      <a:noFill/>
                    </a:lnL>
                    <a:lnR>
                      <a:noFill/>
                    </a:lnR>
                    <a:lnT>
                      <a:noFill/>
                    </a:lnT>
                    <a:lnB>
                      <a:noFill/>
                    </a:lnB>
                    <a:noFill/>
                  </a:tcPr>
                </a:tc>
                <a:extLst>
                  <a:ext uri="{0D108BD9-81ED-4DB2-BD59-A6C34878D82A}">
                    <a16:rowId xmlns:a16="http://schemas.microsoft.com/office/drawing/2014/main" val="2166295782"/>
                  </a:ext>
                </a:extLst>
              </a:tr>
              <a:tr h="184150">
                <a:tc>
                  <a:txBody>
                    <a:bodyPr/>
                    <a:lstStyle/>
                    <a:p>
                      <a:pPr marL="342900" indent="-342900">
                        <a:buFont typeface="Arial"/>
                        <a:buChar char="•"/>
                      </a:pPr>
                      <a:r>
                        <a:rPr lang="en-US" sz="2400" dirty="0">
                          <a:effectLst/>
                        </a:rPr>
                        <a:t>Making sure you keep on top of your work.</a:t>
                      </a:r>
                    </a:p>
                  </a:txBody>
                  <a:tcPr marL="0" marR="0" marT="0" marB="0" anchor="ctr">
                    <a:lnL>
                      <a:noFill/>
                    </a:lnL>
                    <a:lnR>
                      <a:noFill/>
                    </a:lnR>
                    <a:lnT>
                      <a:noFill/>
                    </a:lnT>
                    <a:lnB>
                      <a:noFill/>
                    </a:lnB>
                    <a:noFill/>
                  </a:tcPr>
                </a:tc>
                <a:extLst>
                  <a:ext uri="{0D108BD9-81ED-4DB2-BD59-A6C34878D82A}">
                    <a16:rowId xmlns:a16="http://schemas.microsoft.com/office/drawing/2014/main" val="2824855082"/>
                  </a:ext>
                </a:extLst>
              </a:tr>
              <a:tr h="552450">
                <a:tc>
                  <a:txBody>
                    <a:bodyPr/>
                    <a:lstStyle/>
                    <a:p>
                      <a:pPr marL="342900" indent="-342900">
                        <a:buFont typeface="Arial"/>
                        <a:buChar char="•"/>
                      </a:pPr>
                      <a:r>
                        <a:rPr lang="en-US" sz="2400" dirty="0">
                          <a:effectLst/>
                        </a:rPr>
                        <a:t>revise early on and condense your notes after each </a:t>
                      </a:r>
                      <a:r>
                        <a:rPr lang="en-US" sz="2400">
                          <a:effectLst/>
                        </a:rPr>
                        <a:t>lesson, it</a:t>
                      </a:r>
                      <a:r>
                        <a:rPr lang="en-US" sz="2400" dirty="0">
                          <a:effectLst/>
                        </a:rPr>
                        <a:t> will help massively when it comes closer to exams </a:t>
                      </a:r>
                    </a:p>
                  </a:txBody>
                  <a:tcPr marL="0" marR="0" marT="0" marB="0" anchor="ctr">
                    <a:lnL>
                      <a:noFill/>
                    </a:lnL>
                    <a:lnR>
                      <a:noFill/>
                    </a:lnR>
                    <a:lnT>
                      <a:noFill/>
                    </a:lnT>
                    <a:lnB>
                      <a:noFill/>
                    </a:lnB>
                    <a:noFill/>
                  </a:tcPr>
                </a:tc>
                <a:extLst>
                  <a:ext uri="{0D108BD9-81ED-4DB2-BD59-A6C34878D82A}">
                    <a16:rowId xmlns:a16="http://schemas.microsoft.com/office/drawing/2014/main" val="4136798889"/>
                  </a:ext>
                </a:extLst>
              </a:tr>
              <a:tr h="368300">
                <a:tc>
                  <a:txBody>
                    <a:bodyPr/>
                    <a:lstStyle/>
                    <a:p>
                      <a:pPr marL="342900" indent="-342900">
                        <a:buFont typeface="Arial"/>
                        <a:buChar char="•"/>
                      </a:pPr>
                      <a:r>
                        <a:rPr lang="en-US" sz="2400" dirty="0">
                          <a:effectLst/>
                        </a:rPr>
                        <a:t>Make sure to keep on top of posh notes and homework and have good time keeping </a:t>
                      </a:r>
                    </a:p>
                  </a:txBody>
                  <a:tcPr marL="0" marR="0" marT="0" marB="0" anchor="ctr">
                    <a:lnL>
                      <a:noFill/>
                    </a:lnL>
                    <a:lnR>
                      <a:noFill/>
                    </a:lnR>
                    <a:lnT>
                      <a:noFill/>
                    </a:lnT>
                    <a:lnB>
                      <a:noFill/>
                    </a:lnB>
                    <a:noFill/>
                  </a:tcPr>
                </a:tc>
                <a:extLst>
                  <a:ext uri="{0D108BD9-81ED-4DB2-BD59-A6C34878D82A}">
                    <a16:rowId xmlns:a16="http://schemas.microsoft.com/office/drawing/2014/main" val="1701810370"/>
                  </a:ext>
                </a:extLst>
              </a:tr>
              <a:tr h="184150">
                <a:tc>
                  <a:txBody>
                    <a:bodyPr/>
                    <a:lstStyle/>
                    <a:p>
                      <a:pPr marL="342900" indent="-342900">
                        <a:buFont typeface="Arial"/>
                        <a:buChar char="•"/>
                      </a:pPr>
                      <a:r>
                        <a:rPr lang="en-US" sz="2400" dirty="0">
                          <a:effectLst/>
                        </a:rPr>
                        <a:t>Watch the documentaries in your own time, it helps!</a:t>
                      </a:r>
                    </a:p>
                  </a:txBody>
                  <a:tcPr marL="0" marR="0" marT="0" marB="0" anchor="ctr">
                    <a:lnL>
                      <a:noFill/>
                    </a:lnL>
                    <a:lnR>
                      <a:noFill/>
                    </a:lnR>
                    <a:lnT>
                      <a:noFill/>
                    </a:lnT>
                    <a:lnB>
                      <a:noFill/>
                    </a:lnB>
                    <a:noFill/>
                  </a:tcPr>
                </a:tc>
                <a:extLst>
                  <a:ext uri="{0D108BD9-81ED-4DB2-BD59-A6C34878D82A}">
                    <a16:rowId xmlns:a16="http://schemas.microsoft.com/office/drawing/2014/main" val="1641917581"/>
                  </a:ext>
                </a:extLst>
              </a:tr>
            </a:tbl>
          </a:graphicData>
        </a:graphic>
      </p:graphicFrame>
    </p:spTree>
    <p:extLst>
      <p:ext uri="{BB962C8B-B14F-4D97-AF65-F5344CB8AC3E}">
        <p14:creationId xmlns:p14="http://schemas.microsoft.com/office/powerpoint/2010/main" val="769055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A3126-DD14-FEB7-B6F9-0C78D967585E}"/>
              </a:ext>
            </a:extLst>
          </p:cNvPr>
          <p:cNvSpPr>
            <a:spLocks noGrp="1"/>
          </p:cNvSpPr>
          <p:nvPr>
            <p:ph type="title"/>
          </p:nvPr>
        </p:nvSpPr>
        <p:spPr>
          <a:xfrm>
            <a:off x="5215143" y="107070"/>
            <a:ext cx="6654441" cy="816110"/>
          </a:xfrm>
          <a:solidFill>
            <a:srgbClr val="FFC000">
              <a:alpha val="68000"/>
            </a:srgbClr>
          </a:solidFill>
        </p:spPr>
        <p:txBody>
          <a:bodyPr anchor="ctr">
            <a:normAutofit/>
          </a:bodyPr>
          <a:lstStyle/>
          <a:p>
            <a:r>
              <a:rPr lang="en-US" sz="4000" dirty="0"/>
              <a:t>Summer work: </a:t>
            </a:r>
            <a:endParaRPr lang="en-US" sz="2000" b="1" dirty="0">
              <a:solidFill>
                <a:srgbClr val="FFFFFF"/>
              </a:solidFill>
              <a:latin typeface="Century Gothic"/>
            </a:endParaRPr>
          </a:p>
        </p:txBody>
      </p:sp>
      <p:pic>
        <p:nvPicPr>
          <p:cNvPr id="5" name="Picture 4" descr="Magnifying glass on clear background">
            <a:extLst>
              <a:ext uri="{FF2B5EF4-FFF2-40B4-BE49-F238E27FC236}">
                <a16:creationId xmlns:a16="http://schemas.microsoft.com/office/drawing/2014/main" id="{6589DA27-E721-A046-8AE2-948C4EA218F7}"/>
              </a:ext>
            </a:extLst>
          </p:cNvPr>
          <p:cNvPicPr>
            <a:picLocks noChangeAspect="1"/>
          </p:cNvPicPr>
          <p:nvPr/>
        </p:nvPicPr>
        <p:blipFill rotWithShape="1">
          <a:blip r:embed="rId2"/>
          <a:srcRect l="33473" r="7193" b="-2"/>
          <a:stretch/>
        </p:blipFill>
        <p:spPr>
          <a:xfrm>
            <a:off x="-1" y="-2"/>
            <a:ext cx="5113664" cy="6858002"/>
          </a:xfrm>
          <a:prstGeom prst="rect">
            <a:avLst/>
          </a:prstGeom>
        </p:spPr>
      </p:pic>
      <p:sp>
        <p:nvSpPr>
          <p:cNvPr id="3" name="Content Placeholder 2">
            <a:extLst>
              <a:ext uri="{FF2B5EF4-FFF2-40B4-BE49-F238E27FC236}">
                <a16:creationId xmlns:a16="http://schemas.microsoft.com/office/drawing/2014/main" id="{85F39A70-2EDA-E8A0-1D79-11B25D912A14}"/>
              </a:ext>
            </a:extLst>
          </p:cNvPr>
          <p:cNvSpPr>
            <a:spLocks noGrp="1"/>
          </p:cNvSpPr>
          <p:nvPr>
            <p:ph idx="1"/>
          </p:nvPr>
        </p:nvSpPr>
        <p:spPr>
          <a:xfrm>
            <a:off x="5215144" y="927885"/>
            <a:ext cx="6651124" cy="5822873"/>
          </a:xfrm>
          <a:solidFill>
            <a:srgbClr val="FFC000">
              <a:alpha val="71205"/>
            </a:srgbClr>
          </a:solidFill>
        </p:spPr>
        <p:txBody>
          <a:bodyPr anchor="ctr">
            <a:normAutofit fontScale="92500" lnSpcReduction="20000"/>
          </a:bodyPr>
          <a:lstStyle/>
          <a:p>
            <a:pPr marL="0" indent="0">
              <a:lnSpc>
                <a:spcPct val="100000"/>
              </a:lnSpc>
              <a:spcBef>
                <a:spcPts val="0"/>
              </a:spcBef>
              <a:buNone/>
            </a:pPr>
            <a:r>
              <a:rPr lang="en-GB" sz="1800" b="1" u="sng" dirty="0">
                <a:latin typeface="Aptos"/>
                <a:cs typeface="Arial"/>
              </a:rPr>
              <a:t>TASK 1:</a:t>
            </a:r>
            <a:endParaRPr lang="en-GB" sz="1800" dirty="0">
              <a:latin typeface="Aptos"/>
              <a:cs typeface="Arial"/>
            </a:endParaRPr>
          </a:p>
          <a:p>
            <a:pPr marL="514350" indent="-514350">
              <a:lnSpc>
                <a:spcPct val="100000"/>
              </a:lnSpc>
              <a:spcBef>
                <a:spcPts val="0"/>
              </a:spcBef>
              <a:buAutoNum type="arabicParenR"/>
            </a:pPr>
            <a:r>
              <a:rPr lang="en-GB" sz="1800" dirty="0">
                <a:latin typeface="Aptos"/>
                <a:cs typeface="Arial"/>
              </a:rPr>
              <a:t>What is crime? (examples)</a:t>
            </a:r>
            <a:endParaRPr lang="en-US" sz="1800">
              <a:latin typeface="Aptos"/>
              <a:cs typeface="Arial"/>
            </a:endParaRPr>
          </a:p>
          <a:p>
            <a:pPr marL="514350" indent="-514350">
              <a:lnSpc>
                <a:spcPct val="100000"/>
              </a:lnSpc>
              <a:spcBef>
                <a:spcPts val="0"/>
              </a:spcBef>
              <a:buAutoNum type="arabicParenR"/>
            </a:pPr>
            <a:r>
              <a:rPr lang="en-GB" sz="1800" dirty="0">
                <a:latin typeface="Aptos"/>
                <a:cs typeface="Arial"/>
              </a:rPr>
              <a:t>What is deviance? (examples)</a:t>
            </a:r>
            <a:endParaRPr lang="en-US" sz="1800">
              <a:latin typeface="Aptos"/>
              <a:cs typeface="Arial"/>
            </a:endParaRPr>
          </a:p>
          <a:p>
            <a:pPr marL="514350" indent="-514350">
              <a:lnSpc>
                <a:spcPct val="100000"/>
              </a:lnSpc>
              <a:spcBef>
                <a:spcPts val="0"/>
              </a:spcBef>
              <a:buAutoNum type="arabicParenR"/>
            </a:pPr>
            <a:r>
              <a:rPr lang="en-GB" sz="1800" dirty="0">
                <a:latin typeface="Aptos"/>
                <a:cs typeface="Arial"/>
              </a:rPr>
              <a:t>Choose one type of crime to research (honour, hate, domestic violence, white collar, state, moral, technological crime).</a:t>
            </a:r>
            <a:br>
              <a:rPr lang="en-GB" sz="1800" dirty="0">
                <a:latin typeface="Aptos"/>
                <a:cs typeface="Arial"/>
              </a:rPr>
            </a:br>
            <a:r>
              <a:rPr lang="en-GB" sz="1800" dirty="0">
                <a:latin typeface="Aptos"/>
                <a:cs typeface="Arial"/>
              </a:rPr>
              <a:t>Include: </a:t>
            </a:r>
            <a:br>
              <a:rPr lang="en-GB" sz="1800" dirty="0">
                <a:latin typeface="Aptos"/>
                <a:cs typeface="Arial"/>
              </a:rPr>
            </a:br>
            <a:r>
              <a:rPr lang="en-GB" sz="1800" dirty="0">
                <a:latin typeface="Aptos"/>
                <a:cs typeface="Arial"/>
              </a:rPr>
              <a:t>-Definition</a:t>
            </a:r>
            <a:br>
              <a:rPr lang="en-GB" sz="1800" dirty="0">
                <a:latin typeface="Aptos"/>
                <a:cs typeface="Arial"/>
              </a:rPr>
            </a:br>
            <a:r>
              <a:rPr lang="en-GB" sz="1800" dirty="0">
                <a:latin typeface="Aptos"/>
                <a:cs typeface="Arial"/>
              </a:rPr>
              <a:t>-Typical Offender </a:t>
            </a:r>
            <a:br>
              <a:rPr lang="en-GB" sz="1800" dirty="0">
                <a:latin typeface="Aptos"/>
                <a:cs typeface="Arial"/>
              </a:rPr>
            </a:br>
            <a:r>
              <a:rPr lang="en-GB" sz="1800" dirty="0">
                <a:latin typeface="Aptos"/>
                <a:cs typeface="Arial"/>
              </a:rPr>
              <a:t>-Typical Victim</a:t>
            </a:r>
            <a:endParaRPr lang="en-US" sz="1800">
              <a:latin typeface="Aptos"/>
              <a:cs typeface="Arial"/>
            </a:endParaRPr>
          </a:p>
          <a:p>
            <a:pPr marL="514350" indent="-514350">
              <a:lnSpc>
                <a:spcPct val="100000"/>
              </a:lnSpc>
              <a:spcBef>
                <a:spcPts val="0"/>
              </a:spcBef>
              <a:buAutoNum type="arabicParenR"/>
            </a:pPr>
            <a:r>
              <a:rPr lang="en-GB" sz="1800" dirty="0">
                <a:latin typeface="Aptos"/>
                <a:cs typeface="Arial"/>
              </a:rPr>
              <a:t>Find an example or </a:t>
            </a:r>
            <a:r>
              <a:rPr lang="en-GB" sz="1800" b="1" dirty="0">
                <a:latin typeface="Aptos"/>
                <a:cs typeface="Arial"/>
              </a:rPr>
              <a:t>case study</a:t>
            </a:r>
            <a:r>
              <a:rPr lang="en-GB" sz="1800" dirty="0">
                <a:latin typeface="Aptos"/>
                <a:cs typeface="Arial"/>
              </a:rPr>
              <a:t> of this crime. </a:t>
            </a:r>
            <a:endParaRPr lang="en-US" sz="1800" dirty="0">
              <a:latin typeface="Aptos"/>
              <a:cs typeface="Arial"/>
            </a:endParaRPr>
          </a:p>
          <a:p>
            <a:pPr marL="514350" indent="-514350">
              <a:lnSpc>
                <a:spcPct val="100000"/>
              </a:lnSpc>
              <a:spcBef>
                <a:spcPts val="0"/>
              </a:spcBef>
              <a:buAutoNum type="arabicParenR"/>
            </a:pPr>
            <a:r>
              <a:rPr lang="en-GB" sz="1800" dirty="0">
                <a:latin typeface="Aptos"/>
                <a:cs typeface="Arial"/>
              </a:rPr>
              <a:t>Include </a:t>
            </a:r>
            <a:r>
              <a:rPr lang="en-GB" sz="1800" b="1" dirty="0">
                <a:latin typeface="Aptos"/>
                <a:cs typeface="Arial"/>
              </a:rPr>
              <a:t>statistics </a:t>
            </a:r>
            <a:r>
              <a:rPr lang="en-GB" sz="1800" dirty="0">
                <a:latin typeface="Aptos"/>
                <a:cs typeface="Arial"/>
              </a:rPr>
              <a:t>about this crime (e.g. how many victim? Are incidences increasing?)</a:t>
            </a:r>
            <a:endParaRPr lang="en-US" sz="1800">
              <a:latin typeface="Aptos"/>
              <a:cs typeface="Arial"/>
            </a:endParaRPr>
          </a:p>
          <a:p>
            <a:pPr marL="514350" indent="-514350">
              <a:lnSpc>
                <a:spcPct val="100000"/>
              </a:lnSpc>
              <a:spcBef>
                <a:spcPts val="0"/>
              </a:spcBef>
              <a:buAutoNum type="arabicParenR"/>
            </a:pPr>
            <a:r>
              <a:rPr lang="en-GB" sz="1800" dirty="0">
                <a:latin typeface="Aptos"/>
                <a:cs typeface="Arial"/>
              </a:rPr>
              <a:t>What are some reasons that someone may not want to report this crime if they are a victim?</a:t>
            </a:r>
            <a:endParaRPr lang="en-US" sz="1800">
              <a:latin typeface="Aptos"/>
              <a:cs typeface="Arial"/>
            </a:endParaRPr>
          </a:p>
          <a:p>
            <a:pPr marL="0" indent="0">
              <a:lnSpc>
                <a:spcPct val="100000"/>
              </a:lnSpc>
              <a:spcBef>
                <a:spcPts val="0"/>
              </a:spcBef>
              <a:buNone/>
            </a:pPr>
            <a:endParaRPr lang="en-US" sz="1800" dirty="0">
              <a:latin typeface="Aptos"/>
              <a:cs typeface="Arial"/>
            </a:endParaRPr>
          </a:p>
          <a:p>
            <a:pPr marL="514350" indent="-514350">
              <a:lnSpc>
                <a:spcPct val="100000"/>
              </a:lnSpc>
              <a:spcBef>
                <a:spcPts val="0"/>
              </a:spcBef>
              <a:buAutoNum type="arabicParenR"/>
            </a:pPr>
            <a:endParaRPr lang="en-GB" sz="1800" dirty="0">
              <a:latin typeface="Aptos"/>
              <a:cs typeface="Arial"/>
            </a:endParaRPr>
          </a:p>
          <a:p>
            <a:pPr marL="0" indent="0">
              <a:lnSpc>
                <a:spcPct val="100000"/>
              </a:lnSpc>
              <a:spcBef>
                <a:spcPts val="0"/>
              </a:spcBef>
              <a:buNone/>
            </a:pPr>
            <a:r>
              <a:rPr lang="en-GB" sz="1800" b="1" u="sng" dirty="0">
                <a:latin typeface="Aptos"/>
                <a:cs typeface="Segoe UI"/>
              </a:rPr>
              <a:t>TASK 2: </a:t>
            </a:r>
            <a:r>
              <a:rPr lang="en-GB" sz="1800" dirty="0">
                <a:latin typeface="Aptos"/>
                <a:cs typeface="Segoe UI"/>
              </a:rPr>
              <a:t>Find a poster of a crime campaign. Explain why it is a good poster. What about It makes it convincing?</a:t>
            </a:r>
            <a:endParaRPr lang="en-US" sz="1800">
              <a:latin typeface="Aptos"/>
              <a:cs typeface="Segoe UI"/>
            </a:endParaRPr>
          </a:p>
          <a:p>
            <a:pPr marL="0" indent="0">
              <a:lnSpc>
                <a:spcPct val="100000"/>
              </a:lnSpc>
              <a:spcBef>
                <a:spcPts val="0"/>
              </a:spcBef>
              <a:buNone/>
            </a:pPr>
            <a:endParaRPr lang="en-GB" sz="1800" dirty="0">
              <a:latin typeface="Aptos"/>
              <a:cs typeface="Segoe UI"/>
            </a:endParaRPr>
          </a:p>
          <a:p>
            <a:pPr marL="0" indent="0">
              <a:lnSpc>
                <a:spcPct val="100000"/>
              </a:lnSpc>
              <a:spcBef>
                <a:spcPts val="0"/>
              </a:spcBef>
              <a:buNone/>
            </a:pPr>
            <a:r>
              <a:rPr lang="en-GB" sz="1800" b="1" u="sng" dirty="0">
                <a:ea typeface="+mn-lt"/>
                <a:cs typeface="+mn-lt"/>
              </a:rPr>
              <a:t>TASK 3: </a:t>
            </a:r>
            <a:r>
              <a:rPr lang="en-US" sz="1800" dirty="0">
                <a:ea typeface="+mn-lt"/>
                <a:cs typeface="+mn-lt"/>
              </a:rPr>
              <a:t>Research a criminal/killer of your choice. Consider what factors may have led to their crimes. Include details of their background and possible triggers.</a:t>
            </a:r>
            <a:endParaRPr lang="en-GB" sz="1800"/>
          </a:p>
          <a:p>
            <a:r>
              <a:rPr lang="en-US" sz="1800" dirty="0">
                <a:latin typeface="Aptos"/>
              </a:rPr>
              <a:t>Be ready to hand in and discuss during the first lesson in September. </a:t>
            </a:r>
            <a:endParaRPr lang="en-US" sz="1800">
              <a:latin typeface="Aptos"/>
            </a:endParaRPr>
          </a:p>
          <a:p>
            <a:pPr marL="0" indent="0" algn="ctr">
              <a:buNone/>
            </a:pPr>
            <a:r>
              <a:rPr lang="en-US" sz="1800" dirty="0">
                <a:latin typeface="Aptos"/>
                <a:hlinkClick r:id="rId3"/>
              </a:rPr>
              <a:t>ndulson@coombedean.co.uk</a:t>
            </a:r>
            <a:r>
              <a:rPr lang="en-US" sz="1800" dirty="0">
                <a:latin typeface="Aptos"/>
              </a:rPr>
              <a:t> </a:t>
            </a:r>
            <a:endParaRPr lang="en-US" sz="1800">
              <a:latin typeface="Aptos"/>
            </a:endParaRPr>
          </a:p>
        </p:txBody>
      </p:sp>
    </p:spTree>
    <p:extLst>
      <p:ext uri="{BB962C8B-B14F-4D97-AF65-F5344CB8AC3E}">
        <p14:creationId xmlns:p14="http://schemas.microsoft.com/office/powerpoint/2010/main" val="1280013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251898" y="-94"/>
            <a:ext cx="7632848" cy="1173870"/>
          </a:xfrm>
          <a:noFill/>
        </p:spPr>
        <p:txBody>
          <a:bodyPr>
            <a:normAutofit/>
          </a:bodyPr>
          <a:lstStyle/>
          <a:p>
            <a:r>
              <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Criminology Watch List</a:t>
            </a:r>
          </a:p>
        </p:txBody>
      </p:sp>
      <p:sp>
        <p:nvSpPr>
          <p:cNvPr id="4" name="Content Placeholder 2">
            <a:extLst>
              <a:ext uri="{FF2B5EF4-FFF2-40B4-BE49-F238E27FC236}">
                <a16:creationId xmlns:a16="http://schemas.microsoft.com/office/drawing/2014/main" id="{009A78BE-0DD7-4ADB-ABB8-43972C5691A4}"/>
              </a:ext>
            </a:extLst>
          </p:cNvPr>
          <p:cNvSpPr>
            <a:spLocks noGrp="1"/>
          </p:cNvSpPr>
          <p:nvPr>
            <p:ph idx="1"/>
          </p:nvPr>
        </p:nvSpPr>
        <p:spPr>
          <a:xfrm>
            <a:off x="2134958" y="1316978"/>
            <a:ext cx="8210116" cy="5517007"/>
          </a:xfrm>
        </p:spPr>
        <p:txBody>
          <a:bodyPr>
            <a:normAutofit/>
          </a:bodyPr>
          <a:lstStyle/>
          <a:p>
            <a:pPr marL="68580" indent="0">
              <a:buNone/>
            </a:pPr>
            <a:endParaRPr lang="en-GB" dirty="0"/>
          </a:p>
          <a:p>
            <a:pPr lvl="2">
              <a:buFont typeface="Wingdings" panose="05000000000000000000" pitchFamily="2" charset="2"/>
              <a:buChar char="ü"/>
            </a:pPr>
            <a:endParaRPr lang="en-GB" sz="2400" dirty="0"/>
          </a:p>
        </p:txBody>
      </p:sp>
      <p:pic>
        <p:nvPicPr>
          <p:cNvPr id="5" name="Picture 4">
            <a:extLst>
              <a:ext uri="{FF2B5EF4-FFF2-40B4-BE49-F238E27FC236}">
                <a16:creationId xmlns:a16="http://schemas.microsoft.com/office/drawing/2014/main" id="{2E4A6117-CBCD-48EA-961A-AABD61D84A70}"/>
              </a:ext>
            </a:extLst>
          </p:cNvPr>
          <p:cNvPicPr>
            <a:picLocks noChangeAspect="1"/>
          </p:cNvPicPr>
          <p:nvPr/>
        </p:nvPicPr>
        <p:blipFill>
          <a:blip r:embed="rId3"/>
          <a:stretch>
            <a:fillRect/>
          </a:stretch>
        </p:blipFill>
        <p:spPr>
          <a:xfrm>
            <a:off x="10205807" y="1063032"/>
            <a:ext cx="1808081" cy="1272130"/>
          </a:xfrm>
          <a:prstGeom prst="rect">
            <a:avLst/>
          </a:prstGeom>
          <a:ln>
            <a:noFill/>
          </a:ln>
          <a:effectLst>
            <a:softEdge rad="112500"/>
          </a:effectLst>
        </p:spPr>
      </p:pic>
      <p:pic>
        <p:nvPicPr>
          <p:cNvPr id="6" name="Picture 5">
            <a:extLst>
              <a:ext uri="{FF2B5EF4-FFF2-40B4-BE49-F238E27FC236}">
                <a16:creationId xmlns:a16="http://schemas.microsoft.com/office/drawing/2014/main" id="{7C65CA5F-F07F-4D56-82BD-4D07E2B81470}"/>
              </a:ext>
            </a:extLst>
          </p:cNvPr>
          <p:cNvPicPr>
            <a:picLocks noChangeAspect="1"/>
          </p:cNvPicPr>
          <p:nvPr/>
        </p:nvPicPr>
        <p:blipFill rotWithShape="1">
          <a:blip r:embed="rId4"/>
          <a:srcRect l="-34649" t="-2000" r="34649" b="667"/>
          <a:stretch/>
        </p:blipFill>
        <p:spPr>
          <a:xfrm>
            <a:off x="8368228" y="-62541"/>
            <a:ext cx="2089529" cy="1411592"/>
          </a:xfrm>
          <a:prstGeom prst="rect">
            <a:avLst/>
          </a:prstGeom>
          <a:ln>
            <a:noFill/>
          </a:ln>
          <a:effectLst>
            <a:softEdge rad="112500"/>
          </a:effectLst>
        </p:spPr>
      </p:pic>
      <p:sp>
        <p:nvSpPr>
          <p:cNvPr id="3" name="Rectangle 2">
            <a:extLst>
              <a:ext uri="{FF2B5EF4-FFF2-40B4-BE49-F238E27FC236}">
                <a16:creationId xmlns:a16="http://schemas.microsoft.com/office/drawing/2014/main" id="{C7A7F788-9037-44B5-B6BC-99C5AA1110CE}"/>
              </a:ext>
            </a:extLst>
          </p:cNvPr>
          <p:cNvSpPr/>
          <p:nvPr/>
        </p:nvSpPr>
        <p:spPr>
          <a:xfrm>
            <a:off x="475104" y="1063562"/>
            <a:ext cx="5764913" cy="5471947"/>
          </a:xfrm>
          <a:prstGeom prst="rect">
            <a:avLst/>
          </a:prstGeom>
        </p:spPr>
        <p:txBody>
          <a:bodyPr wrap="square">
            <a:spAutoFit/>
          </a:bodyPr>
          <a:lstStyle/>
          <a:p>
            <a:pPr>
              <a:lnSpc>
                <a:spcPct val="107000"/>
              </a:lnSpc>
              <a:spcAft>
                <a:spcPts val="800"/>
              </a:spcAft>
            </a:pPr>
            <a:r>
              <a:rPr lang="en-GB" sz="1600" i="1" u="sng"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Watching List - Criminology</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Any documentaries, including Panorama, Louis Theroux, Stacey Dooley, Mind of a Murderer </a:t>
            </a:r>
            <a:r>
              <a:rPr lang="en-US" sz="1600" dirty="0" err="1">
                <a:solidFill>
                  <a:srgbClr val="000000"/>
                </a:solidFill>
                <a:latin typeface="Century Gothic" panose="020B0502020202020204" pitchFamily="34" charset="0"/>
                <a:ea typeface="Times New Roman" panose="02020603050405020304" pitchFamily="18" charset="0"/>
                <a:cs typeface="Tahoma" panose="020B0604030504040204" pitchFamily="34" charset="0"/>
              </a:rPr>
              <a:t>etc</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Black Mirror series (Netflix)</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Goodfellas</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The Godfather (part 2 is the best)</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Life and </a:t>
            </a:r>
            <a:r>
              <a:rPr lang="en-GB" sz="1600" dirty="0" err="1">
                <a:solidFill>
                  <a:srgbClr val="000000"/>
                </a:solidFill>
                <a:latin typeface="Century Gothic" panose="020B0502020202020204" pitchFamily="34" charset="0"/>
                <a:ea typeface="Times New Roman" panose="02020603050405020304" pitchFamily="18" charset="0"/>
                <a:cs typeface="Tahoma" panose="020B0604030504040204" pitchFamily="34" charset="0"/>
              </a:rPr>
              <a:t>Deathrow</a:t>
            </a:r>
            <a:r>
              <a:rPr lang="en-GB"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 (BBC)</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err="1">
                <a:solidFill>
                  <a:srgbClr val="000000"/>
                </a:solidFill>
                <a:latin typeface="Century Gothic" panose="020B0502020202020204" pitchFamily="34" charset="0"/>
                <a:ea typeface="Times New Roman" panose="02020603050405020304" pitchFamily="18" charset="0"/>
                <a:cs typeface="Tahoma" panose="020B0604030504040204" pitchFamily="34" charset="0"/>
              </a:rPr>
              <a:t>McMafia</a:t>
            </a: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 (previously BBC </a:t>
            </a:r>
            <a:r>
              <a:rPr lang="en-US" sz="1600" dirty="0" err="1">
                <a:solidFill>
                  <a:srgbClr val="000000"/>
                </a:solidFill>
                <a:latin typeface="Century Gothic" panose="020B0502020202020204" pitchFamily="34" charset="0"/>
                <a:ea typeface="Times New Roman" panose="02020603050405020304" pitchFamily="18" charset="0"/>
                <a:cs typeface="Tahoma" panose="020B0604030504040204" pitchFamily="34" charset="0"/>
              </a:rPr>
              <a:t>i</a:t>
            </a: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-player)</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Freedom Writer’s Diary</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Dangerous Minds</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Chernobyl (drama)</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When They See Us (Netflix)</a:t>
            </a: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Calibri" panose="020F0502020204030204" pitchFamily="34" charset="0"/>
                <a:cs typeface="Tahoma" panose="020B0604030504040204" pitchFamily="34" charset="0"/>
              </a:rPr>
              <a:t>White House Farm Murders (</a:t>
            </a:r>
            <a:r>
              <a:rPr lang="en-US" sz="1600" dirty="0" err="1">
                <a:solidFill>
                  <a:srgbClr val="000000"/>
                </a:solidFill>
                <a:latin typeface="Century Gothic" panose="020B0502020202020204" pitchFamily="34" charset="0"/>
                <a:ea typeface="Calibri" panose="020F0502020204030204" pitchFamily="34" charset="0"/>
                <a:cs typeface="Tahoma" panose="020B0604030504040204" pitchFamily="34" charset="0"/>
              </a:rPr>
              <a:t>Netlfix</a:t>
            </a:r>
            <a:r>
              <a:rPr lang="en-US" sz="1600" dirty="0">
                <a:solidFill>
                  <a:srgbClr val="000000"/>
                </a:solidFill>
                <a:latin typeface="Century Gothic" panose="020B0502020202020204" pitchFamily="34" charset="0"/>
                <a:ea typeface="Calibri" panose="020F0502020204030204" pitchFamily="34" charset="0"/>
                <a:cs typeface="Tahoma" panose="020B0604030504040204" pitchFamily="34" charset="0"/>
              </a:rPr>
              <a:t>)</a:t>
            </a: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Calibri" panose="020F0502020204030204" pitchFamily="34" charset="0"/>
                <a:cs typeface="Tahoma" panose="020B0604030504040204" pitchFamily="34" charset="0"/>
              </a:rPr>
              <a:t>TIME (BBC)</a:t>
            </a: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Calibri" panose="020F0502020204030204" pitchFamily="34" charset="0"/>
                <a:cs typeface="Tahoma" panose="020B0604030504040204" pitchFamily="34" charset="0"/>
              </a:rPr>
              <a:t>Making a murderer (Netflix)</a:t>
            </a: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Calibri" panose="020F0502020204030204" pitchFamily="34" charset="0"/>
                <a:cs typeface="Tahoma" panose="020B0604030504040204" pitchFamily="34" charset="0"/>
              </a:rPr>
              <a:t>LEGEND</a:t>
            </a: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Calibri" panose="020F0502020204030204" pitchFamily="34" charset="0"/>
                <a:cs typeface="Tahoma" panose="020B0604030504040204" pitchFamily="34" charset="0"/>
              </a:rPr>
              <a:t>Worlds Toughest Prisons (Netflix)</a:t>
            </a: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Calibri" panose="020F0502020204030204" pitchFamily="34" charset="0"/>
                <a:cs typeface="Tahoma" panose="020B0604030504040204" pitchFamily="34" charset="0"/>
              </a:rPr>
              <a:t>Tiger King</a:t>
            </a:r>
          </a:p>
          <a:p>
            <a:pPr marL="342900" lvl="0" indent="-342900">
              <a:lnSpc>
                <a:spcPct val="115000"/>
              </a:lnSpc>
              <a:buFont typeface="Symbol" panose="05050102010706020507" pitchFamily="18" charset="2"/>
              <a:buChar char=""/>
            </a:pP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D645D36E-034E-4F5A-A60D-EF3BB0D94DF4}"/>
              </a:ext>
            </a:extLst>
          </p:cNvPr>
          <p:cNvSpPr/>
          <p:nvPr/>
        </p:nvSpPr>
        <p:spPr>
          <a:xfrm>
            <a:off x="6061106" y="1343977"/>
            <a:ext cx="4283968" cy="5008935"/>
          </a:xfrm>
          <a:prstGeom prst="rect">
            <a:avLst/>
          </a:prstGeom>
        </p:spPr>
        <p:txBody>
          <a:bodyPr wrap="square">
            <a:spAutoFit/>
          </a:bodyPr>
          <a:lstStyle/>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The Society (Netflix)</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Blood Diamond</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Ted Talks/Crime/Criminal Justice</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Orange is the New Black (Netflix)</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The Innocence Files (Netflix)</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Cold Case Files (Netflix)</a:t>
            </a: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I Am A Killer (Netflix)</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When They See Us Now – Oprah Winfrey (Netflix)</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The Stanford Prison Experiment (</a:t>
            </a:r>
            <a:r>
              <a:rPr lang="en-US" sz="1600" dirty="0" err="1">
                <a:solidFill>
                  <a:srgbClr val="000000"/>
                </a:solidFill>
                <a:latin typeface="Century Gothic" panose="020B0502020202020204" pitchFamily="34" charset="0"/>
                <a:ea typeface="Times New Roman" panose="02020603050405020304" pitchFamily="18" charset="0"/>
                <a:cs typeface="Tahoma" panose="020B0604030504040204" pitchFamily="34" charset="0"/>
              </a:rPr>
              <a:t>Youtube</a:t>
            </a: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The Push – </a:t>
            </a:r>
            <a:r>
              <a:rPr lang="en-US" sz="1600" dirty="0" err="1">
                <a:solidFill>
                  <a:srgbClr val="000000"/>
                </a:solidFill>
                <a:latin typeface="Century Gothic" panose="020B0502020202020204" pitchFamily="34" charset="0"/>
                <a:ea typeface="Times New Roman" panose="02020603050405020304" pitchFamily="18" charset="0"/>
                <a:cs typeface="Tahoma" panose="020B0604030504040204" pitchFamily="34" charset="0"/>
              </a:rPr>
              <a:t>Derren</a:t>
            </a: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 Brown (Netflix)</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err="1">
                <a:solidFill>
                  <a:srgbClr val="000000"/>
                </a:solidFill>
                <a:latin typeface="Century Gothic" panose="020B0502020202020204" pitchFamily="34" charset="0"/>
                <a:ea typeface="Times New Roman" panose="02020603050405020304" pitchFamily="18" charset="0"/>
                <a:cs typeface="Tahoma" panose="020B0604030504040204" pitchFamily="34" charset="0"/>
              </a:rPr>
              <a:t>MacIntyre</a:t>
            </a: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 Undercover: The Chelsea Headhunters (</a:t>
            </a:r>
            <a:r>
              <a:rPr lang="en-US" sz="1600" dirty="0" err="1">
                <a:solidFill>
                  <a:srgbClr val="000000"/>
                </a:solidFill>
                <a:latin typeface="Century Gothic" panose="020B0502020202020204" pitchFamily="34" charset="0"/>
                <a:ea typeface="Times New Roman" panose="02020603050405020304" pitchFamily="18" charset="0"/>
                <a:cs typeface="Tahoma" panose="020B0604030504040204" pitchFamily="34" charset="0"/>
              </a:rPr>
              <a:t>Youtube</a:t>
            </a: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The Shawshank Redemption</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The Green Mile</a:t>
            </a:r>
          </a:p>
          <a:p>
            <a:pPr marL="342900" lvl="0" indent="-342900">
              <a:lnSpc>
                <a:spcPct val="115000"/>
              </a:lnSpc>
              <a:spcAft>
                <a:spcPts val="1000"/>
              </a:spcAft>
              <a:buFont typeface="Symbol" panose="05050102010706020507" pitchFamily="18" charset="2"/>
              <a:buChar char=""/>
            </a:pPr>
            <a:r>
              <a:rPr lang="en-US" sz="1600" dirty="0">
                <a:solidFill>
                  <a:srgbClr val="000000"/>
                </a:solidFill>
                <a:latin typeface="Century Gothic" panose="020B0502020202020204" pitchFamily="34" charset="0"/>
                <a:ea typeface="Times New Roman" panose="02020603050405020304" pitchFamily="18" charset="0"/>
                <a:cs typeface="Tahoma" panose="020B0604030504040204" pitchFamily="34" charset="0"/>
              </a:rPr>
              <a:t>24 Hours in Police Custardy (All 4)</a:t>
            </a:r>
          </a:p>
        </p:txBody>
      </p:sp>
    </p:spTree>
    <p:extLst>
      <p:ext uri="{BB962C8B-B14F-4D97-AF65-F5344CB8AC3E}">
        <p14:creationId xmlns:p14="http://schemas.microsoft.com/office/powerpoint/2010/main" val="260334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Jeffrey Dahmer - Wikipedia">
            <a:extLst>
              <a:ext uri="{FF2B5EF4-FFF2-40B4-BE49-F238E27FC236}">
                <a16:creationId xmlns:a16="http://schemas.microsoft.com/office/drawing/2014/main" id="{46AA97D2-7DD4-53A9-2C13-289D9E429C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484" y="68818"/>
            <a:ext cx="2400300" cy="33782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erial Killer Aileen Wuornos ...">
            <a:extLst>
              <a:ext uri="{FF2B5EF4-FFF2-40B4-BE49-F238E27FC236}">
                <a16:creationId xmlns:a16="http://schemas.microsoft.com/office/drawing/2014/main" id="{C166D2F1-F8B6-7DD5-4491-E974D87127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484" y="3957083"/>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Rachel Nickell's killer Robert Napper ...">
            <a:extLst>
              <a:ext uri="{FF2B5EF4-FFF2-40B4-BE49-F238E27FC236}">
                <a16:creationId xmlns:a16="http://schemas.microsoft.com/office/drawing/2014/main" id="{5B0D20D6-7E33-2E01-4553-1EEE4824E9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10506" y="68818"/>
            <a:ext cx="2641600" cy="30734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CA4FCED-F8F4-17DD-321E-37F643B433D8}"/>
              </a:ext>
            </a:extLst>
          </p:cNvPr>
          <p:cNvSpPr txBox="1"/>
          <p:nvPr/>
        </p:nvSpPr>
        <p:spPr>
          <a:xfrm>
            <a:off x="7702549" y="170934"/>
            <a:ext cx="2828925" cy="369332"/>
          </a:xfrm>
          <a:prstGeom prst="rect">
            <a:avLst/>
          </a:prstGeom>
          <a:noFill/>
        </p:spPr>
        <p:txBody>
          <a:bodyPr wrap="square" rtlCol="0">
            <a:spAutoFit/>
          </a:bodyPr>
          <a:lstStyle/>
          <a:p>
            <a:r>
              <a:rPr lang="en-US" dirty="0"/>
              <a:t>Robert Napper</a:t>
            </a:r>
          </a:p>
        </p:txBody>
      </p:sp>
      <p:sp>
        <p:nvSpPr>
          <p:cNvPr id="3" name="TextBox 2">
            <a:extLst>
              <a:ext uri="{FF2B5EF4-FFF2-40B4-BE49-F238E27FC236}">
                <a16:creationId xmlns:a16="http://schemas.microsoft.com/office/drawing/2014/main" id="{005DCF4D-4C38-6A43-143C-22750A607F02}"/>
              </a:ext>
            </a:extLst>
          </p:cNvPr>
          <p:cNvSpPr txBox="1"/>
          <p:nvPr/>
        </p:nvSpPr>
        <p:spPr>
          <a:xfrm>
            <a:off x="499576" y="6419850"/>
            <a:ext cx="3214687" cy="369332"/>
          </a:xfrm>
          <a:prstGeom prst="rect">
            <a:avLst/>
          </a:prstGeom>
          <a:noFill/>
        </p:spPr>
        <p:txBody>
          <a:bodyPr wrap="square" rtlCol="0">
            <a:spAutoFit/>
          </a:bodyPr>
          <a:lstStyle/>
          <a:p>
            <a:r>
              <a:rPr lang="en-US" dirty="0"/>
              <a:t>Aileen Wuornos</a:t>
            </a:r>
          </a:p>
        </p:txBody>
      </p:sp>
      <p:sp>
        <p:nvSpPr>
          <p:cNvPr id="4" name="TextBox 3">
            <a:extLst>
              <a:ext uri="{FF2B5EF4-FFF2-40B4-BE49-F238E27FC236}">
                <a16:creationId xmlns:a16="http://schemas.microsoft.com/office/drawing/2014/main" id="{58BF11A2-18FE-5049-F4A5-3753A1BF1281}"/>
              </a:ext>
            </a:extLst>
          </p:cNvPr>
          <p:cNvSpPr txBox="1"/>
          <p:nvPr/>
        </p:nvSpPr>
        <p:spPr>
          <a:xfrm>
            <a:off x="2629784" y="170934"/>
            <a:ext cx="1671804" cy="369332"/>
          </a:xfrm>
          <a:prstGeom prst="rect">
            <a:avLst/>
          </a:prstGeom>
          <a:noFill/>
        </p:spPr>
        <p:txBody>
          <a:bodyPr wrap="none" rtlCol="0">
            <a:spAutoFit/>
          </a:bodyPr>
          <a:lstStyle/>
          <a:p>
            <a:r>
              <a:rPr lang="en-US" dirty="0"/>
              <a:t>Jeffrey Dahmer</a:t>
            </a:r>
          </a:p>
        </p:txBody>
      </p:sp>
      <p:pic>
        <p:nvPicPr>
          <p:cNvPr id="3082" name="Picture 10" descr="Jon Venables and Robert Thompson ...">
            <a:extLst>
              <a:ext uri="{FF2B5EF4-FFF2-40B4-BE49-F238E27FC236}">
                <a16:creationId xmlns:a16="http://schemas.microsoft.com/office/drawing/2014/main" id="{D191508C-1616-A00C-C667-EAB9F2525A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7699" y="4205823"/>
            <a:ext cx="3810000" cy="21336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329CD9F-AF11-68CE-1690-15523343BD15}"/>
              </a:ext>
            </a:extLst>
          </p:cNvPr>
          <p:cNvSpPr txBox="1"/>
          <p:nvPr/>
        </p:nvSpPr>
        <p:spPr>
          <a:xfrm>
            <a:off x="4457699" y="6453187"/>
            <a:ext cx="3579634" cy="369332"/>
          </a:xfrm>
          <a:prstGeom prst="rect">
            <a:avLst/>
          </a:prstGeom>
          <a:noFill/>
        </p:spPr>
        <p:txBody>
          <a:bodyPr wrap="none" rtlCol="0">
            <a:spAutoFit/>
          </a:bodyPr>
          <a:lstStyle/>
          <a:p>
            <a:r>
              <a:rPr lang="en-US" dirty="0"/>
              <a:t>John Venables – Robert Thompson</a:t>
            </a:r>
          </a:p>
        </p:txBody>
      </p:sp>
      <p:sp>
        <p:nvSpPr>
          <p:cNvPr id="6" name="TextBox 5">
            <a:extLst>
              <a:ext uri="{FF2B5EF4-FFF2-40B4-BE49-F238E27FC236}">
                <a16:creationId xmlns:a16="http://schemas.microsoft.com/office/drawing/2014/main" id="{C488BBF0-CE28-995C-809F-EB18B3D9107E}"/>
              </a:ext>
            </a:extLst>
          </p:cNvPr>
          <p:cNvSpPr txBox="1"/>
          <p:nvPr/>
        </p:nvSpPr>
        <p:spPr>
          <a:xfrm>
            <a:off x="3074986" y="2256572"/>
            <a:ext cx="6042025" cy="1077218"/>
          </a:xfrm>
          <a:prstGeom prst="rect">
            <a:avLst/>
          </a:prstGeom>
          <a:noFill/>
        </p:spPr>
        <p:txBody>
          <a:bodyPr wrap="square" rtlCol="0">
            <a:spAutoFit/>
          </a:bodyPr>
          <a:lstStyle/>
          <a:p>
            <a:pPr algn="ctr"/>
            <a:r>
              <a:rPr lang="en-US" sz="3200" dirty="0"/>
              <a:t>Here are just some ideas – you can choose your own criminal</a:t>
            </a:r>
          </a:p>
        </p:txBody>
      </p:sp>
      <p:pic>
        <p:nvPicPr>
          <p:cNvPr id="3084" name="Picture 12" descr="Ian Brady: The killer who showed no ...">
            <a:extLst>
              <a:ext uri="{FF2B5EF4-FFF2-40B4-BE49-F238E27FC236}">
                <a16:creationId xmlns:a16="http://schemas.microsoft.com/office/drawing/2014/main" id="{D568894C-85AD-4686-202D-990A7066A6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34500" y="3829566"/>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809C451-9D37-ED6C-EB36-96B243788D92}"/>
              </a:ext>
            </a:extLst>
          </p:cNvPr>
          <p:cNvSpPr txBox="1"/>
          <p:nvPr/>
        </p:nvSpPr>
        <p:spPr>
          <a:xfrm>
            <a:off x="10209476" y="3413611"/>
            <a:ext cx="1107547" cy="369332"/>
          </a:xfrm>
          <a:prstGeom prst="rect">
            <a:avLst/>
          </a:prstGeom>
          <a:noFill/>
        </p:spPr>
        <p:txBody>
          <a:bodyPr wrap="none" rtlCol="0">
            <a:spAutoFit/>
          </a:bodyPr>
          <a:lstStyle/>
          <a:p>
            <a:r>
              <a:rPr lang="en-US" dirty="0"/>
              <a:t>Ian Brady</a:t>
            </a:r>
          </a:p>
        </p:txBody>
      </p:sp>
    </p:spTree>
    <p:extLst>
      <p:ext uri="{BB962C8B-B14F-4D97-AF65-F5344CB8AC3E}">
        <p14:creationId xmlns:p14="http://schemas.microsoft.com/office/powerpoint/2010/main" val="1443505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5b3fbb9b8859c26e375e2fbd8dc46564">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aa382c965f7b93e1f365364eb4d4d4f9"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AA548E-2008-49F4-848C-B0E770DF8099}">
  <ds:schemaRefs>
    <ds:schemaRef ds:uri="http://schemas.microsoft.com/office/2006/metadata/properties"/>
    <ds:schemaRef ds:uri="http://schemas.microsoft.com/office/infopath/2007/PartnerControls"/>
    <ds:schemaRef ds:uri="369e9b99-12c1-4e15-aac8-3dd6f2f561a0"/>
    <ds:schemaRef ds:uri="37fe56ab-308d-4734-b74b-a558c810fcbe"/>
  </ds:schemaRefs>
</ds:datastoreItem>
</file>

<file path=customXml/itemProps2.xml><?xml version="1.0" encoding="utf-8"?>
<ds:datastoreItem xmlns:ds="http://schemas.openxmlformats.org/officeDocument/2006/customXml" ds:itemID="{25E4D899-37AC-402A-9F51-97C2CD8F6205}">
  <ds:schemaRefs>
    <ds:schemaRef ds:uri="http://schemas.microsoft.com/sharepoint/v3/contenttype/forms"/>
  </ds:schemaRefs>
</ds:datastoreItem>
</file>

<file path=customXml/itemProps3.xml><?xml version="1.0" encoding="utf-8"?>
<ds:datastoreItem xmlns:ds="http://schemas.openxmlformats.org/officeDocument/2006/customXml" ds:itemID="{1BFDD93C-5C31-4F35-9C51-6D830016D4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fe56ab-308d-4734-b74b-a558c810fcbe"/>
    <ds:schemaRef ds:uri="369e9b99-12c1-4e15-aac8-3dd6f2f561a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4112</TotalTime>
  <Words>393</Words>
  <Application>Microsoft Office PowerPoint</Application>
  <PresentationFormat>Widescreen</PresentationFormat>
  <Paragraphs>81</Paragraphs>
  <Slides>10</Slides>
  <Notes>4</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Year 12 Criminology Taster Session 2025</vt:lpstr>
      <vt:lpstr>Discuss with the person next to you</vt:lpstr>
      <vt:lpstr>PowerPoint Presentation</vt:lpstr>
      <vt:lpstr>What will you study?</vt:lpstr>
      <vt:lpstr>Fred West</vt:lpstr>
      <vt:lpstr>Independent Task</vt:lpstr>
      <vt:lpstr>Year 12 criminology student advice: </vt:lpstr>
      <vt:lpstr>Summer work: </vt:lpstr>
      <vt:lpstr>Criminology Watch List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12 Criminology Taster Session</dc:title>
  <dc:creator>18DULSON</dc:creator>
  <cp:lastModifiedBy>18DULSON</cp:lastModifiedBy>
  <cp:revision>107</cp:revision>
  <dcterms:created xsi:type="dcterms:W3CDTF">2024-06-18T19:49:32Z</dcterms:created>
  <dcterms:modified xsi:type="dcterms:W3CDTF">2025-06-18T20:12:41Z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0x0101000E12D76C76354740B7CBBF2665045396</vt:lpwstr>
  </property>
  <property fmtid="{D5CDD505-2E9C-101B-9397-08002B2CF9AE}" pid="3" name="MediaServiceImageTags">
    <vt:lpwstr/>
  </property>
</Properties>
</file>